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26"/>
  </p:notesMasterIdLst>
  <p:handoutMasterIdLst>
    <p:handoutMasterId r:id="rId127"/>
  </p:handoutMasterIdLst>
  <p:sldIdLst>
    <p:sldId id="599" r:id="rId2"/>
    <p:sldId id="385" r:id="rId3"/>
    <p:sldId id="633" r:id="rId4"/>
    <p:sldId id="635" r:id="rId5"/>
    <p:sldId id="629" r:id="rId6"/>
    <p:sldId id="384" r:id="rId7"/>
    <p:sldId id="2577" r:id="rId8"/>
    <p:sldId id="684" r:id="rId9"/>
    <p:sldId id="676" r:id="rId10"/>
    <p:sldId id="545" r:id="rId11"/>
    <p:sldId id="681" r:id="rId12"/>
    <p:sldId id="682" r:id="rId13"/>
    <p:sldId id="690" r:id="rId14"/>
    <p:sldId id="670" r:id="rId15"/>
    <p:sldId id="683" r:id="rId16"/>
    <p:sldId id="695" r:id="rId17"/>
    <p:sldId id="685" r:id="rId18"/>
    <p:sldId id="691" r:id="rId19"/>
    <p:sldId id="686" r:id="rId20"/>
    <p:sldId id="671" r:id="rId21"/>
    <p:sldId id="693" r:id="rId22"/>
    <p:sldId id="694" r:id="rId23"/>
    <p:sldId id="914" r:id="rId24"/>
    <p:sldId id="696" r:id="rId25"/>
    <p:sldId id="692" r:id="rId26"/>
    <p:sldId id="688" r:id="rId27"/>
    <p:sldId id="915" r:id="rId28"/>
    <p:sldId id="687" r:id="rId29"/>
    <p:sldId id="697" r:id="rId30"/>
    <p:sldId id="698" r:id="rId31"/>
    <p:sldId id="454" r:id="rId32"/>
    <p:sldId id="451" r:id="rId33"/>
    <p:sldId id="700" r:id="rId34"/>
    <p:sldId id="667" r:id="rId35"/>
    <p:sldId id="441" r:id="rId36"/>
    <p:sldId id="498" r:id="rId37"/>
    <p:sldId id="481" r:id="rId38"/>
    <p:sldId id="477" r:id="rId39"/>
    <p:sldId id="478" r:id="rId40"/>
    <p:sldId id="479" r:id="rId41"/>
    <p:sldId id="480" r:id="rId42"/>
    <p:sldId id="701" r:id="rId43"/>
    <p:sldId id="471" r:id="rId44"/>
    <p:sldId id="678" r:id="rId45"/>
    <p:sldId id="472" r:id="rId46"/>
    <p:sldId id="473" r:id="rId47"/>
    <p:sldId id="706" r:id="rId48"/>
    <p:sldId id="904" r:id="rId49"/>
    <p:sldId id="913" r:id="rId50"/>
    <p:sldId id="903" r:id="rId51"/>
    <p:sldId id="905" r:id="rId52"/>
    <p:sldId id="906" r:id="rId53"/>
    <p:sldId id="516" r:id="rId54"/>
    <p:sldId id="907" r:id="rId55"/>
    <p:sldId id="517" r:id="rId56"/>
    <p:sldId id="702" r:id="rId57"/>
    <p:sldId id="476" r:id="rId58"/>
    <p:sldId id="764" r:id="rId59"/>
    <p:sldId id="765" r:id="rId60"/>
    <p:sldId id="766" r:id="rId61"/>
    <p:sldId id="912" r:id="rId62"/>
    <p:sldId id="925" r:id="rId63"/>
    <p:sldId id="918" r:id="rId64"/>
    <p:sldId id="919" r:id="rId65"/>
    <p:sldId id="922" r:id="rId66"/>
    <p:sldId id="923" r:id="rId67"/>
    <p:sldId id="703" r:id="rId68"/>
    <p:sldId id="2573" r:id="rId69"/>
    <p:sldId id="898" r:id="rId70"/>
    <p:sldId id="926" r:id="rId71"/>
    <p:sldId id="927" r:id="rId72"/>
    <p:sldId id="928" r:id="rId73"/>
    <p:sldId id="2574" r:id="rId74"/>
    <p:sldId id="2572" r:id="rId75"/>
    <p:sldId id="2576" r:id="rId76"/>
    <p:sldId id="2580" r:id="rId77"/>
    <p:sldId id="673" r:id="rId78"/>
    <p:sldId id="877" r:id="rId79"/>
    <p:sldId id="876" r:id="rId80"/>
    <p:sldId id="885" r:id="rId81"/>
    <p:sldId id="886" r:id="rId82"/>
    <p:sldId id="762" r:id="rId83"/>
    <p:sldId id="2579" r:id="rId84"/>
    <p:sldId id="763" r:id="rId85"/>
    <p:sldId id="760" r:id="rId86"/>
    <p:sldId id="872" r:id="rId87"/>
    <p:sldId id="873" r:id="rId88"/>
    <p:sldId id="875" r:id="rId89"/>
    <p:sldId id="883" r:id="rId90"/>
    <p:sldId id="884" r:id="rId91"/>
    <p:sldId id="892" r:id="rId92"/>
    <p:sldId id="775" r:id="rId93"/>
    <p:sldId id="896" r:id="rId94"/>
    <p:sldId id="899" r:id="rId95"/>
    <p:sldId id="674" r:id="rId96"/>
    <p:sldId id="483" r:id="rId97"/>
    <p:sldId id="273" r:id="rId98"/>
    <p:sldId id="805" r:id="rId99"/>
    <p:sldId id="807" r:id="rId100"/>
    <p:sldId id="804" r:id="rId101"/>
    <p:sldId id="796" r:id="rId102"/>
    <p:sldId id="639" r:id="rId103"/>
    <p:sldId id="637" r:id="rId104"/>
    <p:sldId id="640" r:id="rId105"/>
    <p:sldId id="2578" r:id="rId106"/>
    <p:sldId id="791" r:id="rId107"/>
    <p:sldId id="815" r:id="rId108"/>
    <p:sldId id="2556" r:id="rId109"/>
    <p:sldId id="803" r:id="rId110"/>
    <p:sldId id="800" r:id="rId111"/>
    <p:sldId id="801" r:id="rId112"/>
    <p:sldId id="2546" r:id="rId113"/>
    <p:sldId id="672" r:id="rId114"/>
    <p:sldId id="788" r:id="rId115"/>
    <p:sldId id="789" r:id="rId116"/>
    <p:sldId id="809" r:id="rId117"/>
    <p:sldId id="810" r:id="rId118"/>
    <p:sldId id="811" r:id="rId119"/>
    <p:sldId id="812" r:id="rId120"/>
    <p:sldId id="813" r:id="rId121"/>
    <p:sldId id="808" r:id="rId122"/>
    <p:sldId id="817" r:id="rId123"/>
    <p:sldId id="814" r:id="rId124"/>
    <p:sldId id="518" r:id="rId125"/>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Pillar Title slides" id="{DE23787B-2F70-41BD-B1E9-2A7EFC31BF1D}">
          <p14:sldIdLst>
            <p14:sldId id="599"/>
          </p14:sldIdLst>
        </p14:section>
        <p14:section name="All slides" id="{69C79F6C-AA55-485D-BB9F-DB342B159076}">
          <p14:sldIdLst>
            <p14:sldId id="385"/>
            <p14:sldId id="633"/>
            <p14:sldId id="635"/>
            <p14:sldId id="629"/>
            <p14:sldId id="384"/>
            <p14:sldId id="2577"/>
            <p14:sldId id="684"/>
            <p14:sldId id="676"/>
            <p14:sldId id="545"/>
            <p14:sldId id="681"/>
            <p14:sldId id="682"/>
            <p14:sldId id="690"/>
            <p14:sldId id="670"/>
            <p14:sldId id="683"/>
            <p14:sldId id="695"/>
            <p14:sldId id="685"/>
            <p14:sldId id="691"/>
            <p14:sldId id="686"/>
            <p14:sldId id="671"/>
            <p14:sldId id="693"/>
            <p14:sldId id="694"/>
            <p14:sldId id="914"/>
            <p14:sldId id="696"/>
            <p14:sldId id="692"/>
            <p14:sldId id="688"/>
            <p14:sldId id="915"/>
            <p14:sldId id="687"/>
            <p14:sldId id="697"/>
            <p14:sldId id="698"/>
            <p14:sldId id="454"/>
            <p14:sldId id="451"/>
            <p14:sldId id="700"/>
            <p14:sldId id="667"/>
            <p14:sldId id="441"/>
            <p14:sldId id="498"/>
            <p14:sldId id="481"/>
            <p14:sldId id="477"/>
            <p14:sldId id="478"/>
            <p14:sldId id="479"/>
            <p14:sldId id="480"/>
            <p14:sldId id="701"/>
            <p14:sldId id="471"/>
            <p14:sldId id="678"/>
            <p14:sldId id="472"/>
            <p14:sldId id="473"/>
            <p14:sldId id="706"/>
            <p14:sldId id="904"/>
            <p14:sldId id="913"/>
            <p14:sldId id="903"/>
            <p14:sldId id="905"/>
            <p14:sldId id="906"/>
            <p14:sldId id="516"/>
            <p14:sldId id="907"/>
            <p14:sldId id="517"/>
            <p14:sldId id="702"/>
            <p14:sldId id="476"/>
            <p14:sldId id="764"/>
            <p14:sldId id="765"/>
            <p14:sldId id="766"/>
            <p14:sldId id="912"/>
            <p14:sldId id="925"/>
            <p14:sldId id="918"/>
            <p14:sldId id="919"/>
            <p14:sldId id="922"/>
            <p14:sldId id="923"/>
            <p14:sldId id="703"/>
            <p14:sldId id="2573"/>
            <p14:sldId id="898"/>
            <p14:sldId id="926"/>
            <p14:sldId id="927"/>
            <p14:sldId id="928"/>
            <p14:sldId id="2574"/>
            <p14:sldId id="2572"/>
            <p14:sldId id="2576"/>
            <p14:sldId id="2580"/>
            <p14:sldId id="673"/>
            <p14:sldId id="877"/>
            <p14:sldId id="876"/>
            <p14:sldId id="885"/>
            <p14:sldId id="886"/>
            <p14:sldId id="762"/>
            <p14:sldId id="2579"/>
            <p14:sldId id="763"/>
            <p14:sldId id="760"/>
            <p14:sldId id="872"/>
            <p14:sldId id="873"/>
            <p14:sldId id="875"/>
            <p14:sldId id="883"/>
            <p14:sldId id="884"/>
            <p14:sldId id="892"/>
            <p14:sldId id="775"/>
            <p14:sldId id="896"/>
            <p14:sldId id="899"/>
            <p14:sldId id="674"/>
            <p14:sldId id="483"/>
            <p14:sldId id="273"/>
            <p14:sldId id="805"/>
            <p14:sldId id="807"/>
            <p14:sldId id="804"/>
            <p14:sldId id="796"/>
            <p14:sldId id="639"/>
            <p14:sldId id="637"/>
            <p14:sldId id="640"/>
            <p14:sldId id="2578"/>
            <p14:sldId id="791"/>
            <p14:sldId id="815"/>
            <p14:sldId id="2556"/>
            <p14:sldId id="803"/>
            <p14:sldId id="800"/>
            <p14:sldId id="801"/>
            <p14:sldId id="2546"/>
            <p14:sldId id="672"/>
            <p14:sldId id="788"/>
            <p14:sldId id="789"/>
            <p14:sldId id="809"/>
            <p14:sldId id="810"/>
            <p14:sldId id="811"/>
            <p14:sldId id="812"/>
            <p14:sldId id="813"/>
            <p14:sldId id="808"/>
            <p14:sldId id="817"/>
            <p14:sldId id="814"/>
            <p14:sldId id="5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67" autoAdjust="0"/>
    <p:restoredTop sz="93613" autoAdjust="0"/>
  </p:normalViewPr>
  <p:slideViewPr>
    <p:cSldViewPr snapToGrid="0" showGuides="1">
      <p:cViewPr varScale="1">
        <p:scale>
          <a:sx n="114" d="100"/>
          <a:sy n="114" d="100"/>
        </p:scale>
        <p:origin x="656" y="168"/>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2/12/21</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2/12/21</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err="1"/>
              <a:t>mysql</a:t>
            </a:r>
            <a:r>
              <a:rPr lang="en-GB" noProof="0" dirty="0"/>
              <a:t>&gt; show engine </a:t>
            </a:r>
            <a:r>
              <a:rPr lang="en-GB" noProof="0" dirty="0" err="1"/>
              <a:t>innodb</a:t>
            </a:r>
            <a:r>
              <a:rPr lang="en-GB" noProof="0" dirty="0"/>
              <a:t> status\G;</a:t>
            </a:r>
          </a:p>
          <a:p>
            <a:endParaRPr lang="en-GB" noProof="0" dirty="0"/>
          </a:p>
          <a:p>
            <a:r>
              <a:rPr lang="en-GB" noProof="0" dirty="0" err="1"/>
              <a:t>MyISAM</a:t>
            </a:r>
            <a:r>
              <a:rPr lang="en-GB" noProof="0" dirty="0"/>
              <a:t>:	</a:t>
            </a:r>
            <a:r>
              <a:rPr lang="en-GB" b="1" noProof="0" dirty="0"/>
              <a:t>I</a:t>
            </a:r>
            <a:r>
              <a:rPr lang="en-GB" noProof="0" dirty="0"/>
              <a:t>ndexed </a:t>
            </a:r>
            <a:r>
              <a:rPr lang="en-GB" b="1" noProof="0" dirty="0"/>
              <a:t>S</a:t>
            </a:r>
            <a:r>
              <a:rPr lang="en-GB" noProof="0" dirty="0"/>
              <a:t>equential </a:t>
            </a:r>
            <a:r>
              <a:rPr lang="en-GB" b="1" noProof="0" dirty="0"/>
              <a:t>A</a:t>
            </a:r>
            <a:r>
              <a:rPr lang="en-GB" noProof="0" dirty="0"/>
              <a:t>ccess </a:t>
            </a:r>
            <a:r>
              <a:rPr lang="en-GB" b="1" noProof="0" dirty="0"/>
              <a:t>M</a:t>
            </a:r>
            <a:r>
              <a:rPr lang="en-GB" noProof="0" dirty="0"/>
              <a:t>ethod</a:t>
            </a:r>
          </a:p>
          <a:p>
            <a:r>
              <a:rPr lang="en-GB" noProof="0" dirty="0"/>
              <a:t>	Compressed</a:t>
            </a:r>
            <a:r>
              <a:rPr lang="en-GB" baseline="0" noProof="0" dirty="0"/>
              <a:t> tables read-only (via </a:t>
            </a:r>
            <a:r>
              <a:rPr lang="en-GB" baseline="0" noProof="0" dirty="0" err="1"/>
              <a:t>myisampack</a:t>
            </a:r>
            <a:r>
              <a:rPr lang="en-GB" baseline="0" noProof="0" dirty="0"/>
              <a:t>)</a:t>
            </a:r>
          </a:p>
          <a:p>
            <a:r>
              <a:rPr lang="en-GB" baseline="0" noProof="0" dirty="0"/>
              <a:t>	Compression is reversible (</a:t>
            </a:r>
            <a:r>
              <a:rPr lang="en-GB" baseline="0" noProof="0" dirty="0" err="1"/>
              <a:t>myisamchk</a:t>
            </a:r>
            <a:r>
              <a:rPr lang="en-GB" baseline="0" noProof="0" dirty="0"/>
              <a:t> –unpack).</a:t>
            </a:r>
          </a:p>
          <a:p>
            <a:r>
              <a:rPr lang="en-GB" baseline="0" noProof="0" dirty="0"/>
              <a:t>	Locking is at Table level</a:t>
            </a:r>
          </a:p>
          <a:p>
            <a:r>
              <a:rPr lang="en-GB" baseline="0" noProof="0" dirty="0"/>
              <a:t>	holes / fragmented tables reduce insert contention -&gt; set concurrent-insert = 2.</a:t>
            </a:r>
          </a:p>
          <a:p>
            <a:r>
              <a:rPr lang="en-GB" baseline="0" noProof="0" dirty="0"/>
              <a:t>	Blocking online backups</a:t>
            </a:r>
          </a:p>
          <a:p>
            <a:r>
              <a:rPr lang="en-GB" baseline="0" noProof="0" dirty="0"/>
              <a:t>	no crash recovery.</a:t>
            </a:r>
          </a:p>
          <a:p>
            <a:r>
              <a:rPr lang="en-GB" baseline="0" noProof="0" dirty="0"/>
              <a:t>	No FK.</a:t>
            </a:r>
          </a:p>
          <a:p>
            <a:r>
              <a:rPr lang="en-GB" baseline="0" noProof="0" dirty="0"/>
              <a:t>	Write requests before Read requests.</a:t>
            </a:r>
          </a:p>
          <a:p>
            <a:r>
              <a:rPr lang="en-GB" baseline="0" noProof="0" dirty="0"/>
              <a:t>InnoDB	</a:t>
            </a:r>
            <a:r>
              <a:rPr lang="en-GB" baseline="0" noProof="0" dirty="0" err="1"/>
              <a:t>Innobase</a:t>
            </a:r>
            <a:r>
              <a:rPr lang="en-GB" baseline="0" noProof="0" dirty="0"/>
              <a:t> </a:t>
            </a:r>
            <a:r>
              <a:rPr lang="en-GB" baseline="0" noProof="0" dirty="0" err="1"/>
              <a:t>Oy</a:t>
            </a:r>
            <a:r>
              <a:rPr lang="en-GB" baseline="0" noProof="0" dirty="0"/>
              <a:t> (</a:t>
            </a:r>
            <a:r>
              <a:rPr lang="en-GB" baseline="0" noProof="0" dirty="0" err="1"/>
              <a:t>www.innodb.com</a:t>
            </a:r>
            <a:r>
              <a:rPr lang="en-GB" baseline="0" noProof="0" dirty="0"/>
              <a:t>)</a:t>
            </a:r>
          </a:p>
          <a:p>
            <a:r>
              <a:rPr lang="en-GB" baseline="0" noProof="0" dirty="0"/>
              <a:t>MEMORY	Limited by </a:t>
            </a:r>
            <a:r>
              <a:rPr lang="en-GB" baseline="0" noProof="0" dirty="0" err="1"/>
              <a:t>max_heap_table_size</a:t>
            </a:r>
            <a:r>
              <a:rPr lang="en-GB" baseline="0" noProof="0" dirty="0"/>
              <a:t>.</a:t>
            </a:r>
          </a:p>
          <a:p>
            <a:r>
              <a:rPr lang="en-GB" baseline="0" noProof="0" dirty="0"/>
              <a:t>	Old “HEAP” SE.</a:t>
            </a:r>
          </a:p>
          <a:p>
            <a:r>
              <a:rPr lang="en-GB" baseline="0" noProof="0" dirty="0"/>
              <a:t>	Hash </a:t>
            </a:r>
            <a:r>
              <a:rPr lang="en-GB" baseline="0" noProof="0" dirty="0" err="1"/>
              <a:t>idx</a:t>
            </a:r>
            <a:r>
              <a:rPr lang="en-GB" baseline="0" noProof="0" dirty="0"/>
              <a:t> for = or &lt;=&gt; operands.</a:t>
            </a:r>
          </a:p>
          <a:p>
            <a:r>
              <a:rPr lang="en-GB" baseline="0" noProof="0" dirty="0"/>
              <a:t>	create table … engine MEMORY </a:t>
            </a:r>
            <a:r>
              <a:rPr lang="en-GB" baseline="0" noProof="0" dirty="0" err="1"/>
              <a:t>max_rows</a:t>
            </a:r>
            <a:endParaRPr lang="en-GB" baseline="0" noProof="0" dirty="0"/>
          </a:p>
          <a:p>
            <a:r>
              <a:rPr lang="en-GB" baseline="0" noProof="0" dirty="0"/>
              <a:t>	--init-file to automatically load data on </a:t>
            </a:r>
            <a:r>
              <a:rPr lang="en-GB" baseline="0" noProof="0" dirty="0" err="1"/>
              <a:t>startup</a:t>
            </a:r>
            <a:r>
              <a:rPr lang="en-GB" baseline="0" noProof="0" dirty="0"/>
              <a:t>.</a:t>
            </a:r>
          </a:p>
          <a:p>
            <a:r>
              <a:rPr lang="en-GB" noProof="0" dirty="0"/>
              <a:t>CSV	.CSV at </a:t>
            </a:r>
            <a:r>
              <a:rPr lang="en-GB" noProof="0" dirty="0" err="1"/>
              <a:t>os</a:t>
            </a:r>
            <a:r>
              <a:rPr lang="en-GB" noProof="0" dirty="0"/>
              <a:t> level.</a:t>
            </a:r>
          </a:p>
          <a:p>
            <a:r>
              <a:rPr lang="en-GB" noProof="0" dirty="0"/>
              <a:t>	no indexing nor partitioning.</a:t>
            </a:r>
          </a:p>
          <a:p>
            <a:r>
              <a:rPr lang="en-GB" noProof="0" dirty="0"/>
              <a:t>	repairing</a:t>
            </a:r>
            <a:r>
              <a:rPr lang="en-GB" baseline="0" noProof="0" dirty="0"/>
              <a:t> corrupt might loose data.</a:t>
            </a:r>
          </a:p>
          <a:p>
            <a:r>
              <a:rPr lang="en-GB" baseline="0" noProof="0" dirty="0"/>
              <a:t>ARCHIVE	.ARZ &amp; then .ARN files.</a:t>
            </a:r>
          </a:p>
          <a:p>
            <a:r>
              <a:rPr lang="en-GB" baseline="0" noProof="0" dirty="0"/>
              <a:t>	No indexes allowed, other than </a:t>
            </a:r>
            <a:r>
              <a:rPr lang="en-GB" baseline="0" noProof="0" dirty="0" err="1"/>
              <a:t>auto_increment</a:t>
            </a:r>
            <a:r>
              <a:rPr lang="en-GB" baseline="0" noProof="0" dirty="0"/>
              <a:t>.</a:t>
            </a:r>
          </a:p>
          <a:p>
            <a:r>
              <a:rPr lang="en-GB" baseline="0" noProof="0" dirty="0"/>
              <a:t>	Select &amp; insert ops. No update, replace or delete.</a:t>
            </a:r>
          </a:p>
          <a:p>
            <a:r>
              <a:rPr lang="en-GB" baseline="0" noProof="0" dirty="0"/>
              <a:t>	Compression buffer.</a:t>
            </a:r>
          </a:p>
          <a:p>
            <a:r>
              <a:rPr lang="en-GB" baseline="0" noProof="0" dirty="0"/>
              <a:t>BLACKHOLE	replicate-do-* / replicate-ignore-* dummy master</a:t>
            </a:r>
          </a:p>
          <a:p>
            <a:r>
              <a:rPr lang="en-GB" baseline="0" noProof="0" dirty="0"/>
              <a:t>	measure overhead of </a:t>
            </a:r>
            <a:r>
              <a:rPr lang="en-GB" baseline="0" noProof="0" dirty="0" err="1"/>
              <a:t>binlog</a:t>
            </a:r>
            <a:endParaRPr lang="en-GB" baseline="0" noProof="0" dirty="0"/>
          </a:p>
          <a:p>
            <a:r>
              <a:rPr lang="en-GB" baseline="0" noProof="0" dirty="0"/>
              <a:t>MRG_MYISAM exact same </a:t>
            </a:r>
            <a:r>
              <a:rPr lang="en-GB" baseline="0" noProof="0" dirty="0" err="1"/>
              <a:t>MyISAM</a:t>
            </a:r>
            <a:r>
              <a:rPr lang="en-GB" baseline="0" noProof="0" dirty="0"/>
              <a:t> tables</a:t>
            </a:r>
          </a:p>
          <a:p>
            <a:r>
              <a:rPr lang="en-GB" baseline="0" noProof="0" dirty="0"/>
              <a:t>	Partitioning is another solution, not limited to </a:t>
            </a:r>
            <a:r>
              <a:rPr lang="en-GB" baseline="0" noProof="0" dirty="0" err="1"/>
              <a:t>MyISAM</a:t>
            </a:r>
            <a:r>
              <a:rPr lang="en-GB" baseline="0" noProof="0" dirty="0"/>
              <a:t>.</a:t>
            </a:r>
          </a:p>
          <a:p>
            <a:r>
              <a:rPr lang="en-GB" baseline="0" noProof="0" dirty="0"/>
              <a:t>	INSERT_METHOD means none, </a:t>
            </a:r>
            <a:endParaRPr lang="en-GB" noProof="0"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a:t>
            </a:fld>
            <a:endParaRPr lang="en-US"/>
          </a:p>
        </p:txBody>
      </p:sp>
    </p:spTree>
    <p:extLst>
      <p:ext uri="{BB962C8B-B14F-4D97-AF65-F5344CB8AC3E}">
        <p14:creationId xmlns:p14="http://schemas.microsoft.com/office/powerpoint/2010/main" val="2004646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98</a:t>
            </a:fld>
            <a:endParaRPr lang="uk-UA" dirty="0"/>
          </a:p>
        </p:txBody>
      </p:sp>
    </p:spTree>
    <p:extLst>
      <p:ext uri="{BB962C8B-B14F-4D97-AF65-F5344CB8AC3E}">
        <p14:creationId xmlns:p14="http://schemas.microsoft.com/office/powerpoint/2010/main" val="328914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99</a:t>
            </a:fld>
            <a:endParaRPr lang="uk-UA" dirty="0"/>
          </a:p>
        </p:txBody>
      </p:sp>
    </p:spTree>
    <p:extLst>
      <p:ext uri="{BB962C8B-B14F-4D97-AF65-F5344CB8AC3E}">
        <p14:creationId xmlns:p14="http://schemas.microsoft.com/office/powerpoint/2010/main" val="98997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100</a:t>
            </a:fld>
            <a:endParaRPr lang="uk-UA" dirty="0"/>
          </a:p>
        </p:txBody>
      </p:sp>
    </p:spTree>
    <p:extLst>
      <p:ext uri="{BB962C8B-B14F-4D97-AF65-F5344CB8AC3E}">
        <p14:creationId xmlns:p14="http://schemas.microsoft.com/office/powerpoint/2010/main" val="1045808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101</a:t>
            </a:fld>
            <a:endParaRPr lang="uk-UA" dirty="0"/>
          </a:p>
        </p:txBody>
      </p:sp>
    </p:spTree>
    <p:extLst>
      <p:ext uri="{BB962C8B-B14F-4D97-AF65-F5344CB8AC3E}">
        <p14:creationId xmlns:p14="http://schemas.microsoft.com/office/powerpoint/2010/main" val="216234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106</a:t>
            </a:fld>
            <a:endParaRPr lang="uk-UA" dirty="0"/>
          </a:p>
        </p:txBody>
      </p:sp>
    </p:spTree>
    <p:extLst>
      <p:ext uri="{BB962C8B-B14F-4D97-AF65-F5344CB8AC3E}">
        <p14:creationId xmlns:p14="http://schemas.microsoft.com/office/powerpoint/2010/main" val="18871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107</a:t>
            </a:fld>
            <a:endParaRPr lang="uk-UA" dirty="0"/>
          </a:p>
        </p:txBody>
      </p:sp>
    </p:spTree>
    <p:extLst>
      <p:ext uri="{BB962C8B-B14F-4D97-AF65-F5344CB8AC3E}">
        <p14:creationId xmlns:p14="http://schemas.microsoft.com/office/powerpoint/2010/main" val="384938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108</a:t>
            </a:fld>
            <a:endParaRPr lang="uk-UA" dirty="0"/>
          </a:p>
        </p:txBody>
      </p:sp>
    </p:spTree>
    <p:extLst>
      <p:ext uri="{BB962C8B-B14F-4D97-AF65-F5344CB8AC3E}">
        <p14:creationId xmlns:p14="http://schemas.microsoft.com/office/powerpoint/2010/main" val="72546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109</a:t>
            </a:fld>
            <a:endParaRPr lang="uk-UA" dirty="0"/>
          </a:p>
        </p:txBody>
      </p:sp>
    </p:spTree>
    <p:extLst>
      <p:ext uri="{BB962C8B-B14F-4D97-AF65-F5344CB8AC3E}">
        <p14:creationId xmlns:p14="http://schemas.microsoft.com/office/powerpoint/2010/main" val="3532701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110</a:t>
            </a:fld>
            <a:endParaRPr lang="uk-UA" dirty="0"/>
          </a:p>
        </p:txBody>
      </p:sp>
    </p:spTree>
    <p:extLst>
      <p:ext uri="{BB962C8B-B14F-4D97-AF65-F5344CB8AC3E}">
        <p14:creationId xmlns:p14="http://schemas.microsoft.com/office/powerpoint/2010/main" val="1949728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111</a:t>
            </a:fld>
            <a:endParaRPr lang="uk-UA" dirty="0"/>
          </a:p>
        </p:txBody>
      </p:sp>
    </p:spTree>
    <p:extLst>
      <p:ext uri="{BB962C8B-B14F-4D97-AF65-F5344CB8AC3E}">
        <p14:creationId xmlns:p14="http://schemas.microsoft.com/office/powerpoint/2010/main" val="279390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err="1"/>
              <a:t>mysql</a:t>
            </a:r>
            <a:r>
              <a:rPr lang="en-US" dirty="0"/>
              <a:t>&gt; select </a:t>
            </a:r>
            <a:r>
              <a:rPr lang="en-US" dirty="0" err="1"/>
              <a:t>table_schema</a:t>
            </a:r>
            <a:r>
              <a:rPr lang="en-US" dirty="0"/>
              <a:t>, engine, count(*) from tables group by </a:t>
            </a:r>
            <a:r>
              <a:rPr lang="en-US" dirty="0" err="1"/>
              <a:t>table_schema</a:t>
            </a:r>
            <a:r>
              <a:rPr lang="en-US" dirty="0"/>
              <a:t>, engine;</a:t>
            </a:r>
          </a:p>
          <a:p>
            <a:r>
              <a:rPr lang="en-GB" sz="1050" dirty="0">
                <a:latin typeface="Courier New" pitchFamily="49" charset="0"/>
                <a:cs typeface="Courier New" pitchFamily="49" charset="0"/>
              </a:rPr>
              <a:t>+--------------------+--------------------+----------+</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table_schema</a:t>
            </a:r>
            <a:r>
              <a:rPr lang="en-GB" sz="1050" dirty="0">
                <a:latin typeface="Courier New" pitchFamily="49" charset="0"/>
                <a:cs typeface="Courier New" pitchFamily="49" charset="0"/>
              </a:rPr>
              <a:t>       | engine             | count(*) |</a:t>
            </a:r>
          </a:p>
          <a:p>
            <a:r>
              <a:rPr lang="en-GB" sz="1050" dirty="0">
                <a:latin typeface="Courier New" pitchFamily="49" charset="0"/>
                <a:cs typeface="Courier New" pitchFamily="49" charset="0"/>
              </a:rPr>
              <a:t>+--------------------+--------------------+----------+</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char_temp</a:t>
            </a:r>
            <a:r>
              <a:rPr lang="en-GB" sz="1050" dirty="0">
                <a:latin typeface="Courier New" pitchFamily="49" charset="0"/>
                <a:cs typeface="Courier New" pitchFamily="49" charset="0"/>
              </a:rPr>
              <a:t>          | InnoDB             |        2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information_schema</a:t>
            </a:r>
            <a:r>
              <a:rPr lang="en-GB" sz="1050" dirty="0">
                <a:latin typeface="Courier New" pitchFamily="49" charset="0"/>
                <a:cs typeface="Courier New" pitchFamily="49" charset="0"/>
              </a:rPr>
              <a:t> | MEMORY             |       48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information_schema</a:t>
            </a:r>
            <a:r>
              <a:rPr lang="en-GB" sz="1050" dirty="0">
                <a:latin typeface="Courier New" pitchFamily="49" charset="0"/>
                <a:cs typeface="Courier New" pitchFamily="49" charset="0"/>
              </a:rPr>
              <a:t> | </a:t>
            </a:r>
            <a:r>
              <a:rPr lang="en-GB" sz="1050" dirty="0" err="1">
                <a:latin typeface="Courier New" pitchFamily="49" charset="0"/>
                <a:cs typeface="Courier New" pitchFamily="49" charset="0"/>
              </a:rPr>
              <a:t>MyISAM</a:t>
            </a:r>
            <a:r>
              <a:rPr lang="en-GB" sz="1050" dirty="0">
                <a:latin typeface="Courier New" pitchFamily="49" charset="0"/>
                <a:cs typeface="Courier New" pitchFamily="49" charset="0"/>
              </a:rPr>
              <a:t>             |       10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mysql</a:t>
            </a:r>
            <a:r>
              <a:rPr lang="en-GB" sz="1050" dirty="0">
                <a:latin typeface="Courier New" pitchFamily="49" charset="0"/>
                <a:cs typeface="Courier New" pitchFamily="49" charset="0"/>
              </a:rPr>
              <a:t>              | CSV                |        2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mysql</a:t>
            </a:r>
            <a:r>
              <a:rPr lang="en-GB" sz="1050" dirty="0">
                <a:latin typeface="Courier New" pitchFamily="49" charset="0"/>
                <a:cs typeface="Courier New" pitchFamily="49" charset="0"/>
              </a:rPr>
              <a:t>              | InnoDB             |        5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mysql</a:t>
            </a:r>
            <a:r>
              <a:rPr lang="en-GB" sz="1050" dirty="0">
                <a:latin typeface="Courier New" pitchFamily="49" charset="0"/>
                <a:cs typeface="Courier New" pitchFamily="49" charset="0"/>
              </a:rPr>
              <a:t>              | </a:t>
            </a:r>
            <a:r>
              <a:rPr lang="en-GB" sz="1050" dirty="0" err="1">
                <a:latin typeface="Courier New" pitchFamily="49" charset="0"/>
                <a:cs typeface="Courier New" pitchFamily="49" charset="0"/>
              </a:rPr>
              <a:t>MyISAM</a:t>
            </a:r>
            <a:r>
              <a:rPr lang="en-GB" sz="1050" dirty="0">
                <a:latin typeface="Courier New" pitchFamily="49" charset="0"/>
                <a:cs typeface="Courier New" pitchFamily="49" charset="0"/>
              </a:rPr>
              <a:t>             |       23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performance_schema</a:t>
            </a:r>
            <a:r>
              <a:rPr lang="en-GB" sz="1050" dirty="0">
                <a:latin typeface="Courier New" pitchFamily="49" charset="0"/>
                <a:cs typeface="Courier New" pitchFamily="49" charset="0"/>
              </a:rPr>
              <a:t> | PERFORMANCE_SCHEMA |       52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sakila</a:t>
            </a:r>
            <a:r>
              <a:rPr lang="en-GB" sz="1050" dirty="0">
                <a:latin typeface="Courier New" pitchFamily="49" charset="0"/>
                <a:cs typeface="Courier New" pitchFamily="49" charset="0"/>
              </a:rPr>
              <a:t>             | NULL               |        7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sakila</a:t>
            </a:r>
            <a:r>
              <a:rPr lang="en-GB" sz="1050" dirty="0">
                <a:latin typeface="Courier New" pitchFamily="49" charset="0"/>
                <a:cs typeface="Courier New" pitchFamily="49" charset="0"/>
              </a:rPr>
              <a:t>             | InnoDB             |       15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sakila</a:t>
            </a:r>
            <a:r>
              <a:rPr lang="en-GB" sz="1050" dirty="0">
                <a:latin typeface="Courier New" pitchFamily="49" charset="0"/>
                <a:cs typeface="Courier New" pitchFamily="49" charset="0"/>
              </a:rPr>
              <a:t>             | </a:t>
            </a:r>
            <a:r>
              <a:rPr lang="en-GB" sz="1050" dirty="0" err="1">
                <a:latin typeface="Courier New" pitchFamily="49" charset="0"/>
                <a:cs typeface="Courier New" pitchFamily="49" charset="0"/>
              </a:rPr>
              <a:t>MyISAM</a:t>
            </a:r>
            <a:r>
              <a:rPr lang="en-GB" sz="1050" dirty="0">
                <a:latin typeface="Courier New" pitchFamily="49" charset="0"/>
                <a:cs typeface="Courier New" pitchFamily="49" charset="0"/>
              </a:rPr>
              <a:t>             |        1 |</a:t>
            </a:r>
          </a:p>
          <a:p>
            <a:r>
              <a:rPr lang="en-GB" sz="1050" dirty="0">
                <a:latin typeface="Courier New" pitchFamily="49" charset="0"/>
                <a:cs typeface="Courier New" pitchFamily="49" charset="0"/>
              </a:rPr>
              <a:t>| test               | InnoDB             |        1 |</a:t>
            </a:r>
          </a:p>
          <a:p>
            <a:r>
              <a:rPr lang="en-GB" sz="1050" dirty="0">
                <a:latin typeface="Courier New" pitchFamily="49" charset="0"/>
                <a:cs typeface="Courier New" pitchFamily="49" charset="0"/>
              </a:rPr>
              <a:t>| </a:t>
            </a:r>
            <a:r>
              <a:rPr lang="en-GB" sz="1050" dirty="0" err="1">
                <a:latin typeface="Courier New" pitchFamily="49" charset="0"/>
                <a:cs typeface="Courier New" pitchFamily="49" charset="0"/>
              </a:rPr>
              <a:t>world_innodb</a:t>
            </a:r>
            <a:r>
              <a:rPr lang="en-GB" sz="1050" dirty="0">
                <a:latin typeface="Courier New" pitchFamily="49" charset="0"/>
                <a:cs typeface="Courier New" pitchFamily="49" charset="0"/>
              </a:rPr>
              <a:t>       | InnoDB             |        4 |</a:t>
            </a:r>
          </a:p>
          <a:p>
            <a:r>
              <a:rPr lang="en-GB" sz="1050" dirty="0">
                <a:latin typeface="Courier New" pitchFamily="49" charset="0"/>
                <a:cs typeface="Courier New" pitchFamily="49" charset="0"/>
              </a:rPr>
              <a:t>+--------------------+--------------------+----------+</a:t>
            </a:r>
          </a:p>
          <a:p>
            <a:endParaRPr lang="en-GB"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6</a:t>
            </a:fld>
            <a:endParaRPr lang="en-US"/>
          </a:p>
        </p:txBody>
      </p:sp>
    </p:spTree>
    <p:extLst>
      <p:ext uri="{BB962C8B-B14F-4D97-AF65-F5344CB8AC3E}">
        <p14:creationId xmlns:p14="http://schemas.microsoft.com/office/powerpoint/2010/main" val="293477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114</a:t>
            </a:fld>
            <a:endParaRPr lang="uk-UA" dirty="0"/>
          </a:p>
        </p:txBody>
      </p:sp>
    </p:spTree>
    <p:extLst>
      <p:ext uri="{BB962C8B-B14F-4D97-AF65-F5344CB8AC3E}">
        <p14:creationId xmlns:p14="http://schemas.microsoft.com/office/powerpoint/2010/main" val="3966804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115</a:t>
            </a:fld>
            <a:endParaRPr lang="uk-UA" dirty="0"/>
          </a:p>
        </p:txBody>
      </p:sp>
    </p:spTree>
    <p:extLst>
      <p:ext uri="{BB962C8B-B14F-4D97-AF65-F5344CB8AC3E}">
        <p14:creationId xmlns:p14="http://schemas.microsoft.com/office/powerpoint/2010/main" val="134372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116</a:t>
            </a:fld>
            <a:endParaRPr lang="uk-UA" dirty="0"/>
          </a:p>
        </p:txBody>
      </p:sp>
    </p:spTree>
    <p:extLst>
      <p:ext uri="{BB962C8B-B14F-4D97-AF65-F5344CB8AC3E}">
        <p14:creationId xmlns:p14="http://schemas.microsoft.com/office/powerpoint/2010/main" val="1852860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117</a:t>
            </a:fld>
            <a:endParaRPr lang="uk-UA" dirty="0"/>
          </a:p>
        </p:txBody>
      </p:sp>
    </p:spTree>
    <p:extLst>
      <p:ext uri="{BB962C8B-B14F-4D97-AF65-F5344CB8AC3E}">
        <p14:creationId xmlns:p14="http://schemas.microsoft.com/office/powerpoint/2010/main" val="3686290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118</a:t>
            </a:fld>
            <a:endParaRPr lang="uk-UA" dirty="0"/>
          </a:p>
        </p:txBody>
      </p:sp>
    </p:spTree>
    <p:extLst>
      <p:ext uri="{BB962C8B-B14F-4D97-AF65-F5344CB8AC3E}">
        <p14:creationId xmlns:p14="http://schemas.microsoft.com/office/powerpoint/2010/main" val="2056639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119</a:t>
            </a:fld>
            <a:endParaRPr lang="uk-UA" dirty="0"/>
          </a:p>
        </p:txBody>
      </p:sp>
    </p:spTree>
    <p:extLst>
      <p:ext uri="{BB962C8B-B14F-4D97-AF65-F5344CB8AC3E}">
        <p14:creationId xmlns:p14="http://schemas.microsoft.com/office/powerpoint/2010/main" val="227356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120</a:t>
            </a:fld>
            <a:endParaRPr lang="uk-UA" dirty="0"/>
          </a:p>
        </p:txBody>
      </p:sp>
    </p:spTree>
    <p:extLst>
      <p:ext uri="{BB962C8B-B14F-4D97-AF65-F5344CB8AC3E}">
        <p14:creationId xmlns:p14="http://schemas.microsoft.com/office/powerpoint/2010/main" val="2643953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121</a:t>
            </a:fld>
            <a:endParaRPr lang="uk-UA" dirty="0"/>
          </a:p>
        </p:txBody>
      </p:sp>
    </p:spTree>
    <p:extLst>
      <p:ext uri="{BB962C8B-B14F-4D97-AF65-F5344CB8AC3E}">
        <p14:creationId xmlns:p14="http://schemas.microsoft.com/office/powerpoint/2010/main" val="2638461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122</a:t>
            </a:fld>
            <a:endParaRPr lang="uk-UA" dirty="0"/>
          </a:p>
        </p:txBody>
      </p:sp>
    </p:spTree>
    <p:extLst>
      <p:ext uri="{BB962C8B-B14F-4D97-AF65-F5344CB8AC3E}">
        <p14:creationId xmlns:p14="http://schemas.microsoft.com/office/powerpoint/2010/main" val="278841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 As many of you in this room would probably know, MySQL has proven itself to be the best open-source solution for OLTP.</a:t>
            </a:r>
          </a:p>
          <a:p>
            <a:r>
              <a:rPr lang="en-US" dirty="0"/>
              <a:t>The topic of this talk is; how can  one run real-time and high-performance Analytics over the same transactional store?</a:t>
            </a:r>
          </a:p>
          <a:p>
            <a:endParaRPr lang="en-US" dirty="0"/>
          </a:p>
          <a:p>
            <a:pPr marL="171450" indent="-171450">
              <a:buFontTx/>
              <a:buChar char="-"/>
            </a:pPr>
            <a:r>
              <a:rPr lang="en-US" dirty="0"/>
              <a:t>While MySQL provides high throughput for insert/update-intensive workloads, it is not well suited for plowing through large amounts of data for Analytics processing. And also, running both OLTP and Analytics on the same resources introduces complexity to balance the computational requirements of the two.</a:t>
            </a:r>
          </a:p>
          <a:p>
            <a:pPr marL="171450" indent="-171450">
              <a:buFontTx/>
              <a:buChar char="-"/>
            </a:pPr>
            <a:endParaRPr lang="en-US" dirty="0"/>
          </a:p>
          <a:p>
            <a:pPr marL="171450" indent="-171450">
              <a:buFontTx/>
              <a:buChar char="-"/>
            </a:pPr>
            <a:r>
              <a:rPr lang="en-US" dirty="0"/>
              <a:t>The alternative is to run Analytics outside of MySQL, either on-</a:t>
            </a:r>
            <a:r>
              <a:rPr lang="en-US" dirty="0" err="1"/>
              <a:t>prem</a:t>
            </a:r>
            <a:r>
              <a:rPr lang="en-US" dirty="0"/>
              <a:t> or in the cloud. Both require maintaining two separate systems; one for OLTP, one for Analytics, and migrating data from MySQL to Analytics and preclude real-time Analytics on the transactional store, provided by MySQL.</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123</a:t>
            </a:fld>
            <a:endParaRPr lang="uk-UA" dirty="0"/>
          </a:p>
        </p:txBody>
      </p:sp>
    </p:spTree>
    <p:extLst>
      <p:ext uri="{BB962C8B-B14F-4D97-AF65-F5344CB8AC3E}">
        <p14:creationId xmlns:p14="http://schemas.microsoft.com/office/powerpoint/2010/main" val="175340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err="1"/>
              <a:t>mysql</a:t>
            </a:r>
            <a:r>
              <a:rPr lang="en-GB" noProof="0" dirty="0"/>
              <a:t>&gt; show engine </a:t>
            </a:r>
            <a:r>
              <a:rPr lang="en-GB" noProof="0" dirty="0" err="1"/>
              <a:t>innodb</a:t>
            </a:r>
            <a:r>
              <a:rPr lang="en-GB" noProof="0" dirty="0"/>
              <a:t> status\G;</a:t>
            </a:r>
          </a:p>
          <a:p>
            <a:endParaRPr lang="en-GB" noProof="0" dirty="0"/>
          </a:p>
          <a:p>
            <a:r>
              <a:rPr lang="en-GB" noProof="0" dirty="0" err="1"/>
              <a:t>MyISAM</a:t>
            </a:r>
            <a:r>
              <a:rPr lang="en-GB" noProof="0" dirty="0"/>
              <a:t>:	</a:t>
            </a:r>
            <a:r>
              <a:rPr lang="en-GB" b="1" noProof="0" dirty="0"/>
              <a:t>I</a:t>
            </a:r>
            <a:r>
              <a:rPr lang="en-GB" noProof="0" dirty="0"/>
              <a:t>ndexed </a:t>
            </a:r>
            <a:r>
              <a:rPr lang="en-GB" b="1" noProof="0" dirty="0"/>
              <a:t>S</a:t>
            </a:r>
            <a:r>
              <a:rPr lang="en-GB" noProof="0" dirty="0"/>
              <a:t>equential </a:t>
            </a:r>
            <a:r>
              <a:rPr lang="en-GB" b="1" noProof="0" dirty="0"/>
              <a:t>A</a:t>
            </a:r>
            <a:r>
              <a:rPr lang="en-GB" noProof="0" dirty="0"/>
              <a:t>ccess </a:t>
            </a:r>
            <a:r>
              <a:rPr lang="en-GB" b="1" noProof="0" dirty="0"/>
              <a:t>M</a:t>
            </a:r>
            <a:r>
              <a:rPr lang="en-GB" noProof="0" dirty="0"/>
              <a:t>ethod</a:t>
            </a:r>
          </a:p>
          <a:p>
            <a:r>
              <a:rPr lang="en-GB" noProof="0" dirty="0"/>
              <a:t>	Compressed</a:t>
            </a:r>
            <a:r>
              <a:rPr lang="en-GB" baseline="0" noProof="0" dirty="0"/>
              <a:t> tables read-only (via </a:t>
            </a:r>
            <a:r>
              <a:rPr lang="en-GB" baseline="0" noProof="0" dirty="0" err="1"/>
              <a:t>myisampack</a:t>
            </a:r>
            <a:r>
              <a:rPr lang="en-GB" baseline="0" noProof="0" dirty="0"/>
              <a:t>)</a:t>
            </a:r>
          </a:p>
          <a:p>
            <a:r>
              <a:rPr lang="en-GB" baseline="0" noProof="0" dirty="0"/>
              <a:t>	Compression is reversible (</a:t>
            </a:r>
            <a:r>
              <a:rPr lang="en-GB" baseline="0" noProof="0" dirty="0" err="1"/>
              <a:t>myisamchk</a:t>
            </a:r>
            <a:r>
              <a:rPr lang="en-GB" baseline="0" noProof="0" dirty="0"/>
              <a:t> –unpack).</a:t>
            </a:r>
          </a:p>
          <a:p>
            <a:r>
              <a:rPr lang="en-GB" baseline="0" noProof="0" dirty="0"/>
              <a:t>	Locking is at Table level</a:t>
            </a:r>
          </a:p>
          <a:p>
            <a:r>
              <a:rPr lang="en-GB" baseline="0" noProof="0" dirty="0"/>
              <a:t>	holes / fragmented tables reduce insert contention -&gt; set concurrent-insert = 2.</a:t>
            </a:r>
          </a:p>
          <a:p>
            <a:r>
              <a:rPr lang="en-GB" baseline="0" noProof="0" dirty="0"/>
              <a:t>	Blocking online backups</a:t>
            </a:r>
          </a:p>
          <a:p>
            <a:r>
              <a:rPr lang="en-GB" baseline="0" noProof="0" dirty="0"/>
              <a:t>	no crash recovery.</a:t>
            </a:r>
          </a:p>
          <a:p>
            <a:r>
              <a:rPr lang="en-GB" baseline="0" noProof="0" dirty="0"/>
              <a:t>	No FK.</a:t>
            </a:r>
          </a:p>
          <a:p>
            <a:r>
              <a:rPr lang="en-GB" baseline="0" noProof="0" dirty="0"/>
              <a:t>	Write requests before Read requests.</a:t>
            </a:r>
          </a:p>
          <a:p>
            <a:r>
              <a:rPr lang="en-GB" baseline="0" noProof="0" dirty="0"/>
              <a:t>InnoDB	</a:t>
            </a:r>
            <a:r>
              <a:rPr lang="en-GB" baseline="0" noProof="0" dirty="0" err="1"/>
              <a:t>Innobase</a:t>
            </a:r>
            <a:r>
              <a:rPr lang="en-GB" baseline="0" noProof="0" dirty="0"/>
              <a:t> </a:t>
            </a:r>
            <a:r>
              <a:rPr lang="en-GB" baseline="0" noProof="0" dirty="0" err="1"/>
              <a:t>Oy</a:t>
            </a:r>
            <a:r>
              <a:rPr lang="en-GB" baseline="0" noProof="0" dirty="0"/>
              <a:t> (</a:t>
            </a:r>
            <a:r>
              <a:rPr lang="en-GB" baseline="0" noProof="0" dirty="0" err="1"/>
              <a:t>www.innodb.com</a:t>
            </a:r>
            <a:r>
              <a:rPr lang="en-GB" baseline="0" noProof="0" dirty="0"/>
              <a:t>)</a:t>
            </a:r>
          </a:p>
          <a:p>
            <a:r>
              <a:rPr lang="en-GB" baseline="0" noProof="0" dirty="0"/>
              <a:t>MEMORY	Limited by </a:t>
            </a:r>
            <a:r>
              <a:rPr lang="en-GB" baseline="0" noProof="0" dirty="0" err="1"/>
              <a:t>max_heap_table_size</a:t>
            </a:r>
            <a:r>
              <a:rPr lang="en-GB" baseline="0" noProof="0" dirty="0"/>
              <a:t>.</a:t>
            </a:r>
          </a:p>
          <a:p>
            <a:r>
              <a:rPr lang="en-GB" baseline="0" noProof="0" dirty="0"/>
              <a:t>	Old “HEAP” SE.</a:t>
            </a:r>
          </a:p>
          <a:p>
            <a:r>
              <a:rPr lang="en-GB" baseline="0" noProof="0" dirty="0"/>
              <a:t>	Hash </a:t>
            </a:r>
            <a:r>
              <a:rPr lang="en-GB" baseline="0" noProof="0" dirty="0" err="1"/>
              <a:t>idx</a:t>
            </a:r>
            <a:r>
              <a:rPr lang="en-GB" baseline="0" noProof="0" dirty="0"/>
              <a:t> for = or &lt;=&gt; operands.</a:t>
            </a:r>
          </a:p>
          <a:p>
            <a:r>
              <a:rPr lang="en-GB" baseline="0" noProof="0" dirty="0"/>
              <a:t>	create table … engine MEMORY </a:t>
            </a:r>
            <a:r>
              <a:rPr lang="en-GB" baseline="0" noProof="0" dirty="0" err="1"/>
              <a:t>max_rows</a:t>
            </a:r>
            <a:endParaRPr lang="en-GB" baseline="0" noProof="0" dirty="0"/>
          </a:p>
          <a:p>
            <a:r>
              <a:rPr lang="en-GB" baseline="0" noProof="0" dirty="0"/>
              <a:t>	--init-file to automatically load data on </a:t>
            </a:r>
            <a:r>
              <a:rPr lang="en-GB" baseline="0" noProof="0" dirty="0" err="1"/>
              <a:t>startup</a:t>
            </a:r>
            <a:r>
              <a:rPr lang="en-GB" baseline="0" noProof="0" dirty="0"/>
              <a:t>.</a:t>
            </a:r>
          </a:p>
          <a:p>
            <a:r>
              <a:rPr lang="en-GB" noProof="0" dirty="0"/>
              <a:t>CSV	.CSV at </a:t>
            </a:r>
            <a:r>
              <a:rPr lang="en-GB" noProof="0" dirty="0" err="1"/>
              <a:t>os</a:t>
            </a:r>
            <a:r>
              <a:rPr lang="en-GB" noProof="0" dirty="0"/>
              <a:t> level.</a:t>
            </a:r>
          </a:p>
          <a:p>
            <a:r>
              <a:rPr lang="en-GB" noProof="0" dirty="0"/>
              <a:t>	no indexing nor partitioning.</a:t>
            </a:r>
          </a:p>
          <a:p>
            <a:r>
              <a:rPr lang="en-GB" noProof="0" dirty="0"/>
              <a:t>	repairing</a:t>
            </a:r>
            <a:r>
              <a:rPr lang="en-GB" baseline="0" noProof="0" dirty="0"/>
              <a:t> corrupt might loose data.</a:t>
            </a:r>
          </a:p>
          <a:p>
            <a:r>
              <a:rPr lang="en-GB" baseline="0" noProof="0" dirty="0"/>
              <a:t>ARCHIVE	.ARZ &amp; then .ARN files.</a:t>
            </a:r>
          </a:p>
          <a:p>
            <a:r>
              <a:rPr lang="en-GB" baseline="0" noProof="0" dirty="0"/>
              <a:t>	No indexes allowed, other than </a:t>
            </a:r>
            <a:r>
              <a:rPr lang="en-GB" baseline="0" noProof="0" dirty="0" err="1"/>
              <a:t>auto_increment</a:t>
            </a:r>
            <a:r>
              <a:rPr lang="en-GB" baseline="0" noProof="0" dirty="0"/>
              <a:t>.</a:t>
            </a:r>
          </a:p>
          <a:p>
            <a:r>
              <a:rPr lang="en-GB" baseline="0" noProof="0" dirty="0"/>
              <a:t>	Select &amp; insert ops. No update, replace or delete.</a:t>
            </a:r>
          </a:p>
          <a:p>
            <a:r>
              <a:rPr lang="en-GB" baseline="0" noProof="0" dirty="0"/>
              <a:t>	Compression buffer.</a:t>
            </a:r>
          </a:p>
          <a:p>
            <a:r>
              <a:rPr lang="en-GB" baseline="0" noProof="0" dirty="0"/>
              <a:t>BLACKHOLE	replicate-do-* / replicate-ignore-* dummy master</a:t>
            </a:r>
          </a:p>
          <a:p>
            <a:r>
              <a:rPr lang="en-GB" baseline="0" noProof="0" dirty="0"/>
              <a:t>	measure overhead of </a:t>
            </a:r>
            <a:r>
              <a:rPr lang="en-GB" baseline="0" noProof="0" dirty="0" err="1"/>
              <a:t>binlog</a:t>
            </a:r>
            <a:endParaRPr lang="en-GB" baseline="0" noProof="0" dirty="0"/>
          </a:p>
          <a:p>
            <a:r>
              <a:rPr lang="en-GB" baseline="0" noProof="0" dirty="0"/>
              <a:t>MRG_MYISAM exact same </a:t>
            </a:r>
            <a:r>
              <a:rPr lang="en-GB" baseline="0" noProof="0" dirty="0" err="1"/>
              <a:t>MyISAM</a:t>
            </a:r>
            <a:r>
              <a:rPr lang="en-GB" baseline="0" noProof="0" dirty="0"/>
              <a:t> tables</a:t>
            </a:r>
          </a:p>
          <a:p>
            <a:r>
              <a:rPr lang="en-GB" baseline="0" noProof="0" dirty="0"/>
              <a:t>	Partitioning is another solution, not limited to </a:t>
            </a:r>
            <a:r>
              <a:rPr lang="en-GB" baseline="0" noProof="0" dirty="0" err="1"/>
              <a:t>MyISAM</a:t>
            </a:r>
            <a:r>
              <a:rPr lang="en-GB" baseline="0" noProof="0" dirty="0"/>
              <a:t>.</a:t>
            </a:r>
          </a:p>
          <a:p>
            <a:r>
              <a:rPr lang="en-GB" baseline="0" noProof="0" dirty="0"/>
              <a:t>	INSERT_METHOD means none, </a:t>
            </a:r>
            <a:endParaRPr lang="en-GB" noProof="0"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a:t>
            </a:fld>
            <a:endParaRPr lang="en-US"/>
          </a:p>
        </p:txBody>
      </p:sp>
    </p:spTree>
    <p:extLst>
      <p:ext uri="{BB962C8B-B14F-4D97-AF65-F5344CB8AC3E}">
        <p14:creationId xmlns:p14="http://schemas.microsoft.com/office/powerpoint/2010/main" val="420992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err="1"/>
              <a:t>mysql</a:t>
            </a:r>
            <a:r>
              <a:rPr lang="en-GB" noProof="0" dirty="0"/>
              <a:t>&gt; show engine </a:t>
            </a:r>
            <a:r>
              <a:rPr lang="en-GB" noProof="0" dirty="0" err="1"/>
              <a:t>innodb</a:t>
            </a:r>
            <a:r>
              <a:rPr lang="en-GB" noProof="0" dirty="0"/>
              <a:t> status\G;</a:t>
            </a:r>
          </a:p>
          <a:p>
            <a:endParaRPr lang="en-GB" noProof="0" dirty="0"/>
          </a:p>
          <a:p>
            <a:r>
              <a:rPr lang="en-GB" noProof="0" dirty="0" err="1"/>
              <a:t>MyISAM</a:t>
            </a:r>
            <a:r>
              <a:rPr lang="en-GB" noProof="0" dirty="0"/>
              <a:t>:	</a:t>
            </a:r>
            <a:r>
              <a:rPr lang="en-GB" b="1" noProof="0" dirty="0"/>
              <a:t>I</a:t>
            </a:r>
            <a:r>
              <a:rPr lang="en-GB" noProof="0" dirty="0"/>
              <a:t>ndexed </a:t>
            </a:r>
            <a:r>
              <a:rPr lang="en-GB" b="1" noProof="0" dirty="0"/>
              <a:t>S</a:t>
            </a:r>
            <a:r>
              <a:rPr lang="en-GB" noProof="0" dirty="0"/>
              <a:t>equential </a:t>
            </a:r>
            <a:r>
              <a:rPr lang="en-GB" b="1" noProof="0" dirty="0"/>
              <a:t>A</a:t>
            </a:r>
            <a:r>
              <a:rPr lang="en-GB" noProof="0" dirty="0"/>
              <a:t>ccess </a:t>
            </a:r>
            <a:r>
              <a:rPr lang="en-GB" b="1" noProof="0" dirty="0"/>
              <a:t>M</a:t>
            </a:r>
            <a:r>
              <a:rPr lang="en-GB" noProof="0" dirty="0"/>
              <a:t>ethod</a:t>
            </a:r>
          </a:p>
          <a:p>
            <a:r>
              <a:rPr lang="en-GB" noProof="0" dirty="0"/>
              <a:t>	Compressed</a:t>
            </a:r>
            <a:r>
              <a:rPr lang="en-GB" baseline="0" noProof="0" dirty="0"/>
              <a:t> tables read-only (via </a:t>
            </a:r>
            <a:r>
              <a:rPr lang="en-GB" baseline="0" noProof="0" dirty="0" err="1"/>
              <a:t>myisampack</a:t>
            </a:r>
            <a:r>
              <a:rPr lang="en-GB" baseline="0" noProof="0" dirty="0"/>
              <a:t>)</a:t>
            </a:r>
          </a:p>
          <a:p>
            <a:r>
              <a:rPr lang="en-GB" baseline="0" noProof="0" dirty="0"/>
              <a:t>	Compression is reversible (</a:t>
            </a:r>
            <a:r>
              <a:rPr lang="en-GB" baseline="0" noProof="0" dirty="0" err="1"/>
              <a:t>myisamchk</a:t>
            </a:r>
            <a:r>
              <a:rPr lang="en-GB" baseline="0" noProof="0" dirty="0"/>
              <a:t> –unpack).</a:t>
            </a:r>
          </a:p>
          <a:p>
            <a:r>
              <a:rPr lang="en-GB" baseline="0" noProof="0" dirty="0"/>
              <a:t>	Locking is at Table level</a:t>
            </a:r>
          </a:p>
          <a:p>
            <a:r>
              <a:rPr lang="en-GB" baseline="0" noProof="0" dirty="0"/>
              <a:t>	holes / fragmented tables reduce insert contention -&gt; set concurrent-insert = 2.</a:t>
            </a:r>
          </a:p>
          <a:p>
            <a:r>
              <a:rPr lang="en-GB" baseline="0" noProof="0" dirty="0"/>
              <a:t>	Blocking online backups</a:t>
            </a:r>
          </a:p>
          <a:p>
            <a:r>
              <a:rPr lang="en-GB" baseline="0" noProof="0" dirty="0"/>
              <a:t>	no crash recovery.</a:t>
            </a:r>
          </a:p>
          <a:p>
            <a:r>
              <a:rPr lang="en-GB" baseline="0" noProof="0" dirty="0"/>
              <a:t>	No FK.</a:t>
            </a:r>
          </a:p>
          <a:p>
            <a:r>
              <a:rPr lang="en-GB" baseline="0" noProof="0" dirty="0"/>
              <a:t>	Write requests before Read requests.</a:t>
            </a:r>
          </a:p>
          <a:p>
            <a:r>
              <a:rPr lang="en-GB" baseline="0" noProof="0" dirty="0"/>
              <a:t>InnoDB	</a:t>
            </a:r>
            <a:r>
              <a:rPr lang="en-GB" baseline="0" noProof="0" dirty="0" err="1"/>
              <a:t>Innobase</a:t>
            </a:r>
            <a:r>
              <a:rPr lang="en-GB" baseline="0" noProof="0" dirty="0"/>
              <a:t> </a:t>
            </a:r>
            <a:r>
              <a:rPr lang="en-GB" baseline="0" noProof="0" dirty="0" err="1"/>
              <a:t>Oy</a:t>
            </a:r>
            <a:r>
              <a:rPr lang="en-GB" baseline="0" noProof="0" dirty="0"/>
              <a:t> (</a:t>
            </a:r>
            <a:r>
              <a:rPr lang="en-GB" baseline="0" noProof="0" dirty="0" err="1"/>
              <a:t>www.innodb.com</a:t>
            </a:r>
            <a:r>
              <a:rPr lang="en-GB" baseline="0" noProof="0" dirty="0"/>
              <a:t>)</a:t>
            </a:r>
          </a:p>
          <a:p>
            <a:r>
              <a:rPr lang="en-GB" baseline="0" noProof="0" dirty="0"/>
              <a:t>MEMORY	Limited by </a:t>
            </a:r>
            <a:r>
              <a:rPr lang="en-GB" baseline="0" noProof="0" dirty="0" err="1"/>
              <a:t>max_heap_table_size</a:t>
            </a:r>
            <a:r>
              <a:rPr lang="en-GB" baseline="0" noProof="0" dirty="0"/>
              <a:t>.</a:t>
            </a:r>
          </a:p>
          <a:p>
            <a:r>
              <a:rPr lang="en-GB" baseline="0" noProof="0" dirty="0"/>
              <a:t>	Old “HEAP” SE.</a:t>
            </a:r>
          </a:p>
          <a:p>
            <a:r>
              <a:rPr lang="en-GB" baseline="0" noProof="0" dirty="0"/>
              <a:t>	Hash </a:t>
            </a:r>
            <a:r>
              <a:rPr lang="en-GB" baseline="0" noProof="0" dirty="0" err="1"/>
              <a:t>idx</a:t>
            </a:r>
            <a:r>
              <a:rPr lang="en-GB" baseline="0" noProof="0" dirty="0"/>
              <a:t> for = or &lt;=&gt; operands.</a:t>
            </a:r>
          </a:p>
          <a:p>
            <a:r>
              <a:rPr lang="en-GB" baseline="0" noProof="0" dirty="0"/>
              <a:t>	create table … engine MEMORY </a:t>
            </a:r>
            <a:r>
              <a:rPr lang="en-GB" baseline="0" noProof="0" dirty="0" err="1"/>
              <a:t>max_rows</a:t>
            </a:r>
            <a:endParaRPr lang="en-GB" baseline="0" noProof="0" dirty="0"/>
          </a:p>
          <a:p>
            <a:r>
              <a:rPr lang="en-GB" baseline="0" noProof="0" dirty="0"/>
              <a:t>	--init-file to automatically load data on </a:t>
            </a:r>
            <a:r>
              <a:rPr lang="en-GB" baseline="0" noProof="0" dirty="0" err="1"/>
              <a:t>startup</a:t>
            </a:r>
            <a:r>
              <a:rPr lang="en-GB" baseline="0" noProof="0" dirty="0"/>
              <a:t>.</a:t>
            </a:r>
          </a:p>
          <a:p>
            <a:r>
              <a:rPr lang="en-GB" noProof="0" dirty="0"/>
              <a:t>CSV	.CSV at </a:t>
            </a:r>
            <a:r>
              <a:rPr lang="en-GB" noProof="0" dirty="0" err="1"/>
              <a:t>os</a:t>
            </a:r>
            <a:r>
              <a:rPr lang="en-GB" noProof="0" dirty="0"/>
              <a:t> level.</a:t>
            </a:r>
          </a:p>
          <a:p>
            <a:r>
              <a:rPr lang="en-GB" noProof="0" dirty="0"/>
              <a:t>	no indexing nor partitioning.</a:t>
            </a:r>
          </a:p>
          <a:p>
            <a:r>
              <a:rPr lang="en-GB" noProof="0" dirty="0"/>
              <a:t>	repairing</a:t>
            </a:r>
            <a:r>
              <a:rPr lang="en-GB" baseline="0" noProof="0" dirty="0"/>
              <a:t> corrupt might loose data.</a:t>
            </a:r>
          </a:p>
          <a:p>
            <a:r>
              <a:rPr lang="en-GB" baseline="0" noProof="0" dirty="0"/>
              <a:t>ARCHIVE	.ARZ &amp; then .ARN files.</a:t>
            </a:r>
          </a:p>
          <a:p>
            <a:r>
              <a:rPr lang="en-GB" baseline="0" noProof="0" dirty="0"/>
              <a:t>	No indexes allowed, other than </a:t>
            </a:r>
            <a:r>
              <a:rPr lang="en-GB" baseline="0" noProof="0" dirty="0" err="1"/>
              <a:t>auto_increment</a:t>
            </a:r>
            <a:r>
              <a:rPr lang="en-GB" baseline="0" noProof="0" dirty="0"/>
              <a:t>.</a:t>
            </a:r>
          </a:p>
          <a:p>
            <a:r>
              <a:rPr lang="en-GB" baseline="0" noProof="0" dirty="0"/>
              <a:t>	Select &amp; insert ops. No update, replace or delete.</a:t>
            </a:r>
          </a:p>
          <a:p>
            <a:r>
              <a:rPr lang="en-GB" baseline="0" noProof="0" dirty="0"/>
              <a:t>	Compression buffer.</a:t>
            </a:r>
          </a:p>
          <a:p>
            <a:r>
              <a:rPr lang="en-GB" baseline="0" noProof="0" dirty="0"/>
              <a:t>BLACKHOLE	replicate-do-* / replicate-ignore-* dummy master</a:t>
            </a:r>
          </a:p>
          <a:p>
            <a:r>
              <a:rPr lang="en-GB" baseline="0" noProof="0" dirty="0"/>
              <a:t>	measure overhead of </a:t>
            </a:r>
            <a:r>
              <a:rPr lang="en-GB" baseline="0" noProof="0" dirty="0" err="1"/>
              <a:t>binlog</a:t>
            </a:r>
            <a:endParaRPr lang="en-GB" baseline="0" noProof="0" dirty="0"/>
          </a:p>
          <a:p>
            <a:r>
              <a:rPr lang="en-GB" baseline="0" noProof="0" dirty="0"/>
              <a:t>MRG_MYISAM exact same </a:t>
            </a:r>
            <a:r>
              <a:rPr lang="en-GB" baseline="0" noProof="0" dirty="0" err="1"/>
              <a:t>MyISAM</a:t>
            </a:r>
            <a:r>
              <a:rPr lang="en-GB" baseline="0" noProof="0" dirty="0"/>
              <a:t> tables</a:t>
            </a:r>
          </a:p>
          <a:p>
            <a:r>
              <a:rPr lang="en-GB" baseline="0" noProof="0" dirty="0"/>
              <a:t>	Partitioning is another solution, not limited to </a:t>
            </a:r>
            <a:r>
              <a:rPr lang="en-GB" baseline="0" noProof="0" dirty="0" err="1"/>
              <a:t>MyISAM</a:t>
            </a:r>
            <a:r>
              <a:rPr lang="en-GB" baseline="0" noProof="0" dirty="0"/>
              <a:t>.</a:t>
            </a:r>
          </a:p>
          <a:p>
            <a:r>
              <a:rPr lang="en-GB" baseline="0" noProof="0" dirty="0"/>
              <a:t>	INSERT_METHOD means none, </a:t>
            </a:r>
            <a:endParaRPr lang="en-GB" noProof="0"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a:t>
            </a:fld>
            <a:endParaRPr lang="en-US"/>
          </a:p>
        </p:txBody>
      </p:sp>
    </p:spTree>
    <p:extLst>
      <p:ext uri="{BB962C8B-B14F-4D97-AF65-F5344CB8AC3E}">
        <p14:creationId xmlns:p14="http://schemas.microsoft.com/office/powerpoint/2010/main" val="21452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208182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381000"/>
            <a:ext cx="4572000" cy="25733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C72D9AE-7182-4680-8F79-479C4181FF08}" type="slidenum">
              <a:rPr lang="en-US" altLang="ja-JP" smtClean="0"/>
              <a:t>55</a:t>
            </a:fld>
            <a:endParaRPr lang="ja-JP" altLang="en-US" dirty="0"/>
          </a:p>
        </p:txBody>
      </p:sp>
    </p:spTree>
    <p:extLst>
      <p:ext uri="{BB962C8B-B14F-4D97-AF65-F5344CB8AC3E}">
        <p14:creationId xmlns:p14="http://schemas.microsoft.com/office/powerpoint/2010/main" val="31905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2588" y="381000"/>
            <a:ext cx="4572000" cy="25733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C72D9AE-7182-4680-8F79-479C4181FF08}" type="slidenum">
              <a:rPr lang="en-US" altLang="ja-JP" smtClean="0"/>
              <a:t>56</a:t>
            </a:fld>
            <a:endParaRPr lang="ja-JP" altLang="en-US" dirty="0"/>
          </a:p>
        </p:txBody>
      </p:sp>
    </p:spTree>
    <p:extLst>
      <p:ext uri="{BB962C8B-B14F-4D97-AF65-F5344CB8AC3E}">
        <p14:creationId xmlns:p14="http://schemas.microsoft.com/office/powerpoint/2010/main" val="361365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381000" y="381000"/>
            <a:ext cx="4576763" cy="25749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939363">
              <a:spcBef>
                <a:spcPts val="616"/>
              </a:spcBef>
              <a:defRPr/>
            </a:pPr>
            <a:r>
              <a:rPr lang="en-US" altLang="en-US"/>
              <a:t>MySQL is an integral part of our lives.  Whether you are checking in on social media, watching an online video, hailing an Uber, booking a hotel or a B&amp;B, storing files, using your mobile phone, its highly likely you are viewing pages served up by a MySQL server.  </a:t>
            </a:r>
          </a:p>
          <a:p>
            <a:endParaRPr lang="en-US" altLang="en-US"/>
          </a:p>
          <a:p>
            <a:pPr defTabSz="939363">
              <a:spcBef>
                <a:spcPts val="616"/>
              </a:spcBef>
              <a:defRPr/>
            </a:pPr>
            <a:r>
              <a:rPr lang="en-US" baseline="0"/>
              <a:t>It’s likely also the case w</a:t>
            </a:r>
            <a:r>
              <a:rPr lang="en-US"/>
              <a:t>hen you are playing or betting online,</a:t>
            </a:r>
            <a:r>
              <a:rPr lang="en-US" baseline="0"/>
              <a:t> or </a:t>
            </a:r>
            <a:r>
              <a:rPr lang="en-US"/>
              <a:t>managing your personal finances with web-based tools.</a:t>
            </a:r>
            <a:r>
              <a:rPr lang="en-US" baseline="0"/>
              <a:t> And you’re again relying on MySQL when </a:t>
            </a:r>
            <a:r>
              <a:rPr lang="en-US"/>
              <a:t>making mobile payments via square,</a:t>
            </a:r>
            <a:r>
              <a:rPr lang="en-US" baseline="0"/>
              <a:t> </a:t>
            </a:r>
            <a:r>
              <a:rPr lang="en-US"/>
              <a:t>buying shoes, clothes and many other items at Zappos (perhaps more for women in the audience :)), and</a:t>
            </a:r>
            <a:r>
              <a:rPr lang="en-US" baseline="0"/>
              <a:t> </a:t>
            </a:r>
            <a:r>
              <a:rPr lang="en-US"/>
              <a:t>searching for events tickets at Ticketmaster.</a:t>
            </a:r>
            <a:endParaRPr lang="en-US" baseline="0"/>
          </a:p>
          <a:p>
            <a:pPr defTabSz="939363">
              <a:spcBef>
                <a:spcPts val="616"/>
              </a:spcBef>
              <a:defRPr/>
            </a:pPr>
            <a:endParaRPr lang="en-US" altLang="en-US"/>
          </a:p>
          <a:p>
            <a:pPr defTabSz="939363">
              <a:spcBef>
                <a:spcPts val="616"/>
              </a:spcBef>
              <a:defRPr/>
            </a:pPr>
            <a:r>
              <a:rPr lang="en-US" altLang="en-US"/>
              <a:t>MySQL is just about everywhere! </a:t>
            </a:r>
          </a:p>
          <a:p>
            <a:endParaRPr lang="fi-FI" altLang="en-US"/>
          </a:p>
          <a:p>
            <a:r>
              <a:rPr lang="fi-FI" altLang="en-US"/>
              <a:t>Those organizations, including many digital disruptors, chose MySQL for 2 key reasons: because it allows them to rapidly innovate, and because it is a proven and battle-tested technology that helps them ensure the reliability of their services.</a:t>
            </a:r>
          </a:p>
          <a:p>
            <a:endParaRPr lang="fi-FI" altLang="en-US"/>
          </a:p>
          <a:p>
            <a:r>
              <a:rPr lang="fi-FI" altLang="en-US"/>
              <a:t>As a matter of fact....(</a:t>
            </a:r>
            <a:r>
              <a:rPr lang="fi-FI" altLang="en-US" i="1"/>
              <a:t>link to next slide</a:t>
            </a:r>
            <a:r>
              <a:rPr lang="fi-FI" altLang="en-US"/>
              <a:t>)</a:t>
            </a:r>
            <a:endParaRPr lang="en-GB" altLang="en-US"/>
          </a:p>
        </p:txBody>
      </p:sp>
      <p:sp>
        <p:nvSpPr>
          <p:cNvPr id="4" name="Slide Number Placeholder 3"/>
          <p:cNvSpPr>
            <a:spLocks noGrp="1"/>
          </p:cNvSpPr>
          <p:nvPr>
            <p:ph type="sldNum" sz="quarter" idx="5"/>
          </p:nvPr>
        </p:nvSpPr>
        <p:spPr/>
        <p:txBody>
          <a:bodyPr/>
          <a:lstStyle/>
          <a:p>
            <a:pPr>
              <a:defRPr/>
            </a:pPr>
            <a:fld id="{207C3672-B895-4A5D-9382-90892A2CF131}" type="slidenum">
              <a:rPr lang="en-GB" smtClean="0"/>
              <a:pPr>
                <a:defRPr/>
              </a:pPr>
              <a:t>78</a:t>
            </a:fld>
            <a:endParaRPr lang="en-GB"/>
          </a:p>
        </p:txBody>
      </p:sp>
    </p:spTree>
    <p:extLst>
      <p:ext uri="{BB962C8B-B14F-4D97-AF65-F5344CB8AC3E}">
        <p14:creationId xmlns:p14="http://schemas.microsoft.com/office/powerpoint/2010/main" val="273582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altLang="ja-JP" dirty="0"/>
              <a:t>List of </a:t>
            </a:r>
            <a:r>
              <a:rPr lang="en-CA" altLang="ja-JP" sz="1100" dirty="0"/>
              <a:t>Industry;</a:t>
            </a:r>
            <a:endParaRPr lang="en-US" altLang="ja-JP" dirty="0"/>
          </a:p>
          <a:p>
            <a:r>
              <a:rPr lang="en-US" altLang="ja-JP" dirty="0"/>
              <a:t>Aerospace &amp; Defense</a:t>
            </a:r>
          </a:p>
          <a:p>
            <a:r>
              <a:rPr lang="en-US" altLang="ja-JP" dirty="0"/>
              <a:t>Automotive</a:t>
            </a:r>
          </a:p>
          <a:p>
            <a:r>
              <a:rPr lang="en-US" altLang="ja-JP" dirty="0"/>
              <a:t>Chemicals</a:t>
            </a:r>
          </a:p>
          <a:p>
            <a:r>
              <a:rPr lang="en-US" altLang="ja-JP" dirty="0"/>
              <a:t>Communications</a:t>
            </a:r>
          </a:p>
          <a:p>
            <a:r>
              <a:rPr lang="en-US" altLang="ja-JP" dirty="0"/>
              <a:t>Consumer Goods</a:t>
            </a:r>
          </a:p>
          <a:p>
            <a:r>
              <a:rPr lang="en-US" altLang="ja-JP" dirty="0"/>
              <a:t>Engineering &amp; Construction</a:t>
            </a:r>
          </a:p>
          <a:p>
            <a:r>
              <a:rPr lang="en-US" altLang="ja-JP" dirty="0"/>
              <a:t>High Technology</a:t>
            </a:r>
          </a:p>
          <a:p>
            <a:r>
              <a:rPr lang="en-US" altLang="ja-JP" dirty="0"/>
              <a:t>Industrial Manufacturing</a:t>
            </a:r>
          </a:p>
          <a:p>
            <a:r>
              <a:rPr lang="en-US" altLang="ja-JP" dirty="0"/>
              <a:t>Life Sciences</a:t>
            </a:r>
          </a:p>
          <a:p>
            <a:r>
              <a:rPr lang="en-US" altLang="ja-JP" dirty="0"/>
              <a:t>Media &amp; Entertainment</a:t>
            </a:r>
          </a:p>
          <a:p>
            <a:r>
              <a:rPr lang="en-US" altLang="ja-JP" dirty="0"/>
              <a:t>Natural Resources</a:t>
            </a:r>
          </a:p>
          <a:p>
            <a:r>
              <a:rPr lang="en-US" altLang="ja-JP" dirty="0"/>
              <a:t>Oil &amp; Gas</a:t>
            </a:r>
          </a:p>
          <a:p>
            <a:r>
              <a:rPr lang="en-US" altLang="ja-JP" dirty="0"/>
              <a:t>Professional Services</a:t>
            </a:r>
          </a:p>
          <a:p>
            <a:r>
              <a:rPr lang="en-US" altLang="ja-JP" dirty="0"/>
              <a:t>Retail</a:t>
            </a:r>
          </a:p>
          <a:p>
            <a:r>
              <a:rPr lang="en-US" altLang="ja-JP" dirty="0"/>
              <a:t>Travel &amp; Transportation</a:t>
            </a:r>
          </a:p>
          <a:p>
            <a:r>
              <a:rPr lang="en-US" altLang="ja-JP" dirty="0"/>
              <a:t>Utilities</a:t>
            </a:r>
          </a:p>
          <a:p>
            <a:r>
              <a:rPr lang="en-US" altLang="ja-JP" dirty="0"/>
              <a:t>Wholesale Distribution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92</a:t>
            </a:fld>
            <a:endParaRPr lang="en-US" dirty="0"/>
          </a:p>
        </p:txBody>
      </p:sp>
    </p:spTree>
    <p:extLst>
      <p:ext uri="{BB962C8B-B14F-4D97-AF65-F5344CB8AC3E}">
        <p14:creationId xmlns:p14="http://schemas.microsoft.com/office/powerpoint/2010/main" val="2932860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userDrawn="1"/>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43506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77384" y="1552221"/>
            <a:ext cx="10547350"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1077385" y="878098"/>
            <a:ext cx="10852149"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a:t>Click to edit Subtitle</a:t>
            </a:r>
          </a:p>
        </p:txBody>
      </p:sp>
      <p:sp>
        <p:nvSpPr>
          <p:cNvPr id="5" name="Footer Placeholder 4"/>
          <p:cNvSpPr>
            <a:spLocks noGrp="1"/>
          </p:cNvSpPr>
          <p:nvPr>
            <p:ph type="ftr" sz="quarter" idx="10"/>
          </p:nvPr>
        </p:nvSpPr>
        <p:spPr/>
        <p:txBody>
          <a:bodyPr/>
          <a:lstStyle>
            <a:lvl1pPr>
              <a:defRPr/>
            </a:lvl1pPr>
          </a:lstStyle>
          <a:p>
            <a:pPr>
              <a:defRPr/>
            </a:pPr>
            <a:r>
              <a:rPr lang="en-US"/>
              <a:t>Oracle Confidential – Internal/Restricted/Highly Restricted</a:t>
            </a:r>
            <a:endParaRPr lang="en-US" dirty="0"/>
          </a:p>
        </p:txBody>
      </p:sp>
      <p:pic>
        <p:nvPicPr>
          <p:cNvPr id="6" name="Picture 10"/>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690794" y="188640"/>
            <a:ext cx="2311400" cy="1436688"/>
          </a:xfrm>
          <a:prstGeom prst="rect">
            <a:avLst/>
          </a:prstGeom>
          <a:noFill/>
          <a:ln w="9525">
            <a:noFill/>
            <a:miter lim="800000"/>
            <a:headEnd/>
            <a:tailEnd/>
          </a:ln>
        </p:spPr>
      </p:pic>
    </p:spTree>
    <p:extLst>
      <p:ext uri="{BB962C8B-B14F-4D97-AF65-F5344CB8AC3E}">
        <p14:creationId xmlns:p14="http://schemas.microsoft.com/office/powerpoint/2010/main" val="12799837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E9EE59-F135-4546-BBCC-55F8DE33BF9F}" type="datetime1">
              <a:rPr lang="en-US" altLang="ja-JP" smtClean="0"/>
              <a:t>2/12/21</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5855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EF0D7D-5592-084E-BCF4-1A907CFAE484}" type="datetime1">
              <a:rPr lang="en-US" altLang="ja-JP" smtClean="0"/>
              <a:t>2/12/21</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ja-JP" altLang="en-US"/>
              <a:t>マスター タイトルの書式設定</a:t>
            </a:r>
            <a:endParaRPr dirty="0"/>
          </a:p>
        </p:txBody>
      </p:sp>
    </p:spTree>
    <p:extLst>
      <p:ext uri="{BB962C8B-B14F-4D97-AF65-F5344CB8AC3E}">
        <p14:creationId xmlns:p14="http://schemas.microsoft.com/office/powerpoint/2010/main" val="317374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dirty="0"/>
          </a:p>
        </p:txBody>
      </p:sp>
      <p:sp>
        <p:nvSpPr>
          <p:cNvPr id="3" name="Content Placeholder 2"/>
          <p:cNvSpPr>
            <a:spLocks noGrp="1"/>
          </p:cNvSpPr>
          <p:nvPr>
            <p:ph idx="1"/>
          </p:nvPr>
        </p:nvSpPr>
        <p:spPr>
          <a:xfrm>
            <a:off x="531289" y="1524001"/>
            <a:ext cx="11129420" cy="44196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10"/>
          </p:nvPr>
        </p:nvSpPr>
        <p:spPr/>
        <p:txBody>
          <a:bodyPr/>
          <a:lstStyle/>
          <a:p>
            <a:fld id="{5B3931F7-D087-854D-9AE2-EB1EDA2E4A0D}" type="datetime1">
              <a:rPr lang="en-US" altLang="ja-JP" smtClean="0"/>
              <a:t>2/12/21</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354640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dirty="0"/>
          </a:p>
        </p:txBody>
      </p:sp>
      <p:sp>
        <p:nvSpPr>
          <p:cNvPr id="3" name="Content Placeholder 2"/>
          <p:cNvSpPr>
            <a:spLocks noGrp="1"/>
          </p:cNvSpPr>
          <p:nvPr>
            <p:ph idx="1"/>
          </p:nvPr>
        </p:nvSpPr>
        <p:spPr>
          <a:xfrm>
            <a:off x="531289" y="1981200"/>
            <a:ext cx="11129420" cy="39624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dirty="0"/>
          </a:p>
        </p:txBody>
      </p:sp>
      <p:sp>
        <p:nvSpPr>
          <p:cNvPr id="4" name="Date Placeholder 3"/>
          <p:cNvSpPr>
            <a:spLocks noGrp="1"/>
          </p:cNvSpPr>
          <p:nvPr>
            <p:ph type="dt" sz="half" idx="10"/>
          </p:nvPr>
        </p:nvSpPr>
        <p:spPr/>
        <p:txBody>
          <a:bodyPr/>
          <a:lstStyle/>
          <a:p>
            <a:fld id="{A465AB08-54E5-D742-96EF-3AE965DD3724}" type="datetime1">
              <a:rPr lang="en-US" altLang="ja-JP" smtClean="0"/>
              <a:t>2/12/21</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97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r>
              <a:rPr lang="en-US"/>
              <a:t>10/17/2019</a:t>
            </a:r>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48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2020,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949" r:id="rId55"/>
    <p:sldLayoutId id="2147483972" r:id="rId56"/>
    <p:sldLayoutId id="2147483973" r:id="rId57"/>
    <p:sldLayoutId id="2147483976" r:id="rId58"/>
    <p:sldLayoutId id="2147483977" r:id="rId59"/>
    <p:sldLayoutId id="2147483978" r:id="rId60"/>
    <p:sldLayoutId id="2147483979" r:id="rId61"/>
    <p:sldLayoutId id="2147483980" r:id="rId62"/>
    <p:sldLayoutId id="2147483981"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9.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62.xml"/><Relationship Id="rId4" Type="http://schemas.openxmlformats.org/officeDocument/2006/relationships/image" Target="../media/image89.png"/></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3.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9.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1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hyperlink" Target="https://dev.mysql.com/doc/refman/8.0/en/innodb-parameters.html#sysvar_innodb_dedicated_server"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hyperlink" Target="https://dev.mysql.com/doc/refman/8.0/en/glossary.html#glos_buffer_pool" TargetMode="External"/><Relationship Id="rId2" Type="http://schemas.openxmlformats.org/officeDocument/2006/relationships/hyperlink" Target="https://dev.mysql.com/doc/refman/8.0/en/glossary.html#glos_dirty_page" TargetMode="Externa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hyperlink" Target="https://dev.mysql.com/doc/refman/5.7/en/innodb-parameters.html#sysvar_innodb_data_home_dir" TargetMode="Externa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emf"/><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mysql/mysql-sys%20for%20MySQL%205.6" TargetMode="Externa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3.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3" Type="http://schemas.openxmlformats.org/officeDocument/2006/relationships/hyperlink" Target="https://dev.mysql.com/doc/refman/8.0/en/glossary.html#glos_file_per_table" TargetMode="External"/><Relationship Id="rId2" Type="http://schemas.openxmlformats.org/officeDocument/2006/relationships/image" Target="../media/image56.png"/><Relationship Id="rId1" Type="http://schemas.openxmlformats.org/officeDocument/2006/relationships/slideLayout" Target="../slideLayouts/slideLayout63.xml"/><Relationship Id="rId4" Type="http://schemas.openxmlformats.org/officeDocument/2006/relationships/hyperlink" Target="https://dev.mysql.com/doc/refman/8.0/en/glossary.html#glos_general_tablespac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3.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3.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3" Type="http://schemas.openxmlformats.org/officeDocument/2006/relationships/hyperlink" Target="https://dev.mysql.com/doc/refman/8.0/en/alter-user.html" TargetMode="External"/><Relationship Id="rId2" Type="http://schemas.openxmlformats.org/officeDocument/2006/relationships/hyperlink" Target="https://dev.mysql.com/doc/refman/8.0/en/create-user.html" TargetMode="External"/><Relationship Id="rId1" Type="http://schemas.openxmlformats.org/officeDocument/2006/relationships/slideLayout" Target="../slideLayouts/slideLayout63.xml"/><Relationship Id="rId4" Type="http://schemas.openxmlformats.org/officeDocument/2006/relationships/hyperlink" Target="https://dev.mysql.com/doc/refman/8.0/en/set-password.html"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3.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3.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4.png"/><Relationship Id="rId1" Type="http://schemas.openxmlformats.org/officeDocument/2006/relationships/slideLayout" Target="../slideLayouts/slideLayout61.xml"/><Relationship Id="rId5" Type="http://schemas.openxmlformats.org/officeDocument/2006/relationships/image" Target="../media/image75.tif"/><Relationship Id="rId4" Type="http://schemas.openxmlformats.org/officeDocument/2006/relationships/image" Target="../media/image74.tif"/></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1018030" y="2231694"/>
            <a:ext cx="10158984" cy="1280160"/>
          </a:xfrm>
        </p:spPr>
        <p:txBody>
          <a:bodyPr/>
          <a:lstStyle/>
          <a:p>
            <a:r>
              <a:rPr lang="en-US" dirty="0"/>
              <a:t>MySQL Enterprise Edition</a:t>
            </a:r>
            <a:br>
              <a:rPr lang="en-US" dirty="0"/>
            </a:br>
            <a:r>
              <a:rPr lang="en-US" dirty="0"/>
              <a:t>Essential for Oracle DBA</a:t>
            </a:r>
          </a:p>
        </p:txBody>
      </p:sp>
      <p:sp>
        <p:nvSpPr>
          <p:cNvPr id="4" name="Text Placeholder 3">
            <a:extLst>
              <a:ext uri="{FF2B5EF4-FFF2-40B4-BE49-F238E27FC236}">
                <a16:creationId xmlns:a16="http://schemas.microsoft.com/office/drawing/2014/main" id="{E2404FD7-35DF-43EE-9247-1DDDFD29CFC8}"/>
              </a:ext>
            </a:extLst>
          </p:cNvPr>
          <p:cNvSpPr>
            <a:spLocks noGrp="1"/>
          </p:cNvSpPr>
          <p:nvPr>
            <p:ph type="body" sz="quarter" idx="35"/>
          </p:nvPr>
        </p:nvSpPr>
        <p:spPr/>
        <p:txBody>
          <a:bodyPr/>
          <a:lstStyle/>
          <a:p>
            <a:r>
              <a:rPr lang="en-US" dirty="0"/>
              <a:t>Hananto Wicaksono</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MySQL Principal Solution Engineer</a:t>
            </a:r>
          </a:p>
          <a:p>
            <a:pPr lvl="0"/>
            <a:r>
              <a:rPr lang="en-US" dirty="0"/>
              <a:t>Oracle MySQL, JAPAC</a:t>
            </a:r>
          </a:p>
          <a:p>
            <a:pPr lvl="0"/>
            <a:r>
              <a:rPr lang="en-US" dirty="0"/>
              <a:t>Oracle Database Certified Professional (OCP)</a:t>
            </a:r>
          </a:p>
          <a:p>
            <a:pPr lvl="0"/>
            <a:r>
              <a:rPr lang="en-US" dirty="0"/>
              <a:t>February, 2021</a:t>
            </a:r>
          </a:p>
        </p:txBody>
      </p:sp>
      <p:cxnSp>
        <p:nvCxnSpPr>
          <p:cNvPr id="12" name="Accent Mark">
            <a:extLst>
              <a:ext uri="{FF2B5EF4-FFF2-40B4-BE49-F238E27FC236}">
                <a16:creationId xmlns:a16="http://schemas.microsoft.com/office/drawing/2014/main" id="{AC2B888B-9DC0-4554-93CE-D19B48D173F0}"/>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30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460944" y="-59650"/>
            <a:ext cx="10671048" cy="822960"/>
          </a:xfrm>
        </p:spPr>
        <p:txBody>
          <a:bodyPr/>
          <a:lstStyle/>
          <a:p>
            <a:r>
              <a:rPr lang="en-US" dirty="0"/>
              <a:t>Architecture Overview</a:t>
            </a:r>
          </a:p>
        </p:txBody>
      </p:sp>
      <p:sp>
        <p:nvSpPr>
          <p:cNvPr id="6" name="テキスト ボックス 1">
            <a:extLst>
              <a:ext uri="{FF2B5EF4-FFF2-40B4-BE49-F238E27FC236}">
                <a16:creationId xmlns:a16="http://schemas.microsoft.com/office/drawing/2014/main" id="{E93D5368-B70E-0F4F-B6AC-03A81B85644F}"/>
              </a:ext>
            </a:extLst>
          </p:cNvPr>
          <p:cNvSpPr txBox="1"/>
          <p:nvPr/>
        </p:nvSpPr>
        <p:spPr>
          <a:xfrm>
            <a:off x="291269" y="1099721"/>
            <a:ext cx="6042624" cy="653533"/>
          </a:xfrm>
          <a:prstGeom prst="rect">
            <a:avLst/>
          </a:prstGeom>
          <a:noFill/>
        </p:spPr>
        <p:txBody>
          <a:bodyPr wrap="square" lIns="0" tIns="0" rIns="0" bIns="0" rtlCol="0">
            <a:noAutofit/>
          </a:bodyPr>
          <a:lstStyle/>
          <a:p>
            <a:pPr>
              <a:lnSpc>
                <a:spcPct val="90000"/>
              </a:lnSpc>
            </a:pPr>
            <a:r>
              <a:rPr kumimoji="1" lang="en-US" altLang="ja-JP" b="1" dirty="0"/>
              <a:t>Oracle Instance: Memory + Multiple Processes</a:t>
            </a:r>
          </a:p>
          <a:p>
            <a:pPr>
              <a:lnSpc>
                <a:spcPct val="90000"/>
              </a:lnSpc>
            </a:pPr>
            <a:r>
              <a:rPr kumimoji="1" lang="en-US" altLang="ja-JP" b="1" dirty="0"/>
              <a:t>&lt; 12c : always multi-processes (except on Windows)</a:t>
            </a:r>
          </a:p>
          <a:p>
            <a:pPr>
              <a:lnSpc>
                <a:spcPct val="90000"/>
              </a:lnSpc>
            </a:pPr>
            <a:endParaRPr kumimoji="1" lang="en-US" altLang="ja-JP" b="1" dirty="0"/>
          </a:p>
          <a:p>
            <a:pPr>
              <a:lnSpc>
                <a:spcPct val="90000"/>
              </a:lnSpc>
            </a:pPr>
            <a:r>
              <a:rPr kumimoji="1" lang="en-US" altLang="ja-JP" b="1" dirty="0"/>
              <a:t>version 12c =&gt; : </a:t>
            </a:r>
          </a:p>
          <a:p>
            <a:pPr>
              <a:lnSpc>
                <a:spcPct val="90000"/>
              </a:lnSpc>
            </a:pPr>
            <a:r>
              <a:rPr lang="en-SG" dirty="0"/>
              <a:t>THREADED_EXECUTION=FALSE (multi-processes)</a:t>
            </a:r>
          </a:p>
          <a:p>
            <a:pPr>
              <a:lnSpc>
                <a:spcPct val="90000"/>
              </a:lnSpc>
            </a:pPr>
            <a:r>
              <a:rPr lang="en-SG" dirty="0"/>
              <a:t>THREADED_EXECUTION=TRUE (multi-treaded mode)</a:t>
            </a:r>
            <a:endParaRPr kumimoji="1" lang="ja-JP" altLang="en-US" b="1" dirty="0"/>
          </a:p>
        </p:txBody>
      </p:sp>
      <p:pic>
        <p:nvPicPr>
          <p:cNvPr id="8" name="図 7">
            <a:extLst>
              <a:ext uri="{FF2B5EF4-FFF2-40B4-BE49-F238E27FC236}">
                <a16:creationId xmlns:a16="http://schemas.microsoft.com/office/drawing/2014/main" id="{67D12AB9-3C21-8B4E-9C3D-019068FDFF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45018"/>
            <a:ext cx="5948735" cy="4085265"/>
          </a:xfrm>
          <a:prstGeom prst="rect">
            <a:avLst/>
          </a:prstGeom>
        </p:spPr>
      </p:pic>
      <p:pic>
        <p:nvPicPr>
          <p:cNvPr id="9" name="Picture 8">
            <a:extLst>
              <a:ext uri="{FF2B5EF4-FFF2-40B4-BE49-F238E27FC236}">
                <a16:creationId xmlns:a16="http://schemas.microsoft.com/office/drawing/2014/main" id="{4A8A8A03-917F-5D46-9B72-2B2F5FE8FC2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8736" y="1382751"/>
            <a:ext cx="5951995" cy="5347532"/>
          </a:xfrm>
          <a:prstGeom prst="rect">
            <a:avLst/>
          </a:prstGeom>
        </p:spPr>
      </p:pic>
      <p:sp>
        <p:nvSpPr>
          <p:cNvPr id="7" name="テキスト ボックス 6">
            <a:extLst>
              <a:ext uri="{FF2B5EF4-FFF2-40B4-BE49-F238E27FC236}">
                <a16:creationId xmlns:a16="http://schemas.microsoft.com/office/drawing/2014/main" id="{1F303956-62A5-B041-A266-D76D57ED85E1}"/>
              </a:ext>
            </a:extLst>
          </p:cNvPr>
          <p:cNvSpPr txBox="1"/>
          <p:nvPr/>
        </p:nvSpPr>
        <p:spPr>
          <a:xfrm>
            <a:off x="6873138" y="1082297"/>
            <a:ext cx="5027593" cy="472440"/>
          </a:xfrm>
          <a:prstGeom prst="rect">
            <a:avLst/>
          </a:prstGeom>
          <a:noFill/>
        </p:spPr>
        <p:txBody>
          <a:bodyPr wrap="square" lIns="0" tIns="0" rIns="0" bIns="0" rtlCol="0">
            <a:noAutofit/>
          </a:bodyPr>
          <a:lstStyle/>
          <a:p>
            <a:pPr>
              <a:lnSpc>
                <a:spcPct val="90000"/>
              </a:lnSpc>
            </a:pPr>
            <a:r>
              <a:rPr kumimoji="1" lang="en-US" altLang="ja-JP" b="1" dirty="0"/>
              <a:t>MySQL Server: Memory + Single Process multi threads</a:t>
            </a:r>
          </a:p>
          <a:p>
            <a:pPr>
              <a:lnSpc>
                <a:spcPct val="90000"/>
              </a:lnSpc>
            </a:pPr>
            <a:endParaRPr kumimoji="1" lang="ja-JP" altLang="en-US" b="1" dirty="0"/>
          </a:p>
        </p:txBody>
      </p:sp>
    </p:spTree>
    <p:extLst>
      <p:ext uri="{BB962C8B-B14F-4D97-AF65-F5344CB8AC3E}">
        <p14:creationId xmlns:p14="http://schemas.microsoft.com/office/powerpoint/2010/main" val="244376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rgbClr val="4E3629"/>
                </a:solidFill>
              </a:rPr>
              <a:t>InnoDB Cluster - High Level Architecture</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4" name="TextBox 3">
            <a:extLst>
              <a:ext uri="{FF2B5EF4-FFF2-40B4-BE49-F238E27FC236}">
                <a16:creationId xmlns:a16="http://schemas.microsoft.com/office/drawing/2014/main" id="{401D4721-5C4B-F248-AC41-BEBAC84DFB61}"/>
              </a:ext>
            </a:extLst>
          </p:cNvPr>
          <p:cNvSpPr txBox="1"/>
          <p:nvPr/>
        </p:nvSpPr>
        <p:spPr>
          <a:xfrm>
            <a:off x="8769784" y="5752048"/>
            <a:ext cx="2158091" cy="369332"/>
          </a:xfrm>
          <a:prstGeom prst="rect">
            <a:avLst/>
          </a:prstGeom>
          <a:noFill/>
        </p:spPr>
        <p:txBody>
          <a:bodyPr wrap="none" rtlCol="0">
            <a:spAutoFit/>
          </a:bodyPr>
          <a:lstStyle/>
          <a:p>
            <a:r>
              <a:rPr lang="en-US" b="1" dirty="0"/>
              <a:t>Group Replication</a:t>
            </a:r>
          </a:p>
        </p:txBody>
      </p:sp>
      <p:pic>
        <p:nvPicPr>
          <p:cNvPr id="3" name="Picture 2">
            <a:extLst>
              <a:ext uri="{FF2B5EF4-FFF2-40B4-BE49-F238E27FC236}">
                <a16:creationId xmlns:a16="http://schemas.microsoft.com/office/drawing/2014/main" id="{1C48BB08-B7D3-C54E-80D6-5EBCF6FD8D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9594" y="1090380"/>
            <a:ext cx="10195079" cy="5351695"/>
          </a:xfrm>
          <a:prstGeom prst="rect">
            <a:avLst/>
          </a:prstGeom>
          <a:ln w="19050">
            <a:solidFill>
              <a:srgbClr val="FF0000"/>
            </a:solidFill>
          </a:ln>
        </p:spPr>
      </p:pic>
    </p:spTree>
    <p:extLst>
      <p:ext uri="{BB962C8B-B14F-4D97-AF65-F5344CB8AC3E}">
        <p14:creationId xmlns:p14="http://schemas.microsoft.com/office/powerpoint/2010/main" val="2635043544"/>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12" name="Rectangle 11">
            <a:extLst>
              <a:ext uri="{FF2B5EF4-FFF2-40B4-BE49-F238E27FC236}">
                <a16:creationId xmlns:a16="http://schemas.microsoft.com/office/drawing/2014/main" id="{039D2AF3-BA37-7A4E-9270-F4EA1AE7C83D}"/>
              </a:ext>
            </a:extLst>
          </p:cNvPr>
          <p:cNvSpPr/>
          <p:nvPr/>
        </p:nvSpPr>
        <p:spPr>
          <a:xfrm>
            <a:off x="253031" y="1655250"/>
            <a:ext cx="11120602" cy="3046988"/>
          </a:xfrm>
          <a:prstGeom prst="rect">
            <a:avLst/>
          </a:prstGeom>
        </p:spPr>
        <p:txBody>
          <a:bodyPr wrap="square">
            <a:spAutoFit/>
          </a:bodyPr>
          <a:lstStyle/>
          <a:p>
            <a:pPr marL="285750" indent="-285750">
              <a:buFont typeface="Arial" panose="020B0604020202020204" pitchFamily="34" charset="0"/>
              <a:buChar char="•"/>
            </a:pPr>
            <a:r>
              <a:rPr lang="en-SG" sz="3200" dirty="0">
                <a:solidFill>
                  <a:schemeClr val="tx2"/>
                </a:solidFill>
                <a:latin typeface="Oracle Sans Light" panose="020B0403020204020204" pitchFamily="34" charset="0"/>
                <a:cs typeface="Oracle Sans Light" panose="020B0403020204020204" pitchFamily="34" charset="0"/>
              </a:rPr>
              <a:t>All nodes have sole access to distinct disk with sole responsibility for the data it holds</a:t>
            </a:r>
          </a:p>
          <a:p>
            <a:pPr marL="285750" indent="-285750">
              <a:buFont typeface="Arial" panose="020B0604020202020204" pitchFamily="34" charset="0"/>
              <a:buChar char="•"/>
            </a:pPr>
            <a:r>
              <a:rPr lang="en-SG" sz="3200" dirty="0">
                <a:solidFill>
                  <a:schemeClr val="tx2"/>
                </a:solidFill>
                <a:latin typeface="Oracle Sans Light" panose="020B0403020204020204" pitchFamily="34" charset="0"/>
                <a:cs typeface="Oracle Sans Light" panose="020B0403020204020204" pitchFamily="34" charset="0"/>
              </a:rPr>
              <a:t>Each cluster members have its own database and completely have autonomy over it</a:t>
            </a:r>
          </a:p>
          <a:p>
            <a:pPr marL="285750" indent="-285750">
              <a:buFont typeface="Arial" panose="020B0604020202020204" pitchFamily="34" charset="0"/>
              <a:buChar char="•"/>
            </a:pPr>
            <a:r>
              <a:rPr lang="en-SG" sz="3200" dirty="0">
                <a:solidFill>
                  <a:schemeClr val="tx2"/>
                </a:solidFill>
                <a:latin typeface="Oracle Sans Light" panose="020B0403020204020204" pitchFamily="34" charset="0"/>
                <a:cs typeface="Oracle Sans Light" panose="020B0403020204020204" pitchFamily="34" charset="0"/>
              </a:rPr>
              <a:t>Rely solely on network connections between cluster members to maintain cluster and data integrity  </a:t>
            </a:r>
          </a:p>
        </p:txBody>
      </p:sp>
      <p:sp>
        <p:nvSpPr>
          <p:cNvPr id="3" name="Title 2">
            <a:extLst>
              <a:ext uri="{FF2B5EF4-FFF2-40B4-BE49-F238E27FC236}">
                <a16:creationId xmlns:a16="http://schemas.microsoft.com/office/drawing/2014/main" id="{7CCB1B66-726C-B145-86C2-BDF04909DAFA}"/>
              </a:ext>
            </a:extLst>
          </p:cNvPr>
          <p:cNvSpPr>
            <a:spLocks noGrp="1"/>
          </p:cNvSpPr>
          <p:nvPr>
            <p:ph type="title"/>
          </p:nvPr>
        </p:nvSpPr>
        <p:spPr>
          <a:xfrm>
            <a:off x="572272" y="149965"/>
            <a:ext cx="10515601" cy="1325563"/>
          </a:xfrm>
        </p:spPr>
        <p:txBody>
          <a:bodyPr/>
          <a:lstStyle/>
          <a:p>
            <a:r>
              <a:rPr lang="en-US" dirty="0"/>
              <a:t>Shared Nothing Cluster</a:t>
            </a:r>
          </a:p>
        </p:txBody>
      </p:sp>
    </p:spTree>
    <p:extLst>
      <p:ext uri="{BB962C8B-B14F-4D97-AF65-F5344CB8AC3E}">
        <p14:creationId xmlns:p14="http://schemas.microsoft.com/office/powerpoint/2010/main" val="2703965751"/>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DDD86E2-606C-3E4F-8B8D-DB0E8EE94F9A}"/>
              </a:ext>
            </a:extLst>
          </p:cNvPr>
          <p:cNvSpPr>
            <a:spLocks noGrp="1"/>
          </p:cNvSpPr>
          <p:nvPr>
            <p:ph type="title"/>
          </p:nvPr>
        </p:nvSpPr>
        <p:spPr/>
        <p:txBody>
          <a:bodyPr/>
          <a:lstStyle/>
          <a:p>
            <a:r>
              <a:rPr lang="en-US" dirty="0"/>
              <a:t>What is MySQL Group Replication</a:t>
            </a:r>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p:txBody>
          <a:bodyPr/>
          <a:lstStyle/>
          <a:p>
            <a:fld id="{345D60D9-5372-5F40-9443-0F9AE5BDC3C8}" type="slidenum">
              <a:rPr lang="en-US" smtClean="0"/>
              <a:pPr/>
              <a:t>102</a:t>
            </a:fld>
            <a:endParaRPr lang="en-US" dirty="0"/>
          </a:p>
        </p:txBody>
      </p:sp>
      <p:pic>
        <p:nvPicPr>
          <p:cNvPr id="5" name="Picture 4">
            <a:extLst>
              <a:ext uri="{FF2B5EF4-FFF2-40B4-BE49-F238E27FC236}">
                <a16:creationId xmlns:a16="http://schemas.microsoft.com/office/drawing/2014/main" id="{E26FD8C6-C590-1341-A4BF-879F23E3671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650" y="1295003"/>
            <a:ext cx="5448300" cy="4838700"/>
          </a:xfrm>
          <a:prstGeom prst="rect">
            <a:avLst/>
          </a:prstGeom>
        </p:spPr>
      </p:pic>
      <p:sp>
        <p:nvSpPr>
          <p:cNvPr id="14" name="TextBox 13">
            <a:extLst>
              <a:ext uri="{FF2B5EF4-FFF2-40B4-BE49-F238E27FC236}">
                <a16:creationId xmlns:a16="http://schemas.microsoft.com/office/drawing/2014/main" id="{0D6402A1-E2C8-D743-9112-7228FA0730BB}"/>
              </a:ext>
            </a:extLst>
          </p:cNvPr>
          <p:cNvSpPr txBox="1"/>
          <p:nvPr/>
        </p:nvSpPr>
        <p:spPr>
          <a:xfrm>
            <a:off x="6422572" y="1984890"/>
            <a:ext cx="5322720" cy="1077218"/>
          </a:xfrm>
          <a:prstGeom prst="rect">
            <a:avLst/>
          </a:prstGeom>
          <a:noFill/>
        </p:spPr>
        <p:txBody>
          <a:bodyPr wrap="square" rtlCol="0">
            <a:spAutoFit/>
          </a:bodyPr>
          <a:lstStyle/>
          <a:p>
            <a:pPr algn="ctr"/>
            <a:r>
              <a:rPr lang="en-US" sz="1600" dirty="0"/>
              <a:t>“</a:t>
            </a:r>
            <a:r>
              <a:rPr lang="en-US" sz="1600" b="1" dirty="0"/>
              <a:t>Group Replication </a:t>
            </a:r>
            <a:r>
              <a:rPr lang="en-US" sz="1600" dirty="0"/>
              <a:t>is a </a:t>
            </a:r>
            <a:r>
              <a:rPr lang="en-US" sz="1600" b="1" dirty="0"/>
              <a:t>plugin</a:t>
            </a:r>
            <a:r>
              <a:rPr lang="en-US" sz="1600" dirty="0"/>
              <a:t> for high availability using InnoDB storage Engine. In a nutshell, a vanilla group replication is the </a:t>
            </a:r>
            <a:r>
              <a:rPr lang="en-US" sz="1600" b="1" dirty="0"/>
              <a:t>core high availability engine </a:t>
            </a:r>
            <a:r>
              <a:rPr lang="en-US" sz="1600" dirty="0"/>
              <a:t>of InnoDB Cluster”</a:t>
            </a:r>
          </a:p>
        </p:txBody>
      </p:sp>
      <p:pic>
        <p:nvPicPr>
          <p:cNvPr id="9" name="Picture 8">
            <a:extLst>
              <a:ext uri="{FF2B5EF4-FFF2-40B4-BE49-F238E27FC236}">
                <a16:creationId xmlns:a16="http://schemas.microsoft.com/office/drawing/2014/main" id="{7C2196E3-C5A8-9646-969E-8CD13A6972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0545" y="3178830"/>
            <a:ext cx="5234747" cy="2673329"/>
          </a:xfrm>
          <a:prstGeom prst="rect">
            <a:avLst/>
          </a:prstGeom>
        </p:spPr>
      </p:pic>
    </p:spTree>
    <p:extLst>
      <p:ext uri="{BB962C8B-B14F-4D97-AF65-F5344CB8AC3E}">
        <p14:creationId xmlns:p14="http://schemas.microsoft.com/office/powerpoint/2010/main" val="142228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DDD86E2-606C-3E4F-8B8D-DB0E8EE94F9A}"/>
              </a:ext>
            </a:extLst>
          </p:cNvPr>
          <p:cNvSpPr>
            <a:spLocks noGrp="1"/>
          </p:cNvSpPr>
          <p:nvPr>
            <p:ph type="title"/>
          </p:nvPr>
        </p:nvSpPr>
        <p:spPr/>
        <p:txBody>
          <a:bodyPr/>
          <a:lstStyle/>
          <a:p>
            <a:r>
              <a:rPr lang="en-US" dirty="0"/>
              <a:t>What is MySQL InnoDB Cluster</a:t>
            </a:r>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p:txBody>
          <a:bodyPr/>
          <a:lstStyle/>
          <a:p>
            <a:fld id="{345D60D9-5372-5F40-9443-0F9AE5BDC3C8}" type="slidenum">
              <a:rPr lang="en-US" smtClean="0"/>
              <a:pPr/>
              <a:t>103</a:t>
            </a:fld>
            <a:endParaRPr lang="en-US" dirty="0"/>
          </a:p>
        </p:txBody>
      </p:sp>
      <p:pic>
        <p:nvPicPr>
          <p:cNvPr id="5" name="Picture 4">
            <a:extLst>
              <a:ext uri="{FF2B5EF4-FFF2-40B4-BE49-F238E27FC236}">
                <a16:creationId xmlns:a16="http://schemas.microsoft.com/office/drawing/2014/main" id="{39E83E78-5260-4C4A-9B12-60DC1D9AA1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818" y="1164771"/>
            <a:ext cx="6316353" cy="4920343"/>
          </a:xfrm>
          <a:prstGeom prst="rect">
            <a:avLst/>
          </a:prstGeom>
        </p:spPr>
      </p:pic>
      <p:sp>
        <p:nvSpPr>
          <p:cNvPr id="6" name="TextBox 5">
            <a:extLst>
              <a:ext uri="{FF2B5EF4-FFF2-40B4-BE49-F238E27FC236}">
                <a16:creationId xmlns:a16="http://schemas.microsoft.com/office/drawing/2014/main" id="{FA0DC22D-8837-5142-9FBB-715BE01BCC31}"/>
              </a:ext>
            </a:extLst>
          </p:cNvPr>
          <p:cNvSpPr txBox="1"/>
          <p:nvPr/>
        </p:nvSpPr>
        <p:spPr>
          <a:xfrm>
            <a:off x="6760029" y="1984031"/>
            <a:ext cx="5322720" cy="830997"/>
          </a:xfrm>
          <a:prstGeom prst="rect">
            <a:avLst/>
          </a:prstGeom>
          <a:noFill/>
        </p:spPr>
        <p:txBody>
          <a:bodyPr wrap="square" rtlCol="0">
            <a:spAutoFit/>
          </a:bodyPr>
          <a:lstStyle/>
          <a:p>
            <a:pPr algn="ctr"/>
            <a:r>
              <a:rPr lang="en-US" sz="1600" dirty="0"/>
              <a:t>“A single product - </a:t>
            </a:r>
            <a:r>
              <a:rPr lang="en-US" sz="1600" b="1" dirty="0"/>
              <a:t>MySQL</a:t>
            </a:r>
            <a:r>
              <a:rPr lang="en-US" sz="1600" dirty="0"/>
              <a:t> - with </a:t>
            </a:r>
            <a:r>
              <a:rPr lang="en-US" sz="1600" b="1" dirty="0"/>
              <a:t>high availability</a:t>
            </a:r>
          </a:p>
          <a:p>
            <a:pPr algn="ctr"/>
            <a:r>
              <a:rPr lang="en-US" sz="1600" dirty="0"/>
              <a:t>and </a:t>
            </a:r>
            <a:r>
              <a:rPr lang="en-US" sz="1600" b="1" dirty="0"/>
              <a:t>scaling</a:t>
            </a:r>
            <a:r>
              <a:rPr lang="en-US" sz="1600" dirty="0"/>
              <a:t> </a:t>
            </a:r>
            <a:r>
              <a:rPr lang="en-US" sz="1600" b="1" dirty="0"/>
              <a:t>features</a:t>
            </a:r>
            <a:r>
              <a:rPr lang="en-US" sz="1600" dirty="0"/>
              <a:t> baked in: providing an </a:t>
            </a:r>
            <a:r>
              <a:rPr lang="en-US" sz="1600" b="1" dirty="0"/>
              <a:t>integrated end to end solution </a:t>
            </a:r>
            <a:r>
              <a:rPr lang="en-US" sz="1600" dirty="0"/>
              <a:t>that is easy to use”</a:t>
            </a:r>
          </a:p>
        </p:txBody>
      </p:sp>
      <p:pic>
        <p:nvPicPr>
          <p:cNvPr id="8" name="Picture 7">
            <a:extLst>
              <a:ext uri="{FF2B5EF4-FFF2-40B4-BE49-F238E27FC236}">
                <a16:creationId xmlns:a16="http://schemas.microsoft.com/office/drawing/2014/main" id="{91C7833F-3EE0-9042-A7B9-564A7C0E3B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0029" y="2974435"/>
            <a:ext cx="5234747" cy="2673329"/>
          </a:xfrm>
          <a:prstGeom prst="rect">
            <a:avLst/>
          </a:prstGeom>
        </p:spPr>
      </p:pic>
    </p:spTree>
    <p:extLst>
      <p:ext uri="{BB962C8B-B14F-4D97-AF65-F5344CB8AC3E}">
        <p14:creationId xmlns:p14="http://schemas.microsoft.com/office/powerpoint/2010/main" val="207101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104</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18" name="Title 1">
            <a:extLst>
              <a:ext uri="{FF2B5EF4-FFF2-40B4-BE49-F238E27FC236}">
                <a16:creationId xmlns:a16="http://schemas.microsoft.com/office/drawing/2014/main" id="{FDDD86E2-606C-3E4F-8B8D-DB0E8EE94F9A}"/>
              </a:ext>
            </a:extLst>
          </p:cNvPr>
          <p:cNvSpPr>
            <a:spLocks noGrp="1"/>
          </p:cNvSpPr>
          <p:nvPr>
            <p:ph type="title"/>
          </p:nvPr>
        </p:nvSpPr>
        <p:spPr>
          <a:xfrm>
            <a:off x="762000" y="517047"/>
            <a:ext cx="10861471" cy="822960"/>
          </a:xfrm>
        </p:spPr>
        <p:txBody>
          <a:bodyPr>
            <a:normAutofit/>
          </a:bodyPr>
          <a:lstStyle/>
          <a:p>
            <a:r>
              <a:rPr lang="en-US" dirty="0"/>
              <a:t>Converting a Group Replication to InnoDB Cluster is easy and fast!</a:t>
            </a:r>
          </a:p>
        </p:txBody>
      </p:sp>
      <p:pic>
        <p:nvPicPr>
          <p:cNvPr id="5" name="Picture 4">
            <a:extLst>
              <a:ext uri="{FF2B5EF4-FFF2-40B4-BE49-F238E27FC236}">
                <a16:creationId xmlns:a16="http://schemas.microsoft.com/office/drawing/2014/main" id="{E9740000-6C23-D646-ADE8-F752CACCFB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27759" y="1558708"/>
            <a:ext cx="9303275" cy="4782245"/>
          </a:xfrm>
          <a:prstGeom prst="rect">
            <a:avLst/>
          </a:prstGeom>
        </p:spPr>
      </p:pic>
      <p:sp>
        <p:nvSpPr>
          <p:cNvPr id="2" name="TextBox 1">
            <a:extLst>
              <a:ext uri="{FF2B5EF4-FFF2-40B4-BE49-F238E27FC236}">
                <a16:creationId xmlns:a16="http://schemas.microsoft.com/office/drawing/2014/main" id="{501285DA-BD63-C342-B630-CF20C16C050C}"/>
              </a:ext>
            </a:extLst>
          </p:cNvPr>
          <p:cNvSpPr txBox="1"/>
          <p:nvPr/>
        </p:nvSpPr>
        <p:spPr>
          <a:xfrm>
            <a:off x="4900790" y="4227755"/>
            <a:ext cx="1827744" cy="369332"/>
          </a:xfrm>
          <a:prstGeom prst="rect">
            <a:avLst/>
          </a:prstGeom>
          <a:noFill/>
        </p:spPr>
        <p:txBody>
          <a:bodyPr wrap="none" rtlCol="0">
            <a:spAutoFit/>
          </a:bodyPr>
          <a:lstStyle/>
          <a:p>
            <a:r>
              <a:rPr lang="en-US" b="1" dirty="0">
                <a:solidFill>
                  <a:srgbClr val="FF0000"/>
                </a:solidFill>
              </a:rPr>
              <a:t>CONVERSION !</a:t>
            </a:r>
          </a:p>
        </p:txBody>
      </p:sp>
    </p:spTree>
    <p:extLst>
      <p:ext uri="{BB962C8B-B14F-4D97-AF65-F5344CB8AC3E}">
        <p14:creationId xmlns:p14="http://schemas.microsoft.com/office/powerpoint/2010/main" val="17855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105</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18" name="Title 1">
            <a:extLst>
              <a:ext uri="{FF2B5EF4-FFF2-40B4-BE49-F238E27FC236}">
                <a16:creationId xmlns:a16="http://schemas.microsoft.com/office/drawing/2014/main" id="{FDDD86E2-606C-3E4F-8B8D-DB0E8EE94F9A}"/>
              </a:ext>
            </a:extLst>
          </p:cNvPr>
          <p:cNvSpPr>
            <a:spLocks noGrp="1"/>
          </p:cNvSpPr>
          <p:nvPr>
            <p:ph type="title"/>
          </p:nvPr>
        </p:nvSpPr>
        <p:spPr>
          <a:xfrm>
            <a:off x="768874" y="482337"/>
            <a:ext cx="10671048" cy="822960"/>
          </a:xfrm>
        </p:spPr>
        <p:txBody>
          <a:bodyPr>
            <a:normAutofit/>
          </a:bodyPr>
          <a:lstStyle/>
          <a:p>
            <a:r>
              <a:rPr lang="en-US" dirty="0"/>
              <a:t>InnoDB Cluster and Group Replication are compatible</a:t>
            </a:r>
          </a:p>
        </p:txBody>
      </p:sp>
      <p:sp>
        <p:nvSpPr>
          <p:cNvPr id="7" name="Rectangle 6">
            <a:extLst>
              <a:ext uri="{FF2B5EF4-FFF2-40B4-BE49-F238E27FC236}">
                <a16:creationId xmlns:a16="http://schemas.microsoft.com/office/drawing/2014/main" id="{B3D98A80-B009-CF49-9324-033D4E1F6055}"/>
              </a:ext>
            </a:extLst>
          </p:cNvPr>
          <p:cNvSpPr/>
          <p:nvPr/>
        </p:nvSpPr>
        <p:spPr>
          <a:xfrm>
            <a:off x="2737836" y="5784103"/>
            <a:ext cx="6733125" cy="369332"/>
          </a:xfrm>
          <a:prstGeom prst="rect">
            <a:avLst/>
          </a:prstGeom>
        </p:spPr>
        <p:txBody>
          <a:bodyPr wrap="none">
            <a:spAutoFit/>
          </a:bodyPr>
          <a:lstStyle/>
          <a:p>
            <a:r>
              <a:rPr lang="en-SG" dirty="0"/>
              <a:t>“recent shell release does not compatible with replication filter”</a:t>
            </a:r>
            <a:endParaRPr lang="en-US" dirty="0"/>
          </a:p>
        </p:txBody>
      </p:sp>
      <p:pic>
        <p:nvPicPr>
          <p:cNvPr id="9" name="Picture 8">
            <a:extLst>
              <a:ext uri="{FF2B5EF4-FFF2-40B4-BE49-F238E27FC236}">
                <a16:creationId xmlns:a16="http://schemas.microsoft.com/office/drawing/2014/main" id="{ED2C4707-D570-EA45-9686-D26B39E66E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6057" y="1440568"/>
            <a:ext cx="10657114" cy="4343218"/>
          </a:xfrm>
          <a:prstGeom prst="rect">
            <a:avLst/>
          </a:prstGeom>
        </p:spPr>
      </p:pic>
      <p:sp>
        <p:nvSpPr>
          <p:cNvPr id="8" name="TextBox 7">
            <a:extLst>
              <a:ext uri="{FF2B5EF4-FFF2-40B4-BE49-F238E27FC236}">
                <a16:creationId xmlns:a16="http://schemas.microsoft.com/office/drawing/2014/main" id="{ECDEA27A-CD64-AD40-830F-53660F9633A2}"/>
              </a:ext>
            </a:extLst>
          </p:cNvPr>
          <p:cNvSpPr txBox="1"/>
          <p:nvPr/>
        </p:nvSpPr>
        <p:spPr>
          <a:xfrm>
            <a:off x="4984365" y="1862999"/>
            <a:ext cx="1820498" cy="369332"/>
          </a:xfrm>
          <a:prstGeom prst="rect">
            <a:avLst/>
          </a:prstGeom>
          <a:noFill/>
        </p:spPr>
        <p:txBody>
          <a:bodyPr wrap="none" rtlCol="0">
            <a:spAutoFit/>
          </a:bodyPr>
          <a:lstStyle/>
          <a:p>
            <a:r>
              <a:rPr lang="en-US" b="1" dirty="0">
                <a:solidFill>
                  <a:srgbClr val="FF0000"/>
                </a:solidFill>
              </a:rPr>
              <a:t>REPLICATION !</a:t>
            </a:r>
          </a:p>
        </p:txBody>
      </p:sp>
    </p:spTree>
    <p:extLst>
      <p:ext uri="{BB962C8B-B14F-4D97-AF65-F5344CB8AC3E}">
        <p14:creationId xmlns:p14="http://schemas.microsoft.com/office/powerpoint/2010/main" val="367006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InnoDB Cluster Used Cases</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tx2"/>
                </a:solidFill>
              </a:rPr>
              <a:t>Copyright © 2020 Oracle and/or its affiliates.</a:t>
            </a:r>
          </a:p>
        </p:txBody>
      </p:sp>
      <p:pic>
        <p:nvPicPr>
          <p:cNvPr id="3" name="Picture 2">
            <a:extLst>
              <a:ext uri="{FF2B5EF4-FFF2-40B4-BE49-F238E27FC236}">
                <a16:creationId xmlns:a16="http://schemas.microsoft.com/office/drawing/2014/main" id="{4A69BB18-1B13-834E-9F7F-31EBEC68B7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051875"/>
            <a:ext cx="12192000" cy="5260688"/>
          </a:xfrm>
          <a:prstGeom prst="rect">
            <a:avLst/>
          </a:prstGeom>
        </p:spPr>
      </p:pic>
    </p:spTree>
    <p:extLst>
      <p:ext uri="{BB962C8B-B14F-4D97-AF65-F5344CB8AC3E}">
        <p14:creationId xmlns:p14="http://schemas.microsoft.com/office/powerpoint/2010/main" val="1988313079"/>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InnoDB Cluster Requirements</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8" name="InnoDB Storage Engine…">
            <a:extLst>
              <a:ext uri="{FF2B5EF4-FFF2-40B4-BE49-F238E27FC236}">
                <a16:creationId xmlns:a16="http://schemas.microsoft.com/office/drawing/2014/main" id="{E6684C29-3693-7B42-9523-7570133B3A17}"/>
              </a:ext>
            </a:extLst>
          </p:cNvPr>
          <p:cNvSpPr txBox="1">
            <a:spLocks/>
          </p:cNvSpPr>
          <p:nvPr/>
        </p:nvSpPr>
        <p:spPr>
          <a:xfrm>
            <a:off x="240436" y="1524000"/>
            <a:ext cx="5034092" cy="262466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SG" sz="2400" dirty="0">
                <a:solidFill>
                  <a:schemeClr val="tx2"/>
                </a:solidFill>
              </a:rPr>
              <a:t>InnoDB Storage Engine</a:t>
            </a:r>
          </a:p>
          <a:p>
            <a:pPr marL="342900" indent="-342900">
              <a:buFont typeface="Arial" panose="020B0604020202020204" pitchFamily="34" charset="0"/>
              <a:buChar char="•"/>
            </a:pPr>
            <a:r>
              <a:rPr lang="en-SG" sz="2400" dirty="0">
                <a:solidFill>
                  <a:schemeClr val="tx2"/>
                </a:solidFill>
              </a:rPr>
              <a:t>Primary Keys</a:t>
            </a:r>
          </a:p>
          <a:p>
            <a:pPr marL="342900" indent="-342900">
              <a:buFont typeface="Arial" panose="020B0604020202020204" pitchFamily="34" charset="0"/>
              <a:buChar char="•"/>
            </a:pPr>
            <a:r>
              <a:rPr lang="en-SG" sz="2400" dirty="0">
                <a:solidFill>
                  <a:schemeClr val="tx2"/>
                </a:solidFill>
              </a:rPr>
              <a:t>GTID’s</a:t>
            </a:r>
          </a:p>
          <a:p>
            <a:pPr marL="342900" indent="-342900">
              <a:buFont typeface="Arial" panose="020B0604020202020204" pitchFamily="34" charset="0"/>
              <a:buChar char="•"/>
            </a:pPr>
            <a:r>
              <a:rPr lang="en-SG" sz="2400" dirty="0">
                <a:solidFill>
                  <a:schemeClr val="tx2"/>
                </a:solidFill>
              </a:rPr>
              <a:t>Stable/High network performance/low latency</a:t>
            </a:r>
          </a:p>
        </p:txBody>
      </p:sp>
      <p:sp>
        <p:nvSpPr>
          <p:cNvPr id="9" name="Binary log active…">
            <a:extLst>
              <a:ext uri="{FF2B5EF4-FFF2-40B4-BE49-F238E27FC236}">
                <a16:creationId xmlns:a16="http://schemas.microsoft.com/office/drawing/2014/main" id="{5B129A18-92E7-2742-BBDC-1BACC00CABB4}"/>
              </a:ext>
            </a:extLst>
          </p:cNvPr>
          <p:cNvSpPr txBox="1">
            <a:spLocks/>
          </p:cNvSpPr>
          <p:nvPr/>
        </p:nvSpPr>
        <p:spPr>
          <a:xfrm>
            <a:off x="5159044" y="1524000"/>
            <a:ext cx="7397229" cy="44196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9737" indent="-189737" defTabSz="758951">
              <a:spcBef>
                <a:spcPts val="900"/>
              </a:spcBef>
              <a:defRPr sz="2324"/>
            </a:pPr>
            <a:r>
              <a:rPr lang="en-SG" sz="2324" dirty="0">
                <a:solidFill>
                  <a:schemeClr val="tx2"/>
                </a:solidFill>
              </a:rPr>
              <a:t>Binary log active</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--log-bin[=</a:t>
            </a:r>
            <a:r>
              <a:rPr lang="en-SG" sz="1826" dirty="0" err="1">
                <a:solidFill>
                  <a:schemeClr val="tx2"/>
                </a:solidFill>
                <a:latin typeface="Courier"/>
                <a:ea typeface="Courier"/>
                <a:cs typeface="Courier"/>
                <a:sym typeface="Courier"/>
              </a:rPr>
              <a:t>log_file_name</a:t>
            </a:r>
            <a:r>
              <a:rPr lang="en-SG" sz="1826" dirty="0">
                <a:solidFill>
                  <a:schemeClr val="tx2"/>
                </a:solidFill>
                <a:latin typeface="Courier"/>
                <a:ea typeface="Courier"/>
                <a:cs typeface="Courier"/>
                <a:sym typeface="Courier"/>
              </a:rPr>
              <a:t>]</a:t>
            </a:r>
          </a:p>
          <a:p>
            <a:pPr marL="189737" indent="-189737" defTabSz="758951">
              <a:spcBef>
                <a:spcPts val="900"/>
              </a:spcBef>
              <a:defRPr sz="2324"/>
            </a:pPr>
            <a:r>
              <a:rPr lang="en-SG" sz="2324" dirty="0">
                <a:solidFill>
                  <a:schemeClr val="tx2"/>
                </a:solidFill>
              </a:rPr>
              <a:t>Slave updates logged</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--log-slave-updates</a:t>
            </a:r>
          </a:p>
          <a:p>
            <a:pPr marL="189737" indent="-189737" defTabSz="758951">
              <a:spcBef>
                <a:spcPts val="900"/>
              </a:spcBef>
              <a:defRPr sz="2324"/>
            </a:pPr>
            <a:r>
              <a:rPr lang="en-SG" sz="2324" dirty="0">
                <a:solidFill>
                  <a:schemeClr val="tx2"/>
                </a:solidFill>
              </a:rPr>
              <a:t>Binary log row format</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a:t>
            </a:r>
            <a:r>
              <a:rPr lang="en-SG" sz="1826" dirty="0" err="1">
                <a:solidFill>
                  <a:schemeClr val="tx2"/>
                </a:solidFill>
                <a:latin typeface="Courier"/>
                <a:ea typeface="Courier"/>
                <a:cs typeface="Courier"/>
                <a:sym typeface="Courier"/>
              </a:rPr>
              <a:t>binlog</a:t>
            </a:r>
            <a:r>
              <a:rPr lang="en-SG" sz="1826" dirty="0">
                <a:solidFill>
                  <a:schemeClr val="tx2"/>
                </a:solidFill>
                <a:latin typeface="Courier"/>
                <a:ea typeface="Courier"/>
                <a:cs typeface="Courier"/>
                <a:sym typeface="Courier"/>
              </a:rPr>
              <a:t>-format=row</a:t>
            </a:r>
          </a:p>
          <a:p>
            <a:pPr marL="189737" indent="-189737" defTabSz="758951">
              <a:spcBef>
                <a:spcPts val="900"/>
              </a:spcBef>
              <a:defRPr sz="2324"/>
            </a:pPr>
            <a:r>
              <a:rPr lang="en-SG" sz="2324" dirty="0">
                <a:solidFill>
                  <a:schemeClr val="tx2"/>
                </a:solidFill>
              </a:rPr>
              <a:t>Global transaction identifiers enabled (on)</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a:t>
            </a:r>
            <a:r>
              <a:rPr lang="en-SG" sz="1826" dirty="0" err="1">
                <a:solidFill>
                  <a:schemeClr val="tx2"/>
                </a:solidFill>
                <a:latin typeface="Courier"/>
                <a:ea typeface="Courier"/>
                <a:cs typeface="Courier"/>
                <a:sym typeface="Courier"/>
              </a:rPr>
              <a:t>gtid</a:t>
            </a:r>
            <a:r>
              <a:rPr lang="en-SG" sz="1826" dirty="0">
                <a:solidFill>
                  <a:schemeClr val="tx2"/>
                </a:solidFill>
                <a:latin typeface="Courier"/>
                <a:ea typeface="Courier"/>
                <a:cs typeface="Courier"/>
                <a:sym typeface="Courier"/>
              </a:rPr>
              <a:t>-mode=ON</a:t>
            </a:r>
          </a:p>
          <a:p>
            <a:pPr marL="189737" indent="-189737" defTabSz="758951">
              <a:spcBef>
                <a:spcPts val="900"/>
              </a:spcBef>
              <a:defRPr sz="2324"/>
            </a:pPr>
            <a:r>
              <a:rPr lang="en-SG" sz="2324" dirty="0">
                <a:solidFill>
                  <a:schemeClr val="tx2"/>
                </a:solidFill>
              </a:rPr>
              <a:t>Replication information (metadata) repositories</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--master-info-repository=TABLE</a:t>
            </a:r>
          </a:p>
          <a:p>
            <a:pPr marL="375711" lvl="1" indent="-149079" defTabSz="758951">
              <a:spcBef>
                <a:spcPts val="900"/>
              </a:spcBef>
              <a:buFont typeface="Arial" panose="020B0604020202020204" pitchFamily="34" charset="0"/>
              <a:buChar char="•"/>
              <a:defRPr sz="2324"/>
            </a:pPr>
            <a:r>
              <a:rPr lang="en-SG" sz="1826" dirty="0">
                <a:solidFill>
                  <a:schemeClr val="tx2"/>
                </a:solidFill>
                <a:latin typeface="Courier"/>
                <a:ea typeface="Courier"/>
                <a:cs typeface="Courier"/>
                <a:sym typeface="Courier"/>
              </a:rPr>
              <a:t>--relay-log-info-repository=TABLE</a:t>
            </a:r>
          </a:p>
        </p:txBody>
      </p:sp>
    </p:spTree>
    <p:extLst>
      <p:ext uri="{BB962C8B-B14F-4D97-AF65-F5344CB8AC3E}">
        <p14:creationId xmlns:p14="http://schemas.microsoft.com/office/powerpoint/2010/main" val="1641469879"/>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63" name="Title 1">
            <a:extLst>
              <a:ext uri="{FF2B5EF4-FFF2-40B4-BE49-F238E27FC236}">
                <a16:creationId xmlns:a16="http://schemas.microsoft.com/office/drawing/2014/main" id="{EE39A993-FD9F-FD41-9773-6FE92E2A7CFB}"/>
              </a:ext>
            </a:extLst>
          </p:cNvPr>
          <p:cNvSpPr>
            <a:spLocks noGrp="1"/>
          </p:cNvSpPr>
          <p:nvPr>
            <p:ph type="title"/>
          </p:nvPr>
        </p:nvSpPr>
        <p:spPr>
          <a:xfrm>
            <a:off x="365126" y="436159"/>
            <a:ext cx="11125200" cy="612775"/>
          </a:xfrm>
        </p:spPr>
        <p:txBody>
          <a:bodyPr/>
          <a:lstStyle/>
          <a:p>
            <a:r>
              <a:rPr lang="fi-FI" sz="3200" dirty="0"/>
              <a:t>InnoDB Cluster Deployment </a:t>
            </a:r>
            <a:endParaRPr lang="en-GB" sz="3200" dirty="0"/>
          </a:p>
        </p:txBody>
      </p:sp>
      <p:pic>
        <p:nvPicPr>
          <p:cNvPr id="5" name="Picture 4">
            <a:extLst>
              <a:ext uri="{FF2B5EF4-FFF2-40B4-BE49-F238E27FC236}">
                <a16:creationId xmlns:a16="http://schemas.microsoft.com/office/drawing/2014/main" id="{6D39851C-5C21-AF44-ABF7-D94BA97E6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7019" y="1048934"/>
            <a:ext cx="3120520" cy="5185317"/>
          </a:xfrm>
          <a:prstGeom prst="rect">
            <a:avLst/>
          </a:prstGeom>
        </p:spPr>
      </p:pic>
      <p:pic>
        <p:nvPicPr>
          <p:cNvPr id="8" name="Picture 7">
            <a:extLst>
              <a:ext uri="{FF2B5EF4-FFF2-40B4-BE49-F238E27FC236}">
                <a16:creationId xmlns:a16="http://schemas.microsoft.com/office/drawing/2014/main" id="{6E5AFB0F-BF18-4040-9E15-28DABADB8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7539" y="1048934"/>
            <a:ext cx="3284744" cy="5185317"/>
          </a:xfrm>
          <a:prstGeom prst="rect">
            <a:avLst/>
          </a:prstGeom>
        </p:spPr>
      </p:pic>
      <p:sp>
        <p:nvSpPr>
          <p:cNvPr id="17" name="Title 1">
            <a:extLst>
              <a:ext uri="{FF2B5EF4-FFF2-40B4-BE49-F238E27FC236}">
                <a16:creationId xmlns:a16="http://schemas.microsoft.com/office/drawing/2014/main" id="{4E257A74-FD1C-3B40-9F6E-24F5AF5A28E0}"/>
              </a:ext>
            </a:extLst>
          </p:cNvPr>
          <p:cNvSpPr txBox="1">
            <a:spLocks/>
          </p:cNvSpPr>
          <p:nvPr/>
        </p:nvSpPr>
        <p:spPr>
          <a:xfrm>
            <a:off x="5641975" y="3086341"/>
            <a:ext cx="799171"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t>Vs.</a:t>
            </a:r>
          </a:p>
        </p:txBody>
      </p:sp>
      <p:sp>
        <p:nvSpPr>
          <p:cNvPr id="18" name="7-Point Star 17">
            <a:extLst>
              <a:ext uri="{FF2B5EF4-FFF2-40B4-BE49-F238E27FC236}">
                <a16:creationId xmlns:a16="http://schemas.microsoft.com/office/drawing/2014/main" id="{73CAAA5F-4FF9-8D47-ADBC-958AD909D609}"/>
              </a:ext>
            </a:extLst>
          </p:cNvPr>
          <p:cNvSpPr/>
          <p:nvPr/>
        </p:nvSpPr>
        <p:spPr>
          <a:xfrm>
            <a:off x="207152" y="3135525"/>
            <a:ext cx="2077841" cy="1012133"/>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2"/>
              </a:solidFill>
            </a:endParaRPr>
          </a:p>
          <a:p>
            <a:pPr algn="ctr"/>
            <a:r>
              <a:rPr lang="en-US" sz="1600" b="1" dirty="0">
                <a:solidFill>
                  <a:schemeClr val="tx2"/>
                </a:solidFill>
              </a:rPr>
              <a:t>CORRECT</a:t>
            </a:r>
          </a:p>
        </p:txBody>
      </p:sp>
      <p:sp>
        <p:nvSpPr>
          <p:cNvPr id="19" name="7-Point Star 18">
            <a:extLst>
              <a:ext uri="{FF2B5EF4-FFF2-40B4-BE49-F238E27FC236}">
                <a16:creationId xmlns:a16="http://schemas.microsoft.com/office/drawing/2014/main" id="{86965284-ECFF-1B4D-8491-A7A9B282288C}"/>
              </a:ext>
            </a:extLst>
          </p:cNvPr>
          <p:cNvSpPr/>
          <p:nvPr/>
        </p:nvSpPr>
        <p:spPr>
          <a:xfrm>
            <a:off x="9412485" y="3178115"/>
            <a:ext cx="2077841" cy="1012133"/>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2"/>
              </a:solidFill>
            </a:endParaRPr>
          </a:p>
          <a:p>
            <a:pPr algn="ctr"/>
            <a:r>
              <a:rPr lang="en-US" sz="1600" b="1" dirty="0">
                <a:solidFill>
                  <a:schemeClr val="tx2"/>
                </a:solidFill>
              </a:rPr>
              <a:t>WRONG</a:t>
            </a:r>
          </a:p>
        </p:txBody>
      </p:sp>
      <p:sp>
        <p:nvSpPr>
          <p:cNvPr id="9" name="TextBox 8">
            <a:extLst>
              <a:ext uri="{FF2B5EF4-FFF2-40B4-BE49-F238E27FC236}">
                <a16:creationId xmlns:a16="http://schemas.microsoft.com/office/drawing/2014/main" id="{237B8649-F390-E64B-ACB8-32266CC1BDF9}"/>
              </a:ext>
            </a:extLst>
          </p:cNvPr>
          <p:cNvSpPr txBox="1"/>
          <p:nvPr/>
        </p:nvSpPr>
        <p:spPr>
          <a:xfrm>
            <a:off x="3802566" y="1616927"/>
            <a:ext cx="1277016" cy="369332"/>
          </a:xfrm>
          <a:prstGeom prst="rect">
            <a:avLst/>
          </a:prstGeom>
          <a:noFill/>
        </p:spPr>
        <p:txBody>
          <a:bodyPr wrap="none" rtlCol="0">
            <a:spAutoFit/>
          </a:bodyPr>
          <a:lstStyle/>
          <a:p>
            <a:r>
              <a:rPr lang="en-US" dirty="0"/>
              <a:t>database 1</a:t>
            </a:r>
          </a:p>
        </p:txBody>
      </p:sp>
      <p:sp>
        <p:nvSpPr>
          <p:cNvPr id="20" name="TextBox 19">
            <a:extLst>
              <a:ext uri="{FF2B5EF4-FFF2-40B4-BE49-F238E27FC236}">
                <a16:creationId xmlns:a16="http://schemas.microsoft.com/office/drawing/2014/main" id="{40F58CA3-EFAE-F048-A2D1-058C5DC24F42}"/>
              </a:ext>
            </a:extLst>
          </p:cNvPr>
          <p:cNvSpPr txBox="1"/>
          <p:nvPr/>
        </p:nvSpPr>
        <p:spPr>
          <a:xfrm>
            <a:off x="3752480" y="3346175"/>
            <a:ext cx="1310680" cy="369332"/>
          </a:xfrm>
          <a:prstGeom prst="rect">
            <a:avLst/>
          </a:prstGeom>
          <a:noFill/>
        </p:spPr>
        <p:txBody>
          <a:bodyPr wrap="none" rtlCol="0">
            <a:spAutoFit/>
          </a:bodyPr>
          <a:lstStyle/>
          <a:p>
            <a:r>
              <a:rPr lang="en-US" dirty="0"/>
              <a:t>database 2</a:t>
            </a:r>
          </a:p>
        </p:txBody>
      </p:sp>
      <p:sp>
        <p:nvSpPr>
          <p:cNvPr id="21" name="TextBox 20">
            <a:extLst>
              <a:ext uri="{FF2B5EF4-FFF2-40B4-BE49-F238E27FC236}">
                <a16:creationId xmlns:a16="http://schemas.microsoft.com/office/drawing/2014/main" id="{4444A10A-8C70-774D-9427-06DB3B3EF8ED}"/>
              </a:ext>
            </a:extLst>
          </p:cNvPr>
          <p:cNvSpPr txBox="1"/>
          <p:nvPr/>
        </p:nvSpPr>
        <p:spPr>
          <a:xfrm>
            <a:off x="3698726" y="5070518"/>
            <a:ext cx="1312282" cy="369332"/>
          </a:xfrm>
          <a:prstGeom prst="rect">
            <a:avLst/>
          </a:prstGeom>
          <a:noFill/>
        </p:spPr>
        <p:txBody>
          <a:bodyPr wrap="none" rtlCol="0">
            <a:spAutoFit/>
          </a:bodyPr>
          <a:lstStyle/>
          <a:p>
            <a:r>
              <a:rPr lang="en-US" dirty="0"/>
              <a:t>database 3</a:t>
            </a:r>
          </a:p>
        </p:txBody>
      </p:sp>
      <p:sp>
        <p:nvSpPr>
          <p:cNvPr id="22" name="TextBox 21">
            <a:extLst>
              <a:ext uri="{FF2B5EF4-FFF2-40B4-BE49-F238E27FC236}">
                <a16:creationId xmlns:a16="http://schemas.microsoft.com/office/drawing/2014/main" id="{CBC50621-D6C9-9E48-B12D-1CC8654B7048}"/>
              </a:ext>
            </a:extLst>
          </p:cNvPr>
          <p:cNvSpPr txBox="1"/>
          <p:nvPr/>
        </p:nvSpPr>
        <p:spPr>
          <a:xfrm>
            <a:off x="8154284" y="1643556"/>
            <a:ext cx="1277016" cy="369332"/>
          </a:xfrm>
          <a:prstGeom prst="rect">
            <a:avLst/>
          </a:prstGeom>
          <a:noFill/>
        </p:spPr>
        <p:txBody>
          <a:bodyPr wrap="none" rtlCol="0">
            <a:spAutoFit/>
          </a:bodyPr>
          <a:lstStyle/>
          <a:p>
            <a:r>
              <a:rPr lang="en-US" dirty="0"/>
              <a:t>database 1</a:t>
            </a:r>
          </a:p>
        </p:txBody>
      </p:sp>
      <p:sp>
        <p:nvSpPr>
          <p:cNvPr id="23" name="TextBox 22">
            <a:extLst>
              <a:ext uri="{FF2B5EF4-FFF2-40B4-BE49-F238E27FC236}">
                <a16:creationId xmlns:a16="http://schemas.microsoft.com/office/drawing/2014/main" id="{AC27C05C-FFC9-A943-A356-5F49E24B5C0B}"/>
              </a:ext>
            </a:extLst>
          </p:cNvPr>
          <p:cNvSpPr txBox="1"/>
          <p:nvPr/>
        </p:nvSpPr>
        <p:spPr>
          <a:xfrm>
            <a:off x="6726138" y="4323765"/>
            <a:ext cx="1310680" cy="369332"/>
          </a:xfrm>
          <a:prstGeom prst="rect">
            <a:avLst/>
          </a:prstGeom>
          <a:noFill/>
        </p:spPr>
        <p:txBody>
          <a:bodyPr wrap="none" rtlCol="0">
            <a:spAutoFit/>
          </a:bodyPr>
          <a:lstStyle/>
          <a:p>
            <a:r>
              <a:rPr lang="en-US" dirty="0"/>
              <a:t>database 2</a:t>
            </a:r>
          </a:p>
        </p:txBody>
      </p:sp>
      <p:sp>
        <p:nvSpPr>
          <p:cNvPr id="24" name="TextBox 23">
            <a:extLst>
              <a:ext uri="{FF2B5EF4-FFF2-40B4-BE49-F238E27FC236}">
                <a16:creationId xmlns:a16="http://schemas.microsoft.com/office/drawing/2014/main" id="{3C58D6DF-DB44-3B47-96E7-AAD16E2E1563}"/>
              </a:ext>
            </a:extLst>
          </p:cNvPr>
          <p:cNvSpPr txBox="1"/>
          <p:nvPr/>
        </p:nvSpPr>
        <p:spPr>
          <a:xfrm>
            <a:off x="8273078" y="4323765"/>
            <a:ext cx="1312282" cy="369332"/>
          </a:xfrm>
          <a:prstGeom prst="rect">
            <a:avLst/>
          </a:prstGeom>
          <a:noFill/>
        </p:spPr>
        <p:txBody>
          <a:bodyPr wrap="none" rtlCol="0">
            <a:spAutoFit/>
          </a:bodyPr>
          <a:lstStyle/>
          <a:p>
            <a:r>
              <a:rPr lang="en-US" dirty="0"/>
              <a:t>database 3</a:t>
            </a:r>
          </a:p>
        </p:txBody>
      </p:sp>
    </p:spTree>
    <p:extLst>
      <p:ext uri="{BB962C8B-B14F-4D97-AF65-F5344CB8AC3E}">
        <p14:creationId xmlns:p14="http://schemas.microsoft.com/office/powerpoint/2010/main" val="1636459861"/>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5" name="Picture 4">
            <a:extLst>
              <a:ext uri="{FF2B5EF4-FFF2-40B4-BE49-F238E27FC236}">
                <a16:creationId xmlns:a16="http://schemas.microsoft.com/office/drawing/2014/main" id="{6D39851C-5C21-AF44-ABF7-D94BA97E6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7019" y="1048934"/>
            <a:ext cx="3120520" cy="5185317"/>
          </a:xfrm>
          <a:prstGeom prst="rect">
            <a:avLst/>
          </a:prstGeom>
        </p:spPr>
      </p:pic>
      <p:pic>
        <p:nvPicPr>
          <p:cNvPr id="8" name="Picture 7">
            <a:extLst>
              <a:ext uri="{FF2B5EF4-FFF2-40B4-BE49-F238E27FC236}">
                <a16:creationId xmlns:a16="http://schemas.microsoft.com/office/drawing/2014/main" id="{6E5AFB0F-BF18-4040-9E15-28DABADB8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7539" y="1048934"/>
            <a:ext cx="3284744" cy="5185317"/>
          </a:xfrm>
          <a:prstGeom prst="rect">
            <a:avLst/>
          </a:prstGeom>
        </p:spPr>
      </p:pic>
      <p:sp>
        <p:nvSpPr>
          <p:cNvPr id="17" name="Title 1">
            <a:extLst>
              <a:ext uri="{FF2B5EF4-FFF2-40B4-BE49-F238E27FC236}">
                <a16:creationId xmlns:a16="http://schemas.microsoft.com/office/drawing/2014/main" id="{4E257A74-FD1C-3B40-9F6E-24F5AF5A28E0}"/>
              </a:ext>
            </a:extLst>
          </p:cNvPr>
          <p:cNvSpPr txBox="1">
            <a:spLocks/>
          </p:cNvSpPr>
          <p:nvPr/>
        </p:nvSpPr>
        <p:spPr>
          <a:xfrm>
            <a:off x="5641975" y="3086341"/>
            <a:ext cx="799171"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t>Vs.</a:t>
            </a:r>
          </a:p>
        </p:txBody>
      </p:sp>
      <p:sp>
        <p:nvSpPr>
          <p:cNvPr id="18" name="7-Point Star 17">
            <a:extLst>
              <a:ext uri="{FF2B5EF4-FFF2-40B4-BE49-F238E27FC236}">
                <a16:creationId xmlns:a16="http://schemas.microsoft.com/office/drawing/2014/main" id="{73CAAA5F-4FF9-8D47-ADBC-958AD909D609}"/>
              </a:ext>
            </a:extLst>
          </p:cNvPr>
          <p:cNvSpPr/>
          <p:nvPr/>
        </p:nvSpPr>
        <p:spPr>
          <a:xfrm>
            <a:off x="693662" y="1506821"/>
            <a:ext cx="2077841" cy="1012133"/>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2"/>
              </a:solidFill>
            </a:endParaRPr>
          </a:p>
          <a:p>
            <a:pPr algn="ctr"/>
            <a:r>
              <a:rPr lang="en-US" sz="1600" b="1" dirty="0">
                <a:solidFill>
                  <a:schemeClr val="tx2"/>
                </a:solidFill>
              </a:rPr>
              <a:t>Survive</a:t>
            </a:r>
          </a:p>
        </p:txBody>
      </p:sp>
      <p:sp>
        <p:nvSpPr>
          <p:cNvPr id="9" name="TextBox 8">
            <a:extLst>
              <a:ext uri="{FF2B5EF4-FFF2-40B4-BE49-F238E27FC236}">
                <a16:creationId xmlns:a16="http://schemas.microsoft.com/office/drawing/2014/main" id="{237B8649-F390-E64B-ACB8-32266CC1BDF9}"/>
              </a:ext>
            </a:extLst>
          </p:cNvPr>
          <p:cNvSpPr txBox="1"/>
          <p:nvPr/>
        </p:nvSpPr>
        <p:spPr>
          <a:xfrm>
            <a:off x="3802566" y="1616927"/>
            <a:ext cx="1277016" cy="369332"/>
          </a:xfrm>
          <a:prstGeom prst="rect">
            <a:avLst/>
          </a:prstGeom>
          <a:noFill/>
        </p:spPr>
        <p:txBody>
          <a:bodyPr wrap="none" rtlCol="0">
            <a:spAutoFit/>
          </a:bodyPr>
          <a:lstStyle/>
          <a:p>
            <a:r>
              <a:rPr lang="en-US" dirty="0"/>
              <a:t>database 1</a:t>
            </a:r>
          </a:p>
        </p:txBody>
      </p:sp>
      <p:sp>
        <p:nvSpPr>
          <p:cNvPr id="20" name="TextBox 19">
            <a:extLst>
              <a:ext uri="{FF2B5EF4-FFF2-40B4-BE49-F238E27FC236}">
                <a16:creationId xmlns:a16="http://schemas.microsoft.com/office/drawing/2014/main" id="{40F58CA3-EFAE-F048-A2D1-058C5DC24F42}"/>
              </a:ext>
            </a:extLst>
          </p:cNvPr>
          <p:cNvSpPr txBox="1"/>
          <p:nvPr/>
        </p:nvSpPr>
        <p:spPr>
          <a:xfrm>
            <a:off x="3752480" y="3346175"/>
            <a:ext cx="1310680" cy="369332"/>
          </a:xfrm>
          <a:prstGeom prst="rect">
            <a:avLst/>
          </a:prstGeom>
          <a:noFill/>
        </p:spPr>
        <p:txBody>
          <a:bodyPr wrap="none" rtlCol="0">
            <a:spAutoFit/>
          </a:bodyPr>
          <a:lstStyle/>
          <a:p>
            <a:r>
              <a:rPr lang="en-US" dirty="0"/>
              <a:t>database 2</a:t>
            </a:r>
          </a:p>
        </p:txBody>
      </p:sp>
      <p:sp>
        <p:nvSpPr>
          <p:cNvPr id="21" name="TextBox 20">
            <a:extLst>
              <a:ext uri="{FF2B5EF4-FFF2-40B4-BE49-F238E27FC236}">
                <a16:creationId xmlns:a16="http://schemas.microsoft.com/office/drawing/2014/main" id="{4444A10A-8C70-774D-9427-06DB3B3EF8ED}"/>
              </a:ext>
            </a:extLst>
          </p:cNvPr>
          <p:cNvSpPr txBox="1"/>
          <p:nvPr/>
        </p:nvSpPr>
        <p:spPr>
          <a:xfrm>
            <a:off x="3698726" y="5070518"/>
            <a:ext cx="1312282" cy="369332"/>
          </a:xfrm>
          <a:prstGeom prst="rect">
            <a:avLst/>
          </a:prstGeom>
          <a:noFill/>
        </p:spPr>
        <p:txBody>
          <a:bodyPr wrap="none" rtlCol="0">
            <a:spAutoFit/>
          </a:bodyPr>
          <a:lstStyle/>
          <a:p>
            <a:r>
              <a:rPr lang="en-US" dirty="0"/>
              <a:t>database 3</a:t>
            </a:r>
          </a:p>
        </p:txBody>
      </p:sp>
      <p:sp>
        <p:nvSpPr>
          <p:cNvPr id="22" name="TextBox 21">
            <a:extLst>
              <a:ext uri="{FF2B5EF4-FFF2-40B4-BE49-F238E27FC236}">
                <a16:creationId xmlns:a16="http://schemas.microsoft.com/office/drawing/2014/main" id="{CBC50621-D6C9-9E48-B12D-1CC8654B7048}"/>
              </a:ext>
            </a:extLst>
          </p:cNvPr>
          <p:cNvSpPr txBox="1"/>
          <p:nvPr/>
        </p:nvSpPr>
        <p:spPr>
          <a:xfrm>
            <a:off x="8154284" y="1643556"/>
            <a:ext cx="1277016" cy="369332"/>
          </a:xfrm>
          <a:prstGeom prst="rect">
            <a:avLst/>
          </a:prstGeom>
          <a:noFill/>
        </p:spPr>
        <p:txBody>
          <a:bodyPr wrap="none" rtlCol="0">
            <a:spAutoFit/>
          </a:bodyPr>
          <a:lstStyle/>
          <a:p>
            <a:r>
              <a:rPr lang="en-US" dirty="0"/>
              <a:t>database 1</a:t>
            </a:r>
          </a:p>
        </p:txBody>
      </p:sp>
      <p:sp>
        <p:nvSpPr>
          <p:cNvPr id="23" name="TextBox 22">
            <a:extLst>
              <a:ext uri="{FF2B5EF4-FFF2-40B4-BE49-F238E27FC236}">
                <a16:creationId xmlns:a16="http://schemas.microsoft.com/office/drawing/2014/main" id="{AC27C05C-FFC9-A943-A356-5F49E24B5C0B}"/>
              </a:ext>
            </a:extLst>
          </p:cNvPr>
          <p:cNvSpPr txBox="1"/>
          <p:nvPr/>
        </p:nvSpPr>
        <p:spPr>
          <a:xfrm>
            <a:off x="6726138" y="4323765"/>
            <a:ext cx="1310680" cy="369332"/>
          </a:xfrm>
          <a:prstGeom prst="rect">
            <a:avLst/>
          </a:prstGeom>
          <a:noFill/>
        </p:spPr>
        <p:txBody>
          <a:bodyPr wrap="none" rtlCol="0">
            <a:spAutoFit/>
          </a:bodyPr>
          <a:lstStyle/>
          <a:p>
            <a:r>
              <a:rPr lang="en-US" dirty="0"/>
              <a:t>database 2</a:t>
            </a:r>
          </a:p>
        </p:txBody>
      </p:sp>
      <p:sp>
        <p:nvSpPr>
          <p:cNvPr id="24" name="TextBox 23">
            <a:extLst>
              <a:ext uri="{FF2B5EF4-FFF2-40B4-BE49-F238E27FC236}">
                <a16:creationId xmlns:a16="http://schemas.microsoft.com/office/drawing/2014/main" id="{3C58D6DF-DB44-3B47-96E7-AAD16E2E1563}"/>
              </a:ext>
            </a:extLst>
          </p:cNvPr>
          <p:cNvSpPr txBox="1"/>
          <p:nvPr/>
        </p:nvSpPr>
        <p:spPr>
          <a:xfrm>
            <a:off x="8273078" y="4323765"/>
            <a:ext cx="1312282" cy="369332"/>
          </a:xfrm>
          <a:prstGeom prst="rect">
            <a:avLst/>
          </a:prstGeom>
          <a:noFill/>
        </p:spPr>
        <p:txBody>
          <a:bodyPr wrap="none" rtlCol="0">
            <a:spAutoFit/>
          </a:bodyPr>
          <a:lstStyle/>
          <a:p>
            <a:r>
              <a:rPr lang="en-US" dirty="0"/>
              <a:t>database 3</a:t>
            </a:r>
          </a:p>
        </p:txBody>
      </p:sp>
      <p:sp>
        <p:nvSpPr>
          <p:cNvPr id="15" name="7-Point Star 14">
            <a:extLst>
              <a:ext uri="{FF2B5EF4-FFF2-40B4-BE49-F238E27FC236}">
                <a16:creationId xmlns:a16="http://schemas.microsoft.com/office/drawing/2014/main" id="{93FB8AA3-B3AD-8F4F-A8B6-043F875B6678}"/>
              </a:ext>
            </a:extLst>
          </p:cNvPr>
          <p:cNvSpPr/>
          <p:nvPr/>
        </p:nvSpPr>
        <p:spPr>
          <a:xfrm>
            <a:off x="693661" y="3139383"/>
            <a:ext cx="2077841" cy="1012133"/>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2"/>
              </a:solidFill>
            </a:endParaRPr>
          </a:p>
          <a:p>
            <a:pPr algn="ctr"/>
            <a:r>
              <a:rPr lang="en-US" sz="1600" b="1" dirty="0">
                <a:solidFill>
                  <a:schemeClr val="tx2"/>
                </a:solidFill>
              </a:rPr>
              <a:t>Survive</a:t>
            </a:r>
          </a:p>
        </p:txBody>
      </p:sp>
      <p:sp>
        <p:nvSpPr>
          <p:cNvPr id="2" name="Multiply 1">
            <a:extLst>
              <a:ext uri="{FF2B5EF4-FFF2-40B4-BE49-F238E27FC236}">
                <a16:creationId xmlns:a16="http://schemas.microsoft.com/office/drawing/2014/main" id="{EBEA6B07-AE85-5B4C-B0D6-60BF8404F08A}"/>
              </a:ext>
            </a:extLst>
          </p:cNvPr>
          <p:cNvSpPr/>
          <p:nvPr/>
        </p:nvSpPr>
        <p:spPr>
          <a:xfrm>
            <a:off x="2494008" y="4733566"/>
            <a:ext cx="1985918" cy="141256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a:extLst>
              <a:ext uri="{FF2B5EF4-FFF2-40B4-BE49-F238E27FC236}">
                <a16:creationId xmlns:a16="http://schemas.microsoft.com/office/drawing/2014/main" id="{BD605057-54B1-124A-B6EE-EBBFE2089622}"/>
              </a:ext>
            </a:extLst>
          </p:cNvPr>
          <p:cNvSpPr/>
          <p:nvPr/>
        </p:nvSpPr>
        <p:spPr>
          <a:xfrm>
            <a:off x="6844922" y="4548900"/>
            <a:ext cx="1985918" cy="1412567"/>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7-Point Star 25">
            <a:extLst>
              <a:ext uri="{FF2B5EF4-FFF2-40B4-BE49-F238E27FC236}">
                <a16:creationId xmlns:a16="http://schemas.microsoft.com/office/drawing/2014/main" id="{80A353EB-55EC-A049-A96C-75ABDE5D51ED}"/>
              </a:ext>
            </a:extLst>
          </p:cNvPr>
          <p:cNvSpPr/>
          <p:nvPr/>
        </p:nvSpPr>
        <p:spPr>
          <a:xfrm>
            <a:off x="9194442" y="1480192"/>
            <a:ext cx="2077841" cy="1012133"/>
          </a:xfrm>
          <a:prstGeom prst="star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2"/>
              </a:solidFill>
            </a:endParaRPr>
          </a:p>
          <a:p>
            <a:pPr algn="ctr"/>
            <a:r>
              <a:rPr lang="en-US" sz="1600" b="1" dirty="0">
                <a:solidFill>
                  <a:schemeClr val="tx2"/>
                </a:solidFill>
              </a:rPr>
              <a:t>NOT Survive</a:t>
            </a:r>
          </a:p>
        </p:txBody>
      </p:sp>
      <p:sp>
        <p:nvSpPr>
          <p:cNvPr id="27" name="Title 1">
            <a:extLst>
              <a:ext uri="{FF2B5EF4-FFF2-40B4-BE49-F238E27FC236}">
                <a16:creationId xmlns:a16="http://schemas.microsoft.com/office/drawing/2014/main" id="{D8070133-C2AF-F346-8CDE-7E188E86A58A}"/>
              </a:ext>
            </a:extLst>
          </p:cNvPr>
          <p:cNvSpPr>
            <a:spLocks noGrp="1"/>
          </p:cNvSpPr>
          <p:nvPr>
            <p:ph type="title"/>
          </p:nvPr>
        </p:nvSpPr>
        <p:spPr>
          <a:xfrm>
            <a:off x="365126" y="436159"/>
            <a:ext cx="11125200" cy="612775"/>
          </a:xfrm>
        </p:spPr>
        <p:txBody>
          <a:bodyPr/>
          <a:lstStyle/>
          <a:p>
            <a:r>
              <a:rPr lang="fi-FI" sz="3200" dirty="0"/>
              <a:t>InnoDB Cluster Deployment </a:t>
            </a:r>
            <a:endParaRPr lang="en-GB" sz="3200" dirty="0"/>
          </a:p>
        </p:txBody>
      </p:sp>
    </p:spTree>
    <p:extLst>
      <p:ext uri="{BB962C8B-B14F-4D97-AF65-F5344CB8AC3E}">
        <p14:creationId xmlns:p14="http://schemas.microsoft.com/office/powerpoint/2010/main" val="219500003"/>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11</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0476" y="273061"/>
            <a:ext cx="10671048" cy="423772"/>
          </a:xfrm>
        </p:spPr>
        <p:txBody>
          <a:bodyPr/>
          <a:lstStyle/>
          <a:p>
            <a:r>
              <a:rPr lang="en-US" dirty="0"/>
              <a:t>SGA Memory Structure vs MySQL Memory Structure</a:t>
            </a:r>
          </a:p>
        </p:txBody>
      </p:sp>
      <p:graphicFrame>
        <p:nvGraphicFramePr>
          <p:cNvPr id="7" name="Table 7">
            <a:extLst>
              <a:ext uri="{FF2B5EF4-FFF2-40B4-BE49-F238E27FC236}">
                <a16:creationId xmlns:a16="http://schemas.microsoft.com/office/drawing/2014/main" id="{00D9FE76-43B7-DE4C-9DD8-9757283B1F02}"/>
              </a:ext>
            </a:extLst>
          </p:cNvPr>
          <p:cNvGraphicFramePr>
            <a:graphicFrameLocks noGrp="1"/>
          </p:cNvGraphicFramePr>
          <p:nvPr>
            <p:extLst>
              <p:ext uri="{D42A27DB-BD31-4B8C-83A1-F6EECF244321}">
                <p14:modId xmlns:p14="http://schemas.microsoft.com/office/powerpoint/2010/main" val="356392780"/>
              </p:ext>
            </p:extLst>
          </p:nvPr>
        </p:nvGraphicFramePr>
        <p:xfrm>
          <a:off x="164794" y="774055"/>
          <a:ext cx="11879209" cy="5033179"/>
        </p:xfrm>
        <a:graphic>
          <a:graphicData uri="http://schemas.openxmlformats.org/drawingml/2006/table">
            <a:tbl>
              <a:tblPr firstRow="1" bandRow="1">
                <a:tableStyleId>{073A0DAA-6AF3-43AB-8588-CEC1D06C72B9}</a:tableStyleId>
              </a:tblPr>
              <a:tblGrid>
                <a:gridCol w="5889377">
                  <a:extLst>
                    <a:ext uri="{9D8B030D-6E8A-4147-A177-3AD203B41FA5}">
                      <a16:colId xmlns:a16="http://schemas.microsoft.com/office/drawing/2014/main" val="1941519285"/>
                    </a:ext>
                  </a:extLst>
                </a:gridCol>
                <a:gridCol w="5989832">
                  <a:extLst>
                    <a:ext uri="{9D8B030D-6E8A-4147-A177-3AD203B41FA5}">
                      <a16:colId xmlns:a16="http://schemas.microsoft.com/office/drawing/2014/main" val="3516538352"/>
                    </a:ext>
                  </a:extLst>
                </a:gridCol>
              </a:tblGrid>
              <a:tr h="400219">
                <a:tc>
                  <a:txBody>
                    <a:bodyPr/>
                    <a:lstStyle/>
                    <a:p>
                      <a:pPr algn="ctr"/>
                      <a:r>
                        <a:rPr lang="en-US" sz="2000" dirty="0"/>
                        <a:t>Oracle Database</a:t>
                      </a:r>
                    </a:p>
                  </a:txBody>
                  <a:tcPr/>
                </a:tc>
                <a:tc>
                  <a:txBody>
                    <a:bodyPr/>
                    <a:lstStyle/>
                    <a:p>
                      <a:pPr algn="ctr"/>
                      <a:r>
                        <a:rPr lang="en-US" sz="2000" dirty="0"/>
                        <a:t>MySQL Database</a:t>
                      </a:r>
                    </a:p>
                  </a:txBody>
                  <a:tcPr/>
                </a:tc>
                <a:extLst>
                  <a:ext uri="{0D108BD9-81ED-4DB2-BD59-A6C34878D82A}">
                    <a16:rowId xmlns:a16="http://schemas.microsoft.com/office/drawing/2014/main" val="1214275578"/>
                  </a:ext>
                </a:extLst>
              </a:tr>
              <a:tr h="380144">
                <a:tc>
                  <a:txBody>
                    <a:bodyPr/>
                    <a:lstStyle/>
                    <a:p>
                      <a:r>
                        <a:rPr lang="en-US" sz="2000" b="1" dirty="0"/>
                        <a:t>Buffer Cache</a:t>
                      </a:r>
                    </a:p>
                    <a:p>
                      <a:r>
                        <a:rPr lang="en-US" sz="2000" b="1" i="1" dirty="0"/>
                        <a:t>Function: </a:t>
                      </a:r>
                    </a:p>
                    <a:p>
                      <a:pPr marL="285750" indent="-285750">
                        <a:buFont typeface="Arial" panose="020B0604020202020204" pitchFamily="34" charset="0"/>
                        <a:buChar char="•"/>
                      </a:pPr>
                      <a:r>
                        <a:rPr lang="en-US" sz="2000" dirty="0"/>
                        <a:t>Main memory to cache index and data</a:t>
                      </a:r>
                    </a:p>
                  </a:txBody>
                  <a:tcPr/>
                </a:tc>
                <a:tc>
                  <a:txBody>
                    <a:bodyPr/>
                    <a:lstStyle/>
                    <a:p>
                      <a:r>
                        <a:rPr lang="en-US" sz="2000" b="1" dirty="0"/>
                        <a:t>InnoDB Buffer Pool</a:t>
                      </a:r>
                    </a:p>
                    <a:p>
                      <a:r>
                        <a:rPr lang="en-US" sz="2000" b="1" i="1" dirty="0"/>
                        <a:t>Function: </a:t>
                      </a:r>
                    </a:p>
                    <a:p>
                      <a:pPr marL="285750" indent="-285750">
                        <a:buFont typeface="Arial" panose="020B0604020202020204" pitchFamily="34" charset="0"/>
                        <a:buChar char="•"/>
                      </a:pPr>
                      <a:r>
                        <a:rPr lang="en-US" sz="2000" dirty="0"/>
                        <a:t>Main memory to cache index and data</a:t>
                      </a:r>
                    </a:p>
                  </a:txBody>
                  <a:tcPr/>
                </a:tc>
                <a:extLst>
                  <a:ext uri="{0D108BD9-81ED-4DB2-BD59-A6C34878D82A}">
                    <a16:rowId xmlns:a16="http://schemas.microsoft.com/office/drawing/2014/main" val="280865323"/>
                  </a:ext>
                </a:extLst>
              </a:tr>
              <a:tr h="390418">
                <a:tc>
                  <a:txBody>
                    <a:bodyPr/>
                    <a:lstStyle/>
                    <a:p>
                      <a:r>
                        <a:rPr lang="en-US" sz="2000" b="1" dirty="0"/>
                        <a:t>Redo Log Buffer</a:t>
                      </a:r>
                    </a:p>
                    <a:p>
                      <a:r>
                        <a:rPr lang="en-US" sz="2000" b="1" i="1" dirty="0"/>
                        <a:t>Function:</a:t>
                      </a:r>
                    </a:p>
                    <a:p>
                      <a:pPr marL="285750" indent="-285750">
                        <a:buFont typeface="Arial" panose="020B0604020202020204" pitchFamily="34" charset="0"/>
                        <a:buChar char="•"/>
                      </a:pPr>
                      <a:r>
                        <a:rPr lang="en-US" sz="2000" dirty="0"/>
                        <a:t>Cache data before being written to redo log file</a:t>
                      </a:r>
                    </a:p>
                  </a:txBody>
                  <a:tcPr/>
                </a:tc>
                <a:tc>
                  <a:txBody>
                    <a:bodyPr/>
                    <a:lstStyle/>
                    <a:p>
                      <a:r>
                        <a:rPr lang="en-US" sz="2000" b="1" dirty="0"/>
                        <a:t>InnoDB Redo Log Buffer</a:t>
                      </a:r>
                    </a:p>
                    <a:p>
                      <a:r>
                        <a:rPr lang="en-US" sz="2000" b="1" i="1" dirty="0"/>
                        <a:t>Function:</a:t>
                      </a:r>
                    </a:p>
                    <a:p>
                      <a:pPr marL="285750" indent="-285750">
                        <a:buFont typeface="Arial" panose="020B0604020202020204" pitchFamily="34" charset="0"/>
                        <a:buChar char="•"/>
                      </a:pPr>
                      <a:r>
                        <a:rPr lang="en-US" sz="2000" dirty="0"/>
                        <a:t>Cache data before being written to redo log file</a:t>
                      </a:r>
                    </a:p>
                  </a:txBody>
                  <a:tcPr/>
                </a:tc>
                <a:extLst>
                  <a:ext uri="{0D108BD9-81ED-4DB2-BD59-A6C34878D82A}">
                    <a16:rowId xmlns:a16="http://schemas.microsoft.com/office/drawing/2014/main" val="1467879552"/>
                  </a:ext>
                </a:extLst>
              </a:tr>
              <a:tr h="462337">
                <a:tc>
                  <a:txBody>
                    <a:bodyPr/>
                    <a:lstStyle/>
                    <a:p>
                      <a:r>
                        <a:rPr lang="en-US" sz="2000" b="1" i="0" dirty="0"/>
                        <a:t>Shared Pool: Library Cache</a:t>
                      </a:r>
                    </a:p>
                    <a:p>
                      <a:r>
                        <a:rPr lang="en-US" sz="2000" b="1" i="1" dirty="0"/>
                        <a:t>Function:</a:t>
                      </a:r>
                    </a:p>
                    <a:p>
                      <a:pPr marL="285750" indent="-285750">
                        <a:buFont typeface="Arial" panose="020B0604020202020204" pitchFamily="34" charset="0"/>
                        <a:buChar char="•"/>
                      </a:pPr>
                      <a:r>
                        <a:rPr lang="en-US" sz="2000" dirty="0"/>
                        <a:t>Cache SQLs </a:t>
                      </a:r>
                    </a:p>
                    <a:p>
                      <a:pPr marL="285750" indent="-285750">
                        <a:buFont typeface="Arial" panose="020B0604020202020204" pitchFamily="34" charset="0"/>
                        <a:buChar char="•"/>
                      </a:pPr>
                      <a:r>
                        <a:rPr lang="en-US" sz="2000" dirty="0"/>
                        <a:t>Cache Exec. plan for soft parse</a:t>
                      </a:r>
                    </a:p>
                  </a:txBody>
                  <a:tcPr/>
                </a:tc>
                <a:tc>
                  <a:txBody>
                    <a:bodyPr/>
                    <a:lstStyle/>
                    <a:p>
                      <a:r>
                        <a:rPr lang="en-US" sz="2000" b="1" dirty="0"/>
                        <a:t>Query Cache</a:t>
                      </a:r>
                    </a:p>
                    <a:p>
                      <a:r>
                        <a:rPr lang="en-US" sz="2000" b="1" i="1" dirty="0"/>
                        <a:t>Function:</a:t>
                      </a:r>
                    </a:p>
                    <a:p>
                      <a:pPr marL="285750" indent="-285750">
                        <a:buFont typeface="Arial" panose="020B0604020202020204" pitchFamily="34" charset="0"/>
                        <a:buChar char="•"/>
                      </a:pPr>
                      <a:r>
                        <a:rPr lang="en-US" sz="2000" dirty="0"/>
                        <a:t>Cache SELECT statement</a:t>
                      </a:r>
                    </a:p>
                    <a:p>
                      <a:pPr marL="285750" indent="-285750">
                        <a:buFont typeface="Arial" panose="020B0604020202020204" pitchFamily="34" charset="0"/>
                        <a:buChar char="•"/>
                      </a:pPr>
                      <a:r>
                        <a:rPr lang="en-US" sz="2000" dirty="0"/>
                        <a:t>Cache result from the SELECT statement</a:t>
                      </a:r>
                    </a:p>
                  </a:txBody>
                  <a:tcPr/>
                </a:tc>
                <a:extLst>
                  <a:ext uri="{0D108BD9-81ED-4DB2-BD59-A6C34878D82A}">
                    <a16:rowId xmlns:a16="http://schemas.microsoft.com/office/drawing/2014/main" val="3827660648"/>
                  </a:ext>
                </a:extLst>
              </a:tr>
              <a:tr h="575353">
                <a:tc>
                  <a:txBody>
                    <a:bodyPr/>
                    <a:lstStyle/>
                    <a:p>
                      <a:r>
                        <a:rPr lang="en-US" sz="2000" b="1" dirty="0"/>
                        <a:t>Shared Pool: Data Dictionary Cache</a:t>
                      </a:r>
                    </a:p>
                    <a:p>
                      <a:r>
                        <a:rPr lang="en-US" sz="2000" b="1" i="1" dirty="0"/>
                        <a:t>Function:</a:t>
                      </a:r>
                    </a:p>
                    <a:p>
                      <a:pPr marL="285750" indent="-285750">
                        <a:buFont typeface="Arial" panose="020B0604020202020204" pitchFamily="34" charset="0"/>
                        <a:buChar char="•"/>
                      </a:pPr>
                      <a:r>
                        <a:rPr lang="en-US" sz="2000" dirty="0"/>
                        <a:t>Hold dictionary data that stores information about database objects </a:t>
                      </a:r>
                    </a:p>
                  </a:txBody>
                  <a:tcPr/>
                </a:tc>
                <a:tc>
                  <a:txBody>
                    <a:bodyPr/>
                    <a:lstStyle/>
                    <a:p>
                      <a:r>
                        <a:rPr lang="en-US" sz="2000" b="1" dirty="0"/>
                        <a:t>Dictionary Object Cache</a:t>
                      </a:r>
                    </a:p>
                    <a:p>
                      <a:r>
                        <a:rPr lang="en-US" sz="2000" b="1" i="1" dirty="0"/>
                        <a:t>Function: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Hold dictionary data that stores information about database objects </a:t>
                      </a:r>
                    </a:p>
                  </a:txBody>
                  <a:tcPr/>
                </a:tc>
                <a:extLst>
                  <a:ext uri="{0D108BD9-81ED-4DB2-BD59-A6C34878D82A}">
                    <a16:rowId xmlns:a16="http://schemas.microsoft.com/office/drawing/2014/main" val="2562197879"/>
                  </a:ext>
                </a:extLst>
              </a:tr>
            </a:tbl>
          </a:graphicData>
        </a:graphic>
      </p:graphicFrame>
      <p:sp>
        <p:nvSpPr>
          <p:cNvPr id="5" name="Rectangle 4">
            <a:extLst>
              <a:ext uri="{FF2B5EF4-FFF2-40B4-BE49-F238E27FC236}">
                <a16:creationId xmlns:a16="http://schemas.microsoft.com/office/drawing/2014/main" id="{5549D264-327B-CB43-8371-4787F94AA57F}"/>
              </a:ext>
            </a:extLst>
          </p:cNvPr>
          <p:cNvSpPr/>
          <p:nvPr/>
        </p:nvSpPr>
        <p:spPr>
          <a:xfrm>
            <a:off x="164794" y="5900629"/>
            <a:ext cx="12115945" cy="646331"/>
          </a:xfrm>
          <a:prstGeom prst="rect">
            <a:avLst/>
          </a:prstGeom>
        </p:spPr>
        <p:txBody>
          <a:bodyPr wrap="square">
            <a:spAutoFit/>
          </a:bodyPr>
          <a:lstStyle/>
          <a:p>
            <a:r>
              <a:rPr lang="en-US" dirty="0"/>
              <a:t>Consider to increase </a:t>
            </a:r>
            <a:r>
              <a:rPr lang="en-US" dirty="0" err="1"/>
              <a:t>innodb_log_buffer_size</a:t>
            </a:r>
            <a:r>
              <a:rPr lang="en-US" dirty="0"/>
              <a:t> to enable large transaction to run without write to the disk before commit</a:t>
            </a:r>
          </a:p>
        </p:txBody>
      </p:sp>
    </p:spTree>
    <p:extLst>
      <p:ext uri="{BB962C8B-B14F-4D97-AF65-F5344CB8AC3E}">
        <p14:creationId xmlns:p14="http://schemas.microsoft.com/office/powerpoint/2010/main" val="52086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Why use MySQL Router</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8" name="Rectangle 7">
            <a:extLst>
              <a:ext uri="{FF2B5EF4-FFF2-40B4-BE49-F238E27FC236}">
                <a16:creationId xmlns:a16="http://schemas.microsoft.com/office/drawing/2014/main" id="{0EC62B6C-3659-3240-95BB-F440934959B2}"/>
              </a:ext>
            </a:extLst>
          </p:cNvPr>
          <p:cNvSpPr/>
          <p:nvPr/>
        </p:nvSpPr>
        <p:spPr>
          <a:xfrm>
            <a:off x="140074" y="1153829"/>
            <a:ext cx="6227272" cy="5262979"/>
          </a:xfrm>
          <a:prstGeom prst="rect">
            <a:avLst/>
          </a:prstGeom>
        </p:spPr>
        <p:txBody>
          <a:bodyPr wrap="square">
            <a:spAutoFit/>
          </a:bodyPr>
          <a:lstStyle/>
          <a:p>
            <a:pPr marL="285750" indent="-285750">
              <a:buFont typeface="Arial" panose="020B0604020202020204" pitchFamily="34" charset="0"/>
              <a:buChar char="•"/>
            </a:pPr>
            <a:r>
              <a:rPr lang="en-SG" sz="1600" dirty="0">
                <a:solidFill>
                  <a:schemeClr val="tx2"/>
                </a:solidFill>
              </a:rPr>
              <a:t>Lightweight middleware</a:t>
            </a:r>
          </a:p>
          <a:p>
            <a:pPr marL="285750" indent="-285750">
              <a:buFont typeface="Arial" panose="020B0604020202020204" pitchFamily="34" charset="0"/>
              <a:buChar char="•"/>
            </a:pPr>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Provide Application Connection Transparency</a:t>
            </a:r>
          </a:p>
          <a:p>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Application connects to MySQL Router</a:t>
            </a:r>
          </a:p>
          <a:p>
            <a:pPr marL="285750" indent="-285750">
              <a:buFont typeface="Arial" panose="020B0604020202020204" pitchFamily="34" charset="0"/>
              <a:buChar char="•"/>
            </a:pPr>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Manage failover by automatically routing connection using Load Balancing policies</a:t>
            </a:r>
          </a:p>
          <a:p>
            <a:pPr marL="285750" indent="-285750">
              <a:buFont typeface="Arial" panose="020B0604020202020204" pitchFamily="34" charset="0"/>
              <a:buChar char="•"/>
            </a:pPr>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Distribute connections to database across pool of servers for performance and scalability</a:t>
            </a:r>
          </a:p>
          <a:p>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Pluggable architecture - developers can extend by creating custom plugins for specific use cases.</a:t>
            </a:r>
          </a:p>
          <a:p>
            <a:pPr marL="285750" indent="-285750">
              <a:buFont typeface="Arial" panose="020B0604020202020204" pitchFamily="34" charset="0"/>
              <a:buChar char="•"/>
            </a:pPr>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R/W Port (6446, 64460) to automatically re-route connection to Primary member (R/W, DML, Query)</a:t>
            </a:r>
          </a:p>
          <a:p>
            <a:pPr marL="285750" indent="-285750">
              <a:buFont typeface="Arial" panose="020B0604020202020204" pitchFamily="34" charset="0"/>
              <a:buChar char="•"/>
            </a:pPr>
            <a:endParaRPr lang="en-SG" sz="1600" dirty="0">
              <a:solidFill>
                <a:schemeClr val="tx2"/>
              </a:solidFill>
            </a:endParaRPr>
          </a:p>
          <a:p>
            <a:pPr marL="285750" indent="-285750">
              <a:buFont typeface="Arial" panose="020B0604020202020204" pitchFamily="34" charset="0"/>
              <a:buChar char="•"/>
            </a:pPr>
            <a:r>
              <a:rPr lang="en-SG" sz="1600" dirty="0">
                <a:solidFill>
                  <a:schemeClr val="tx2"/>
                </a:solidFill>
              </a:rPr>
              <a:t>R/O Port (6447, 64470) to automatically re-route connection to Secondary member (R/O, Query only)</a:t>
            </a:r>
          </a:p>
          <a:p>
            <a:pPr marL="285750" indent="-285750">
              <a:buFont typeface="Arial" panose="020B0604020202020204" pitchFamily="34" charset="0"/>
              <a:buChar char="•"/>
            </a:pPr>
            <a:endParaRPr lang="en-SG" sz="1600" dirty="0">
              <a:solidFill>
                <a:schemeClr val="tx2"/>
              </a:solidFill>
            </a:endParaRPr>
          </a:p>
        </p:txBody>
      </p:sp>
      <p:pic>
        <p:nvPicPr>
          <p:cNvPr id="9" name="Picture 8">
            <a:extLst>
              <a:ext uri="{FF2B5EF4-FFF2-40B4-BE49-F238E27FC236}">
                <a16:creationId xmlns:a16="http://schemas.microsoft.com/office/drawing/2014/main" id="{78F1E5A0-38D2-464D-96CE-376F6BDFDE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46442" y="875206"/>
            <a:ext cx="5229922" cy="5313721"/>
          </a:xfrm>
          <a:prstGeom prst="rect">
            <a:avLst/>
          </a:prstGeom>
          <a:ln w="12700">
            <a:solidFill>
              <a:srgbClr val="FF0000"/>
            </a:solidFill>
          </a:ln>
        </p:spPr>
      </p:pic>
    </p:spTree>
    <p:extLst>
      <p:ext uri="{BB962C8B-B14F-4D97-AF65-F5344CB8AC3E}">
        <p14:creationId xmlns:p14="http://schemas.microsoft.com/office/powerpoint/2010/main" val="1366698759"/>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rgbClr val="4E3629"/>
                </a:solidFill>
              </a:rPr>
              <a:t>MySQL Router Deployment</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3" name="Picture 2">
            <a:extLst>
              <a:ext uri="{FF2B5EF4-FFF2-40B4-BE49-F238E27FC236}">
                <a16:creationId xmlns:a16="http://schemas.microsoft.com/office/drawing/2014/main" id="{9FF57FF8-B1D7-B748-9169-311ACF0515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421" y="1220894"/>
            <a:ext cx="5224559" cy="5174357"/>
          </a:xfrm>
          <a:prstGeom prst="rect">
            <a:avLst/>
          </a:prstGeom>
          <a:ln w="15875">
            <a:solidFill>
              <a:srgbClr val="FF0000"/>
            </a:solidFill>
          </a:ln>
        </p:spPr>
      </p:pic>
      <p:sp>
        <p:nvSpPr>
          <p:cNvPr id="9" name="Title 1">
            <a:extLst>
              <a:ext uri="{FF2B5EF4-FFF2-40B4-BE49-F238E27FC236}">
                <a16:creationId xmlns:a16="http://schemas.microsoft.com/office/drawing/2014/main" id="{B05037A8-51CB-9245-8D0D-6F54B8A0A5A2}"/>
              </a:ext>
            </a:extLst>
          </p:cNvPr>
          <p:cNvSpPr txBox="1">
            <a:spLocks/>
          </p:cNvSpPr>
          <p:nvPr/>
        </p:nvSpPr>
        <p:spPr>
          <a:xfrm>
            <a:off x="5438077" y="3086341"/>
            <a:ext cx="799171"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rgbClr val="4E3629"/>
                </a:solidFill>
              </a:rPr>
              <a:t>Vs.</a:t>
            </a:r>
          </a:p>
        </p:txBody>
      </p:sp>
      <p:pic>
        <p:nvPicPr>
          <p:cNvPr id="6" name="Picture 5">
            <a:extLst>
              <a:ext uri="{FF2B5EF4-FFF2-40B4-BE49-F238E27FC236}">
                <a16:creationId xmlns:a16="http://schemas.microsoft.com/office/drawing/2014/main" id="{69CF59BC-45E7-F74A-AC3E-D2ECCA4B85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5307" y="1220894"/>
            <a:ext cx="5785339" cy="5140712"/>
          </a:xfrm>
          <a:prstGeom prst="rect">
            <a:avLst/>
          </a:prstGeom>
          <a:ln w="12700">
            <a:solidFill>
              <a:srgbClr val="FF0000"/>
            </a:solidFill>
          </a:ln>
        </p:spPr>
      </p:pic>
    </p:spTree>
    <p:extLst>
      <p:ext uri="{BB962C8B-B14F-4D97-AF65-F5344CB8AC3E}">
        <p14:creationId xmlns:p14="http://schemas.microsoft.com/office/powerpoint/2010/main" val="654155736"/>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3A33CE-799E-004E-B078-D2AECA66ABA2}"/>
              </a:ext>
            </a:extLst>
          </p:cNvPr>
          <p:cNvSpPr>
            <a:spLocks noGrp="1"/>
          </p:cNvSpPr>
          <p:nvPr>
            <p:ph type="ftr" sz="quarter" idx="11"/>
          </p:nvPr>
        </p:nvSpPr>
        <p:spPr/>
        <p:txBody>
          <a:bodyPr/>
          <a:lstStyle/>
          <a:p>
            <a:r>
              <a:rPr lang="en-US"/>
              <a:t>Confidential – Oracle Internal/Restricted/Highly Restricted</a:t>
            </a:r>
          </a:p>
        </p:txBody>
      </p:sp>
      <p:sp>
        <p:nvSpPr>
          <p:cNvPr id="5" name="Title 1">
            <a:extLst>
              <a:ext uri="{FF2B5EF4-FFF2-40B4-BE49-F238E27FC236}">
                <a16:creationId xmlns:a16="http://schemas.microsoft.com/office/drawing/2014/main" id="{E168018C-D59D-0543-8F6C-FA2BCDFAAB32}"/>
              </a:ext>
            </a:extLst>
          </p:cNvPr>
          <p:cNvSpPr>
            <a:spLocks noGrp="1"/>
          </p:cNvSpPr>
          <p:nvPr>
            <p:ph type="title"/>
          </p:nvPr>
        </p:nvSpPr>
        <p:spPr>
          <a:xfrm>
            <a:off x="343293" y="217864"/>
            <a:ext cx="11125200" cy="889000"/>
          </a:xfrm>
        </p:spPr>
        <p:txBody>
          <a:bodyPr/>
          <a:lstStyle/>
          <a:p>
            <a:pPr marL="228600" indent="-228600">
              <a:spcBef>
                <a:spcPts val="1200"/>
              </a:spcBef>
            </a:pPr>
            <a:r>
              <a:rPr lang="en-US" altLang="en-US" dirty="0"/>
              <a:t>InnoDB Cluster (general purpose DB cluster)</a:t>
            </a:r>
          </a:p>
        </p:txBody>
      </p:sp>
      <p:pic>
        <p:nvPicPr>
          <p:cNvPr id="6" name="Picture 5">
            <a:extLst>
              <a:ext uri="{FF2B5EF4-FFF2-40B4-BE49-F238E27FC236}">
                <a16:creationId xmlns:a16="http://schemas.microsoft.com/office/drawing/2014/main" id="{04FCE508-CE7A-5D4D-A9DC-516CC1DF02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7" y="1740309"/>
            <a:ext cx="12192000" cy="4002123"/>
          </a:xfrm>
          <a:prstGeom prst="rect">
            <a:avLst/>
          </a:prstGeom>
        </p:spPr>
      </p:pic>
      <p:cxnSp>
        <p:nvCxnSpPr>
          <p:cNvPr id="8" name="Straight Arrow Connector 7">
            <a:extLst>
              <a:ext uri="{FF2B5EF4-FFF2-40B4-BE49-F238E27FC236}">
                <a16:creationId xmlns:a16="http://schemas.microsoft.com/office/drawing/2014/main" id="{4F8A3D54-B1A1-D743-A721-467A1BFBB8B7}"/>
              </a:ext>
            </a:extLst>
          </p:cNvPr>
          <p:cNvCxnSpPr>
            <a:cxnSpLocks/>
          </p:cNvCxnSpPr>
          <p:nvPr/>
        </p:nvCxnSpPr>
        <p:spPr>
          <a:xfrm flipH="1">
            <a:off x="2599267" y="3266771"/>
            <a:ext cx="718651" cy="902800"/>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20D9DD3-A1BD-6D47-AB05-D59399C01C34}"/>
              </a:ext>
            </a:extLst>
          </p:cNvPr>
          <p:cNvCxnSpPr>
            <a:cxnSpLocks/>
          </p:cNvCxnSpPr>
          <p:nvPr/>
        </p:nvCxnSpPr>
        <p:spPr>
          <a:xfrm flipH="1">
            <a:off x="2035057" y="3266771"/>
            <a:ext cx="1282860" cy="902802"/>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649CF1-779C-F24B-9EA2-D2ACA7A6F14B}"/>
              </a:ext>
            </a:extLst>
          </p:cNvPr>
          <p:cNvCxnSpPr>
            <a:cxnSpLocks/>
          </p:cNvCxnSpPr>
          <p:nvPr/>
        </p:nvCxnSpPr>
        <p:spPr>
          <a:xfrm flipH="1">
            <a:off x="1544077" y="3266771"/>
            <a:ext cx="1773841" cy="902800"/>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00D8CA5-30CC-0249-B490-C76D7ACB3964}"/>
              </a:ext>
            </a:extLst>
          </p:cNvPr>
          <p:cNvCxnSpPr/>
          <p:nvPr/>
        </p:nvCxnSpPr>
        <p:spPr>
          <a:xfrm flipH="1">
            <a:off x="6686872" y="3205113"/>
            <a:ext cx="725864" cy="914400"/>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90D8FBE-4212-3B40-94A0-52B67CC19B1F}"/>
              </a:ext>
            </a:extLst>
          </p:cNvPr>
          <p:cNvCxnSpPr>
            <a:cxnSpLocks/>
          </p:cNvCxnSpPr>
          <p:nvPr/>
        </p:nvCxnSpPr>
        <p:spPr>
          <a:xfrm flipH="1">
            <a:off x="5905894" y="3205113"/>
            <a:ext cx="1506842" cy="939058"/>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CEAAAD-814C-6148-8C62-9864CF5B1269}"/>
              </a:ext>
            </a:extLst>
          </p:cNvPr>
          <p:cNvCxnSpPr>
            <a:cxnSpLocks/>
          </p:cNvCxnSpPr>
          <p:nvPr/>
        </p:nvCxnSpPr>
        <p:spPr>
          <a:xfrm flipH="1">
            <a:off x="5462018" y="3205113"/>
            <a:ext cx="1950718" cy="939058"/>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BB4E9-2D54-9A47-91A6-7EBCFECC198D}"/>
              </a:ext>
            </a:extLst>
          </p:cNvPr>
          <p:cNvCxnSpPr>
            <a:cxnSpLocks/>
          </p:cNvCxnSpPr>
          <p:nvPr/>
        </p:nvCxnSpPr>
        <p:spPr>
          <a:xfrm flipH="1">
            <a:off x="9991346" y="3205113"/>
            <a:ext cx="1359406" cy="939058"/>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6B882C-9EA6-A547-97ED-494C13AF17E8}"/>
              </a:ext>
            </a:extLst>
          </p:cNvPr>
          <p:cNvCxnSpPr>
            <a:cxnSpLocks/>
          </p:cNvCxnSpPr>
          <p:nvPr/>
        </p:nvCxnSpPr>
        <p:spPr>
          <a:xfrm flipH="1">
            <a:off x="10671049" y="3205113"/>
            <a:ext cx="679703" cy="939058"/>
          </a:xfrm>
          <a:prstGeom prst="straightConnector1">
            <a:avLst/>
          </a:prstGeom>
          <a:ln w="19050">
            <a:solidFill>
              <a:srgbClr val="4E362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4133586-C472-1F4A-A125-532034081940}"/>
              </a:ext>
            </a:extLst>
          </p:cNvPr>
          <p:cNvSpPr txBox="1"/>
          <p:nvPr/>
        </p:nvSpPr>
        <p:spPr>
          <a:xfrm>
            <a:off x="3202660" y="3356012"/>
            <a:ext cx="1062342" cy="461665"/>
          </a:xfrm>
          <a:prstGeom prst="rect">
            <a:avLst/>
          </a:prstGeom>
          <a:noFill/>
        </p:spPr>
        <p:txBody>
          <a:bodyPr wrap="none" rtlCol="0">
            <a:spAutoFit/>
          </a:bodyPr>
          <a:lstStyle/>
          <a:p>
            <a:pPr algn="l"/>
            <a:r>
              <a:rPr lang="en-US" sz="1200" b="1" dirty="0">
                <a:solidFill>
                  <a:srgbClr val="FF0000"/>
                </a:solidFill>
                <a:latin typeface="Oracle Sans Light" panose="020B0403020204020204" pitchFamily="34" charset="0"/>
                <a:cs typeface="Oracle Sans Light" panose="020B0403020204020204" pitchFamily="34" charset="0"/>
              </a:rPr>
              <a:t>Round Robin</a:t>
            </a:r>
          </a:p>
          <a:p>
            <a:pPr algn="l"/>
            <a:r>
              <a:rPr lang="en-US" sz="1200" b="1" dirty="0">
                <a:solidFill>
                  <a:srgbClr val="FF0000"/>
                </a:solidFill>
                <a:latin typeface="Oracle Sans Light" panose="020B0403020204020204" pitchFamily="34" charset="0"/>
                <a:cs typeface="Oracle Sans Light" panose="020B0403020204020204" pitchFamily="34" charset="0"/>
              </a:rPr>
              <a:t>to secondary</a:t>
            </a:r>
          </a:p>
        </p:txBody>
      </p:sp>
      <p:sp>
        <p:nvSpPr>
          <p:cNvPr id="30" name="TextBox 29">
            <a:extLst>
              <a:ext uri="{FF2B5EF4-FFF2-40B4-BE49-F238E27FC236}">
                <a16:creationId xmlns:a16="http://schemas.microsoft.com/office/drawing/2014/main" id="{CFF8878C-CA90-3849-9A43-4877AFBA9107}"/>
              </a:ext>
            </a:extLst>
          </p:cNvPr>
          <p:cNvSpPr txBox="1"/>
          <p:nvPr/>
        </p:nvSpPr>
        <p:spPr>
          <a:xfrm>
            <a:off x="713328" y="3426037"/>
            <a:ext cx="1274773" cy="276999"/>
          </a:xfrm>
          <a:prstGeom prst="rect">
            <a:avLst/>
          </a:prstGeom>
          <a:noFill/>
        </p:spPr>
        <p:txBody>
          <a:bodyPr wrap="none" rtlCol="0">
            <a:spAutoFit/>
          </a:bodyPr>
          <a:lstStyle/>
          <a:p>
            <a:pPr algn="l"/>
            <a:r>
              <a:rPr lang="en-US" sz="1200" b="1" dirty="0">
                <a:solidFill>
                  <a:srgbClr val="FF0000"/>
                </a:solidFill>
                <a:latin typeface="Oracle Sans Light" panose="020B0403020204020204" pitchFamily="34" charset="0"/>
                <a:cs typeface="Oracle Sans Light" panose="020B0403020204020204" pitchFamily="34" charset="0"/>
              </a:rPr>
              <a:t>Point to Primary</a:t>
            </a:r>
          </a:p>
        </p:txBody>
      </p:sp>
      <p:sp>
        <p:nvSpPr>
          <p:cNvPr id="31" name="TextBox 30">
            <a:extLst>
              <a:ext uri="{FF2B5EF4-FFF2-40B4-BE49-F238E27FC236}">
                <a16:creationId xmlns:a16="http://schemas.microsoft.com/office/drawing/2014/main" id="{3A53564A-3616-0945-80EF-1753996E4DA9}"/>
              </a:ext>
            </a:extLst>
          </p:cNvPr>
          <p:cNvSpPr txBox="1"/>
          <p:nvPr/>
        </p:nvSpPr>
        <p:spPr>
          <a:xfrm>
            <a:off x="8892890" y="3448346"/>
            <a:ext cx="1614609" cy="276999"/>
          </a:xfrm>
          <a:prstGeom prst="rect">
            <a:avLst/>
          </a:prstGeom>
          <a:noFill/>
        </p:spPr>
        <p:txBody>
          <a:bodyPr wrap="none" rtlCol="0">
            <a:spAutoFit/>
          </a:bodyPr>
          <a:lstStyle/>
          <a:p>
            <a:pPr algn="l"/>
            <a:r>
              <a:rPr lang="en-US" sz="1200" b="1" dirty="0">
                <a:solidFill>
                  <a:srgbClr val="FF0000"/>
                </a:solidFill>
                <a:latin typeface="Oracle Sans Light" panose="020B0403020204020204" pitchFamily="34" charset="0"/>
                <a:cs typeface="Oracle Sans Light" panose="020B0403020204020204" pitchFamily="34" charset="0"/>
              </a:rPr>
              <a:t>Point to New Primary</a:t>
            </a:r>
          </a:p>
        </p:txBody>
      </p:sp>
      <p:sp>
        <p:nvSpPr>
          <p:cNvPr id="32" name="TextBox 31">
            <a:extLst>
              <a:ext uri="{FF2B5EF4-FFF2-40B4-BE49-F238E27FC236}">
                <a16:creationId xmlns:a16="http://schemas.microsoft.com/office/drawing/2014/main" id="{9BBBB7E7-EC01-6E41-9EA2-12FE8DE1045E}"/>
              </a:ext>
            </a:extLst>
          </p:cNvPr>
          <p:cNvSpPr txBox="1"/>
          <p:nvPr/>
        </p:nvSpPr>
        <p:spPr>
          <a:xfrm>
            <a:off x="6128144" y="3241371"/>
            <a:ext cx="1062342" cy="461665"/>
          </a:xfrm>
          <a:prstGeom prst="rect">
            <a:avLst/>
          </a:prstGeom>
          <a:noFill/>
        </p:spPr>
        <p:txBody>
          <a:bodyPr wrap="none" rtlCol="0">
            <a:spAutoFit/>
          </a:bodyPr>
          <a:lstStyle/>
          <a:p>
            <a:pPr algn="l"/>
            <a:r>
              <a:rPr lang="en-US" sz="1200" b="1" dirty="0">
                <a:solidFill>
                  <a:srgbClr val="FF0000"/>
                </a:solidFill>
                <a:latin typeface="Oracle Sans Light" panose="020B0403020204020204" pitchFamily="34" charset="0"/>
                <a:cs typeface="Oracle Sans Light" panose="020B0403020204020204" pitchFamily="34" charset="0"/>
              </a:rPr>
              <a:t>Round Robin</a:t>
            </a:r>
          </a:p>
          <a:p>
            <a:pPr algn="l"/>
            <a:r>
              <a:rPr lang="en-US" sz="1200" b="1" dirty="0">
                <a:solidFill>
                  <a:srgbClr val="FF0000"/>
                </a:solidFill>
                <a:latin typeface="Oracle Sans Light" panose="020B0403020204020204" pitchFamily="34" charset="0"/>
                <a:cs typeface="Oracle Sans Light" panose="020B0403020204020204" pitchFamily="34" charset="0"/>
              </a:rPr>
              <a:t>to secondary</a:t>
            </a:r>
          </a:p>
        </p:txBody>
      </p:sp>
      <p:sp>
        <p:nvSpPr>
          <p:cNvPr id="33" name="TextBox 32">
            <a:extLst>
              <a:ext uri="{FF2B5EF4-FFF2-40B4-BE49-F238E27FC236}">
                <a16:creationId xmlns:a16="http://schemas.microsoft.com/office/drawing/2014/main" id="{559E6D17-CED2-254E-958A-2C80FC63CA6D}"/>
              </a:ext>
            </a:extLst>
          </p:cNvPr>
          <p:cNvSpPr txBox="1"/>
          <p:nvPr/>
        </p:nvSpPr>
        <p:spPr>
          <a:xfrm>
            <a:off x="10953874" y="3356011"/>
            <a:ext cx="1062342" cy="461665"/>
          </a:xfrm>
          <a:prstGeom prst="rect">
            <a:avLst/>
          </a:prstGeom>
          <a:noFill/>
        </p:spPr>
        <p:txBody>
          <a:bodyPr wrap="none" rtlCol="0">
            <a:spAutoFit/>
          </a:bodyPr>
          <a:lstStyle/>
          <a:p>
            <a:pPr algn="l"/>
            <a:r>
              <a:rPr lang="en-US" sz="1200" b="1" dirty="0">
                <a:solidFill>
                  <a:srgbClr val="FF0000"/>
                </a:solidFill>
                <a:latin typeface="Oracle Sans Light" panose="020B0403020204020204" pitchFamily="34" charset="0"/>
                <a:cs typeface="Oracle Sans Light" panose="020B0403020204020204" pitchFamily="34" charset="0"/>
              </a:rPr>
              <a:t>Round Robin</a:t>
            </a:r>
          </a:p>
          <a:p>
            <a:pPr algn="l"/>
            <a:r>
              <a:rPr lang="en-US" sz="1200" b="1" dirty="0">
                <a:solidFill>
                  <a:srgbClr val="FF0000"/>
                </a:solidFill>
                <a:latin typeface="Oracle Sans Light" panose="020B0403020204020204" pitchFamily="34" charset="0"/>
                <a:cs typeface="Oracle Sans Light" panose="020B0403020204020204" pitchFamily="34" charset="0"/>
              </a:rPr>
              <a:t>to secondary</a:t>
            </a:r>
          </a:p>
        </p:txBody>
      </p:sp>
      <p:sp>
        <p:nvSpPr>
          <p:cNvPr id="42" name="Right Arrow 41">
            <a:extLst>
              <a:ext uri="{FF2B5EF4-FFF2-40B4-BE49-F238E27FC236}">
                <a16:creationId xmlns:a16="http://schemas.microsoft.com/office/drawing/2014/main" id="{14BE7A2A-DB33-204E-B029-3412FB049DF2}"/>
              </a:ext>
            </a:extLst>
          </p:cNvPr>
          <p:cNvSpPr/>
          <p:nvPr/>
        </p:nvSpPr>
        <p:spPr>
          <a:xfrm>
            <a:off x="3854370" y="4282633"/>
            <a:ext cx="410632" cy="6018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59A85652-D6B9-6B47-A533-57812D1EB50B}"/>
              </a:ext>
            </a:extLst>
          </p:cNvPr>
          <p:cNvSpPr/>
          <p:nvPr/>
        </p:nvSpPr>
        <p:spPr>
          <a:xfrm>
            <a:off x="7905589" y="4282633"/>
            <a:ext cx="410632" cy="6018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19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FDDD86E2-606C-3E4F-8B8D-DB0E8EE94F9A}"/>
              </a:ext>
            </a:extLst>
          </p:cNvPr>
          <p:cNvSpPr>
            <a:spLocks noGrp="1"/>
          </p:cNvSpPr>
          <p:nvPr>
            <p:ph type="title"/>
          </p:nvPr>
        </p:nvSpPr>
        <p:spPr/>
        <p:txBody>
          <a:bodyPr/>
          <a:lstStyle/>
          <a:p>
            <a:r>
              <a:rPr lang="en-US" dirty="0"/>
              <a:t>Why use MySQL Shell for InnoDB Cluster</a:t>
            </a:r>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p:txBody>
          <a:bodyPr/>
          <a:lstStyle/>
          <a:p>
            <a:fld id="{345D60D9-5372-5F40-9443-0F9AE5BDC3C8}" type="slidenum">
              <a:rPr lang="en-US" smtClean="0"/>
              <a:pPr/>
              <a:t>113</a:t>
            </a:fld>
            <a:endParaRPr lang="en-US" dirty="0"/>
          </a:p>
        </p:txBody>
      </p:sp>
      <p:pic>
        <p:nvPicPr>
          <p:cNvPr id="6" name="Picture 5">
            <a:extLst>
              <a:ext uri="{FF2B5EF4-FFF2-40B4-BE49-F238E27FC236}">
                <a16:creationId xmlns:a16="http://schemas.microsoft.com/office/drawing/2014/main" id="{F8FC8F65-108C-2D48-95D5-243203BBA97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4880" y="1049416"/>
            <a:ext cx="10363200" cy="4479880"/>
          </a:xfrm>
          <a:prstGeom prst="rect">
            <a:avLst/>
          </a:prstGeom>
        </p:spPr>
      </p:pic>
      <p:sp>
        <p:nvSpPr>
          <p:cNvPr id="2" name="Rectangle 1">
            <a:extLst>
              <a:ext uri="{FF2B5EF4-FFF2-40B4-BE49-F238E27FC236}">
                <a16:creationId xmlns:a16="http://schemas.microsoft.com/office/drawing/2014/main" id="{1FA430CE-1D3F-4843-B3DF-FA4CC31E0350}"/>
              </a:ext>
            </a:extLst>
          </p:cNvPr>
          <p:cNvSpPr/>
          <p:nvPr/>
        </p:nvSpPr>
        <p:spPr>
          <a:xfrm>
            <a:off x="3187848" y="5653312"/>
            <a:ext cx="6096000" cy="584775"/>
          </a:xfrm>
          <a:prstGeom prst="rect">
            <a:avLst/>
          </a:prstGeom>
        </p:spPr>
        <p:txBody>
          <a:bodyPr>
            <a:spAutoFit/>
          </a:bodyPr>
          <a:lstStyle/>
          <a:p>
            <a:pPr algn="ctr"/>
            <a:r>
              <a:rPr lang="en-SG" sz="1600" dirty="0">
                <a:solidFill>
                  <a:srgbClr val="FF0000"/>
                </a:solidFill>
              </a:rPr>
              <a:t>Pluggable architecture - developers can extend by creating custom plugins for specific use cases.</a:t>
            </a:r>
          </a:p>
        </p:txBody>
      </p:sp>
    </p:spTree>
    <p:extLst>
      <p:ext uri="{BB962C8B-B14F-4D97-AF65-F5344CB8AC3E}">
        <p14:creationId xmlns:p14="http://schemas.microsoft.com/office/powerpoint/2010/main" val="423624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365126" y="409953"/>
            <a:ext cx="11226017"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3600" dirty="0">
                <a:solidFill>
                  <a:schemeClr val="tx2"/>
                </a:solidFill>
              </a:rPr>
              <a:t>How to Configure InnoDB Cluster</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6" name="Picture 5">
            <a:extLst>
              <a:ext uri="{FF2B5EF4-FFF2-40B4-BE49-F238E27FC236}">
                <a16:creationId xmlns:a16="http://schemas.microsoft.com/office/drawing/2014/main" id="{DD382E57-F341-304D-AA41-7E3B537E4F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006" y="1488606"/>
            <a:ext cx="4699243" cy="4238312"/>
          </a:xfrm>
          <a:prstGeom prst="rect">
            <a:avLst/>
          </a:prstGeom>
        </p:spPr>
      </p:pic>
      <p:pic>
        <p:nvPicPr>
          <p:cNvPr id="4" name="Picture 3">
            <a:extLst>
              <a:ext uri="{FF2B5EF4-FFF2-40B4-BE49-F238E27FC236}">
                <a16:creationId xmlns:a16="http://schemas.microsoft.com/office/drawing/2014/main" id="{604FFB92-694D-4E44-B208-B8B2098930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2497" y="1220894"/>
            <a:ext cx="6121107" cy="5056567"/>
          </a:xfrm>
          <a:prstGeom prst="rect">
            <a:avLst/>
          </a:prstGeom>
        </p:spPr>
      </p:pic>
    </p:spTree>
    <p:extLst>
      <p:ext uri="{BB962C8B-B14F-4D97-AF65-F5344CB8AC3E}">
        <p14:creationId xmlns:p14="http://schemas.microsoft.com/office/powerpoint/2010/main" val="1944975731"/>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 Single Primary Mode</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7" name="Distributed service auto-detects failures…">
            <a:extLst>
              <a:ext uri="{FF2B5EF4-FFF2-40B4-BE49-F238E27FC236}">
                <a16:creationId xmlns:a16="http://schemas.microsoft.com/office/drawing/2014/main" id="{99DE6AE2-3917-3142-9109-410B6F7A214D}"/>
              </a:ext>
            </a:extLst>
          </p:cNvPr>
          <p:cNvSpPr txBox="1">
            <a:spLocks/>
          </p:cNvSpPr>
          <p:nvPr/>
        </p:nvSpPr>
        <p:spPr>
          <a:xfrm>
            <a:off x="240435" y="1220894"/>
            <a:ext cx="6038905" cy="14558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solidFill>
                  <a:schemeClr val="tx2"/>
                </a:solidFill>
              </a:rPr>
              <a:t>Distributed service auto-detects failures</a:t>
            </a:r>
          </a:p>
          <a:p>
            <a:r>
              <a:rPr lang="en-SG" sz="2000" dirty="0">
                <a:solidFill>
                  <a:schemeClr val="tx2"/>
                </a:solidFill>
              </a:rPr>
              <a:t>Group decides if a server is down</a:t>
            </a:r>
          </a:p>
          <a:p>
            <a:r>
              <a:rPr lang="en-SG" sz="2000" dirty="0">
                <a:solidFill>
                  <a:schemeClr val="tx2"/>
                </a:solidFill>
              </a:rPr>
              <a:t>Isolated servers are taken offline</a:t>
            </a:r>
          </a:p>
        </p:txBody>
      </p:sp>
      <p:pic>
        <p:nvPicPr>
          <p:cNvPr id="4" name="Picture 3">
            <a:extLst>
              <a:ext uri="{FF2B5EF4-FFF2-40B4-BE49-F238E27FC236}">
                <a16:creationId xmlns:a16="http://schemas.microsoft.com/office/drawing/2014/main" id="{5F3FFFF6-59AA-B94A-9E9D-06B7E40CA1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419039"/>
            <a:ext cx="12192000" cy="3893325"/>
          </a:xfrm>
          <a:prstGeom prst="rect">
            <a:avLst/>
          </a:prstGeom>
        </p:spPr>
      </p:pic>
    </p:spTree>
    <p:extLst>
      <p:ext uri="{BB962C8B-B14F-4D97-AF65-F5344CB8AC3E}">
        <p14:creationId xmlns:p14="http://schemas.microsoft.com/office/powerpoint/2010/main" val="3594133797"/>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 Multi Primary Mode</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7" name="Distributed service auto-detects failures…">
            <a:extLst>
              <a:ext uri="{FF2B5EF4-FFF2-40B4-BE49-F238E27FC236}">
                <a16:creationId xmlns:a16="http://schemas.microsoft.com/office/drawing/2014/main" id="{99DE6AE2-3917-3142-9109-410B6F7A214D}"/>
              </a:ext>
            </a:extLst>
          </p:cNvPr>
          <p:cNvSpPr txBox="1">
            <a:spLocks/>
          </p:cNvSpPr>
          <p:nvPr/>
        </p:nvSpPr>
        <p:spPr>
          <a:xfrm>
            <a:off x="240435" y="1220894"/>
            <a:ext cx="7041311" cy="14558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dirty="0">
                <a:solidFill>
                  <a:schemeClr val="tx2"/>
                </a:solidFill>
              </a:rPr>
              <a:t>All servers are R/W</a:t>
            </a:r>
          </a:p>
          <a:p>
            <a:r>
              <a:rPr lang="en-SG" sz="2000" dirty="0">
                <a:solidFill>
                  <a:schemeClr val="tx2"/>
                </a:solidFill>
              </a:rPr>
              <a:t>If one server is down, client can connect to other node</a:t>
            </a:r>
          </a:p>
        </p:txBody>
      </p:sp>
      <p:pic>
        <p:nvPicPr>
          <p:cNvPr id="6" name="Picture 5">
            <a:extLst>
              <a:ext uri="{FF2B5EF4-FFF2-40B4-BE49-F238E27FC236}">
                <a16:creationId xmlns:a16="http://schemas.microsoft.com/office/drawing/2014/main" id="{373F9BA2-EFBD-304B-ADA8-DFA0B5A5EE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749" y="2109894"/>
            <a:ext cx="11163300" cy="4000500"/>
          </a:xfrm>
          <a:prstGeom prst="rect">
            <a:avLst/>
          </a:prstGeom>
          <a:ln w="19050">
            <a:solidFill>
              <a:srgbClr val="FF0000"/>
            </a:solidFill>
          </a:ln>
        </p:spPr>
      </p:pic>
    </p:spTree>
    <p:extLst>
      <p:ext uri="{BB962C8B-B14F-4D97-AF65-F5344CB8AC3E}">
        <p14:creationId xmlns:p14="http://schemas.microsoft.com/office/powerpoint/2010/main" val="873527419"/>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Consistency - Eventual</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6" name="Picture 5">
            <a:extLst>
              <a:ext uri="{FF2B5EF4-FFF2-40B4-BE49-F238E27FC236}">
                <a16:creationId xmlns:a16="http://schemas.microsoft.com/office/drawing/2014/main" id="{2F4293C9-2357-614B-A370-278A02131C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5524" y="1273563"/>
            <a:ext cx="9975695" cy="4786319"/>
          </a:xfrm>
          <a:prstGeom prst="rect">
            <a:avLst/>
          </a:prstGeom>
          <a:ln w="19050">
            <a:solidFill>
              <a:srgbClr val="FF0000"/>
            </a:solidFill>
          </a:ln>
        </p:spPr>
      </p:pic>
    </p:spTree>
    <p:extLst>
      <p:ext uri="{BB962C8B-B14F-4D97-AF65-F5344CB8AC3E}">
        <p14:creationId xmlns:p14="http://schemas.microsoft.com/office/powerpoint/2010/main" val="1963588686"/>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Consistency - Before</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3" name="Picture 2">
            <a:extLst>
              <a:ext uri="{FF2B5EF4-FFF2-40B4-BE49-F238E27FC236}">
                <a16:creationId xmlns:a16="http://schemas.microsoft.com/office/drawing/2014/main" id="{51FD724F-F3AA-1146-BDB7-D6F6A855F8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7156" y="1316463"/>
            <a:ext cx="10042912" cy="4848303"/>
          </a:xfrm>
          <a:prstGeom prst="rect">
            <a:avLst/>
          </a:prstGeom>
          <a:ln w="19050">
            <a:solidFill>
              <a:srgbClr val="FF0000"/>
            </a:solidFill>
          </a:ln>
        </p:spPr>
      </p:pic>
    </p:spTree>
    <p:extLst>
      <p:ext uri="{BB962C8B-B14F-4D97-AF65-F5344CB8AC3E}">
        <p14:creationId xmlns:p14="http://schemas.microsoft.com/office/powerpoint/2010/main" val="1258159449"/>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Consistency - After</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4" name="Picture 3">
            <a:extLst>
              <a:ext uri="{FF2B5EF4-FFF2-40B4-BE49-F238E27FC236}">
                <a16:creationId xmlns:a16="http://schemas.microsoft.com/office/drawing/2014/main" id="{3EBFF0F3-E3B7-CF49-AE8D-486B3C73044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1983" y="1220894"/>
            <a:ext cx="9876573" cy="4711611"/>
          </a:xfrm>
          <a:prstGeom prst="rect">
            <a:avLst/>
          </a:prstGeom>
          <a:ln w="19050">
            <a:solidFill>
              <a:srgbClr val="FF0000"/>
            </a:solidFill>
          </a:ln>
        </p:spPr>
      </p:pic>
    </p:spTree>
    <p:extLst>
      <p:ext uri="{BB962C8B-B14F-4D97-AF65-F5344CB8AC3E}">
        <p14:creationId xmlns:p14="http://schemas.microsoft.com/office/powerpoint/2010/main" val="3985820677"/>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12</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2000" y="263365"/>
            <a:ext cx="10671048" cy="423772"/>
          </a:xfrm>
        </p:spPr>
        <p:txBody>
          <a:bodyPr/>
          <a:lstStyle/>
          <a:p>
            <a:r>
              <a:rPr lang="en-US" dirty="0"/>
              <a:t>PGA Memory Structure vs MySQL Memory Structure</a:t>
            </a:r>
          </a:p>
        </p:txBody>
      </p:sp>
      <p:graphicFrame>
        <p:nvGraphicFramePr>
          <p:cNvPr id="7" name="Table 7">
            <a:extLst>
              <a:ext uri="{FF2B5EF4-FFF2-40B4-BE49-F238E27FC236}">
                <a16:creationId xmlns:a16="http://schemas.microsoft.com/office/drawing/2014/main" id="{00D9FE76-43B7-DE4C-9DD8-9757283B1F02}"/>
              </a:ext>
            </a:extLst>
          </p:cNvPr>
          <p:cNvGraphicFramePr>
            <a:graphicFrameLocks noGrp="1"/>
          </p:cNvGraphicFramePr>
          <p:nvPr>
            <p:extLst>
              <p:ext uri="{D42A27DB-BD31-4B8C-83A1-F6EECF244321}">
                <p14:modId xmlns:p14="http://schemas.microsoft.com/office/powerpoint/2010/main" val="1668709189"/>
              </p:ext>
            </p:extLst>
          </p:nvPr>
        </p:nvGraphicFramePr>
        <p:xfrm>
          <a:off x="367586" y="841465"/>
          <a:ext cx="11632630" cy="3417739"/>
        </p:xfrm>
        <a:graphic>
          <a:graphicData uri="http://schemas.openxmlformats.org/drawingml/2006/table">
            <a:tbl>
              <a:tblPr firstRow="1" bandRow="1">
                <a:tableStyleId>{073A0DAA-6AF3-43AB-8588-CEC1D06C72B9}</a:tableStyleId>
              </a:tblPr>
              <a:tblGrid>
                <a:gridCol w="5992117">
                  <a:extLst>
                    <a:ext uri="{9D8B030D-6E8A-4147-A177-3AD203B41FA5}">
                      <a16:colId xmlns:a16="http://schemas.microsoft.com/office/drawing/2014/main" val="1941519285"/>
                    </a:ext>
                  </a:extLst>
                </a:gridCol>
                <a:gridCol w="5640513">
                  <a:extLst>
                    <a:ext uri="{9D8B030D-6E8A-4147-A177-3AD203B41FA5}">
                      <a16:colId xmlns:a16="http://schemas.microsoft.com/office/drawing/2014/main" val="3516538352"/>
                    </a:ext>
                  </a:extLst>
                </a:gridCol>
              </a:tblGrid>
              <a:tr h="400219">
                <a:tc>
                  <a:txBody>
                    <a:bodyPr/>
                    <a:lstStyle/>
                    <a:p>
                      <a:pPr algn="ctr"/>
                      <a:r>
                        <a:rPr lang="en-US" sz="2000" dirty="0"/>
                        <a:t>Oracle Database</a:t>
                      </a:r>
                    </a:p>
                  </a:txBody>
                  <a:tcPr/>
                </a:tc>
                <a:tc>
                  <a:txBody>
                    <a:bodyPr/>
                    <a:lstStyle/>
                    <a:p>
                      <a:pPr algn="ctr"/>
                      <a:r>
                        <a:rPr lang="en-US" sz="2000" dirty="0"/>
                        <a:t>MySQL Database</a:t>
                      </a:r>
                    </a:p>
                  </a:txBody>
                  <a:tcPr/>
                </a:tc>
                <a:extLst>
                  <a:ext uri="{0D108BD9-81ED-4DB2-BD59-A6C34878D82A}">
                    <a16:rowId xmlns:a16="http://schemas.microsoft.com/office/drawing/2014/main" val="1214275578"/>
                  </a:ext>
                </a:extLst>
              </a:tr>
              <a:tr h="380144">
                <a:tc>
                  <a:txBody>
                    <a:bodyPr/>
                    <a:lstStyle/>
                    <a:p>
                      <a:r>
                        <a:rPr lang="en-US" sz="2000" b="1" dirty="0"/>
                        <a:t>Sort Area</a:t>
                      </a:r>
                    </a:p>
                    <a:p>
                      <a:r>
                        <a:rPr lang="en-US" sz="2000" b="1" i="1" dirty="0"/>
                        <a:t>Function: </a:t>
                      </a:r>
                    </a:p>
                    <a:p>
                      <a:pPr marL="285750" indent="-285750">
                        <a:buFont typeface="Arial" panose="020B0604020202020204" pitchFamily="34" charset="0"/>
                        <a:buChar char="•"/>
                      </a:pPr>
                      <a:r>
                        <a:rPr lang="en-US" sz="2000" dirty="0"/>
                        <a:t>Sort Operation</a:t>
                      </a:r>
                    </a:p>
                  </a:txBody>
                  <a:tcPr/>
                </a:tc>
                <a:tc>
                  <a:txBody>
                    <a:bodyPr/>
                    <a:lstStyle/>
                    <a:p>
                      <a:r>
                        <a:rPr lang="en-US" sz="2000" b="1" dirty="0"/>
                        <a:t>Sort Buffer</a:t>
                      </a:r>
                    </a:p>
                    <a:p>
                      <a:r>
                        <a:rPr lang="en-US" sz="2000" b="1" i="1" dirty="0"/>
                        <a:t>Function: </a:t>
                      </a:r>
                    </a:p>
                    <a:p>
                      <a:pPr marL="285750" indent="-285750">
                        <a:buFont typeface="Arial" panose="020B0604020202020204" pitchFamily="34" charset="0"/>
                        <a:buChar char="•"/>
                      </a:pPr>
                      <a:r>
                        <a:rPr lang="en-US" sz="2000" dirty="0"/>
                        <a:t>Sort Operation</a:t>
                      </a:r>
                    </a:p>
                  </a:txBody>
                  <a:tcPr/>
                </a:tc>
                <a:extLst>
                  <a:ext uri="{0D108BD9-81ED-4DB2-BD59-A6C34878D82A}">
                    <a16:rowId xmlns:a16="http://schemas.microsoft.com/office/drawing/2014/main" val="280865323"/>
                  </a:ext>
                </a:extLst>
              </a:tr>
              <a:tr h="390418">
                <a:tc>
                  <a:txBody>
                    <a:bodyPr/>
                    <a:lstStyle/>
                    <a:p>
                      <a:r>
                        <a:rPr lang="en-US" sz="2000" b="1" dirty="0"/>
                        <a:t>Hash Area</a:t>
                      </a:r>
                    </a:p>
                    <a:p>
                      <a:r>
                        <a:rPr lang="en-US" sz="2000" b="1" i="1" dirty="0"/>
                        <a:t>Function:</a:t>
                      </a:r>
                    </a:p>
                    <a:p>
                      <a:pPr marL="285750" indent="-285750">
                        <a:buFont typeface="Arial" panose="020B0604020202020204" pitchFamily="34" charset="0"/>
                        <a:buChar char="•"/>
                      </a:pPr>
                      <a:r>
                        <a:rPr lang="en-US" sz="2000" dirty="0"/>
                        <a:t>Hash join</a:t>
                      </a:r>
                    </a:p>
                  </a:txBody>
                  <a:tcPr/>
                </a:tc>
                <a:tc>
                  <a:txBody>
                    <a:bodyPr/>
                    <a:lstStyle/>
                    <a:p>
                      <a:r>
                        <a:rPr lang="en-US" sz="2000" b="1" dirty="0"/>
                        <a:t>Join Buffer</a:t>
                      </a:r>
                    </a:p>
                    <a:p>
                      <a:r>
                        <a:rPr lang="en-US" sz="2000" b="1" i="1" dirty="0"/>
                        <a:t>Function:</a:t>
                      </a:r>
                    </a:p>
                    <a:p>
                      <a:pPr marL="285750" indent="-285750">
                        <a:buFont typeface="Arial" panose="020B0604020202020204" pitchFamily="34" charset="0"/>
                        <a:buChar char="•"/>
                      </a:pPr>
                      <a:r>
                        <a:rPr lang="en-US" sz="2000" dirty="0"/>
                        <a:t>Hash join, index and ALL join</a:t>
                      </a:r>
                    </a:p>
                  </a:txBody>
                  <a:tcPr/>
                </a:tc>
                <a:extLst>
                  <a:ext uri="{0D108BD9-81ED-4DB2-BD59-A6C34878D82A}">
                    <a16:rowId xmlns:a16="http://schemas.microsoft.com/office/drawing/2014/main" val="1467879552"/>
                  </a:ext>
                </a:extLst>
              </a:tr>
              <a:tr h="462337">
                <a:tc>
                  <a:txBody>
                    <a:bodyPr/>
                    <a:lstStyle/>
                    <a:p>
                      <a:r>
                        <a:rPr lang="en-US" sz="2000" b="1" i="0" dirty="0"/>
                        <a:t>Stack Area</a:t>
                      </a:r>
                    </a:p>
                    <a:p>
                      <a:r>
                        <a:rPr lang="en-US" sz="2000" b="1" i="1" dirty="0"/>
                        <a:t>Function:</a:t>
                      </a:r>
                    </a:p>
                    <a:p>
                      <a:pPr marL="285750" indent="-285750">
                        <a:buFont typeface="Arial" panose="020B0604020202020204" pitchFamily="34" charset="0"/>
                        <a:buChar char="•"/>
                      </a:pPr>
                      <a:r>
                        <a:rPr lang="en-US" sz="2000" dirty="0"/>
                        <a:t>Hold system parameters, arrays and other info</a:t>
                      </a:r>
                    </a:p>
                  </a:txBody>
                  <a:tcPr/>
                </a:tc>
                <a:tc>
                  <a:txBody>
                    <a:bodyPr/>
                    <a:lstStyle/>
                    <a:p>
                      <a:r>
                        <a:rPr lang="en-US" sz="2000" b="1" dirty="0"/>
                        <a:t>Thread Stack</a:t>
                      </a:r>
                    </a:p>
                    <a:p>
                      <a:r>
                        <a:rPr lang="en-US" sz="2000" b="1" i="1" dirty="0"/>
                        <a:t>Function:</a:t>
                      </a:r>
                    </a:p>
                    <a:p>
                      <a:pPr marL="285750" indent="-285750">
                        <a:buFont typeface="Arial" panose="020B0604020202020204" pitchFamily="34" charset="0"/>
                        <a:buChar char="•"/>
                      </a:pPr>
                      <a:r>
                        <a:rPr lang="en-US" sz="2000" dirty="0"/>
                        <a:t>Hold system variables, arrays and other info</a:t>
                      </a:r>
                    </a:p>
                  </a:txBody>
                  <a:tcPr/>
                </a:tc>
                <a:extLst>
                  <a:ext uri="{0D108BD9-81ED-4DB2-BD59-A6C34878D82A}">
                    <a16:rowId xmlns:a16="http://schemas.microsoft.com/office/drawing/2014/main" val="3827660648"/>
                  </a:ext>
                </a:extLst>
              </a:tr>
            </a:tbl>
          </a:graphicData>
        </a:graphic>
      </p:graphicFrame>
      <p:sp>
        <p:nvSpPr>
          <p:cNvPr id="6" name="Rectangle 5">
            <a:extLst>
              <a:ext uri="{FF2B5EF4-FFF2-40B4-BE49-F238E27FC236}">
                <a16:creationId xmlns:a16="http://schemas.microsoft.com/office/drawing/2014/main" id="{3E8738F8-71EA-7841-B2E7-A2C6FEB36EFF}"/>
              </a:ext>
            </a:extLst>
          </p:cNvPr>
          <p:cNvSpPr/>
          <p:nvPr/>
        </p:nvSpPr>
        <p:spPr>
          <a:xfrm>
            <a:off x="367586" y="4355384"/>
            <a:ext cx="11252486" cy="2308324"/>
          </a:xfrm>
          <a:prstGeom prst="rect">
            <a:avLst/>
          </a:prstGeom>
        </p:spPr>
        <p:txBody>
          <a:bodyPr wrap="square">
            <a:spAutoFit/>
          </a:bodyPr>
          <a:lstStyle/>
          <a:p>
            <a:pPr marL="285750" indent="-285750">
              <a:buFont typeface="Arial" panose="020B0604020202020204" pitchFamily="34" charset="0"/>
              <a:buChar char="•"/>
            </a:pPr>
            <a:r>
              <a:rPr lang="en-US" altLang="ja-JP" dirty="0">
                <a:latin typeface="+mn-ea"/>
              </a:rPr>
              <a:t>MySQL does not support automatic memory management</a:t>
            </a:r>
          </a:p>
          <a:p>
            <a:pPr marL="285750" indent="-285750">
              <a:buFont typeface="Arial" panose="020B0604020202020204" pitchFamily="34" charset="0"/>
              <a:buChar char="•"/>
            </a:pPr>
            <a:endParaRPr lang="en-US" altLang="ja-JP" dirty="0">
              <a:latin typeface="+mn-ea"/>
            </a:endParaRPr>
          </a:p>
          <a:p>
            <a:pPr marL="285750" indent="-285750">
              <a:buFont typeface="Arial" panose="020B0604020202020204" pitchFamily="34" charset="0"/>
              <a:buChar char="•"/>
            </a:pPr>
            <a:r>
              <a:rPr lang="en-US" altLang="ja-JP" dirty="0">
                <a:latin typeface="+mn-ea"/>
              </a:rPr>
              <a:t>Each memory has to be specified individually and manually</a:t>
            </a:r>
          </a:p>
          <a:p>
            <a:pPr marL="285750" indent="-285750">
              <a:buFont typeface="Arial" panose="020B0604020202020204" pitchFamily="34" charset="0"/>
              <a:buChar char="•"/>
            </a:pPr>
            <a:endParaRPr lang="en-US" altLang="ja-JP" dirty="0">
              <a:latin typeface="+mn-ea"/>
            </a:endParaRPr>
          </a:p>
          <a:p>
            <a:pPr marL="285750" indent="-285750">
              <a:buFont typeface="Arial" panose="020B0604020202020204" pitchFamily="34" charset="0"/>
              <a:buChar char="•"/>
            </a:pPr>
            <a:r>
              <a:rPr lang="en-US" altLang="ja-JP" dirty="0">
                <a:latin typeface="+mn-ea"/>
              </a:rPr>
              <a:t>Allocate memory area for each thread as needed</a:t>
            </a:r>
          </a:p>
          <a:p>
            <a:pPr marL="285750" indent="-285750">
              <a:buFont typeface="Arial" panose="020B0604020202020204" pitchFamily="34" charset="0"/>
              <a:buChar char="•"/>
            </a:pPr>
            <a:endParaRPr kumimoji="1" lang="en-US" altLang="ja-JP" dirty="0">
              <a:latin typeface="+mn-ea"/>
            </a:endParaRPr>
          </a:p>
          <a:p>
            <a:pPr marL="285750" indent="-285750">
              <a:buFont typeface="Arial" panose="020B0604020202020204" pitchFamily="34" charset="0"/>
              <a:buChar char="•"/>
            </a:pPr>
            <a:r>
              <a:rPr kumimoji="1" lang="en-US" altLang="ja-JP" dirty="0">
                <a:latin typeface="+mn-ea"/>
              </a:rPr>
              <a:t>Set </a:t>
            </a:r>
            <a:r>
              <a:rPr kumimoji="1" lang="en-US" altLang="ja-JP" dirty="0" err="1">
                <a:latin typeface="+mn-ea"/>
              </a:rPr>
              <a:t>innodb_dedicated_server</a:t>
            </a:r>
            <a:r>
              <a:rPr kumimoji="1" lang="en-US" altLang="ja-JP" dirty="0">
                <a:latin typeface="+mn-ea"/>
              </a:rPr>
              <a:t>=ON for auto tuning setting / configuration for dedicated instance on a server</a:t>
            </a:r>
            <a:endParaRPr kumimoji="1" lang="ja-JP" altLang="en-US">
              <a:latin typeface="+mn-ea"/>
            </a:endParaRP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4633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chemeClr val="tx2"/>
                </a:solidFill>
              </a:rPr>
              <a:t>Group Replication Consistency - Before and After</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6" name="Picture 5">
            <a:extLst>
              <a:ext uri="{FF2B5EF4-FFF2-40B4-BE49-F238E27FC236}">
                <a16:creationId xmlns:a16="http://schemas.microsoft.com/office/drawing/2014/main" id="{15011CBD-62A3-D544-8CDC-79A02B1444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42173" y="1377175"/>
            <a:ext cx="9536905" cy="4466063"/>
          </a:xfrm>
          <a:prstGeom prst="rect">
            <a:avLst/>
          </a:prstGeom>
          <a:ln w="19050">
            <a:solidFill>
              <a:srgbClr val="FF0000"/>
            </a:solidFill>
          </a:ln>
        </p:spPr>
      </p:pic>
    </p:spTree>
    <p:extLst>
      <p:ext uri="{BB962C8B-B14F-4D97-AF65-F5344CB8AC3E}">
        <p14:creationId xmlns:p14="http://schemas.microsoft.com/office/powerpoint/2010/main" val="3074169057"/>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63" name="Title 1">
            <a:extLst>
              <a:ext uri="{FF2B5EF4-FFF2-40B4-BE49-F238E27FC236}">
                <a16:creationId xmlns:a16="http://schemas.microsoft.com/office/drawing/2014/main" id="{EE39A993-FD9F-FD41-9773-6FE92E2A7CFB}"/>
              </a:ext>
            </a:extLst>
          </p:cNvPr>
          <p:cNvSpPr>
            <a:spLocks noGrp="1"/>
          </p:cNvSpPr>
          <p:nvPr>
            <p:ph type="title"/>
          </p:nvPr>
        </p:nvSpPr>
        <p:spPr>
          <a:xfrm>
            <a:off x="365126" y="436159"/>
            <a:ext cx="11125200" cy="612775"/>
          </a:xfrm>
        </p:spPr>
        <p:txBody>
          <a:bodyPr/>
          <a:lstStyle/>
          <a:p>
            <a:r>
              <a:rPr lang="fi-FI" sz="3200" dirty="0"/>
              <a:t>Group Replication: Fault Tolerance</a:t>
            </a:r>
            <a:endParaRPr lang="en-GB" sz="3200" dirty="0"/>
          </a:p>
        </p:txBody>
      </p:sp>
      <p:sp>
        <p:nvSpPr>
          <p:cNvPr id="11" name="Paxos distributed algorithm…">
            <a:extLst>
              <a:ext uri="{FF2B5EF4-FFF2-40B4-BE49-F238E27FC236}">
                <a16:creationId xmlns:a16="http://schemas.microsoft.com/office/drawing/2014/main" id="{388AF8A2-DEAA-A948-A73D-C7891626487A}"/>
              </a:ext>
            </a:extLst>
          </p:cNvPr>
          <p:cNvSpPr txBox="1">
            <a:spLocks/>
          </p:cNvSpPr>
          <p:nvPr/>
        </p:nvSpPr>
        <p:spPr>
          <a:xfrm>
            <a:off x="520137" y="1565993"/>
            <a:ext cx="11129421" cy="44196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dirty="0">
                <a:solidFill>
                  <a:schemeClr val="tx2"/>
                </a:solidFill>
              </a:rPr>
              <a:t>Paxos distributed algorithm </a:t>
            </a:r>
          </a:p>
          <a:p>
            <a:r>
              <a:rPr lang="en-SG" dirty="0">
                <a:solidFill>
                  <a:schemeClr val="tx2"/>
                </a:solidFill>
              </a:rPr>
              <a:t>n = (2 * f) + 1</a:t>
            </a:r>
          </a:p>
          <a:p>
            <a:pPr marL="501650" lvl="1" indent="-228600">
              <a:buFont typeface="Arial" panose="020B0604020202020204" pitchFamily="34" charset="0"/>
              <a:buChar char="•"/>
            </a:pPr>
            <a:r>
              <a:rPr lang="en-SG" dirty="0">
                <a:solidFill>
                  <a:schemeClr val="tx2"/>
                </a:solidFill>
              </a:rPr>
              <a:t>n = number of servers</a:t>
            </a:r>
          </a:p>
          <a:p>
            <a:pPr marL="501650" lvl="1" indent="-228600">
              <a:buFont typeface="Arial" panose="020B0604020202020204" pitchFamily="34" charset="0"/>
              <a:buChar char="•"/>
            </a:pPr>
            <a:r>
              <a:rPr lang="en-SG" dirty="0">
                <a:solidFill>
                  <a:schemeClr val="tx2"/>
                </a:solidFill>
              </a:rPr>
              <a:t>f = number of failures</a:t>
            </a:r>
          </a:p>
          <a:p>
            <a:pPr marL="501650" lvl="1" indent="-228600">
              <a:buFont typeface="Arial" panose="020B0604020202020204" pitchFamily="34" charset="0"/>
              <a:buChar char="•"/>
            </a:pPr>
            <a:endParaRPr lang="en-SG" dirty="0">
              <a:solidFill>
                <a:schemeClr val="tx2"/>
              </a:solidFill>
            </a:endParaRPr>
          </a:p>
          <a:p>
            <a:r>
              <a:rPr lang="en-SG" dirty="0">
                <a:solidFill>
                  <a:schemeClr val="tx2"/>
                </a:solidFill>
              </a:rPr>
              <a:t>Minimum number in group = 3</a:t>
            </a:r>
          </a:p>
          <a:p>
            <a:r>
              <a:rPr lang="en-SG" dirty="0">
                <a:solidFill>
                  <a:schemeClr val="tx2"/>
                </a:solidFill>
              </a:rPr>
              <a:t>Maximum number in group = 9</a:t>
            </a:r>
          </a:p>
        </p:txBody>
      </p:sp>
      <p:graphicFrame>
        <p:nvGraphicFramePr>
          <p:cNvPr id="18" name="Table">
            <a:extLst>
              <a:ext uri="{FF2B5EF4-FFF2-40B4-BE49-F238E27FC236}">
                <a16:creationId xmlns:a16="http://schemas.microsoft.com/office/drawing/2014/main" id="{02E4FDF8-8394-0944-ACAA-608E9D1829C3}"/>
              </a:ext>
            </a:extLst>
          </p:cNvPr>
          <p:cNvGraphicFramePr/>
          <p:nvPr/>
        </p:nvGraphicFramePr>
        <p:xfrm>
          <a:off x="6718932" y="1736114"/>
          <a:ext cx="4559521" cy="2985147"/>
        </p:xfrm>
        <a:graphic>
          <a:graphicData uri="http://schemas.openxmlformats.org/drawingml/2006/table">
            <a:tbl>
              <a:tblPr bandRow="1">
                <a:tableStyleId>{284E427A-3D55-4303-BF80-6455036E1DE7}</a:tableStyleId>
              </a:tblPr>
              <a:tblGrid>
                <a:gridCol w="1475335">
                  <a:extLst>
                    <a:ext uri="{9D8B030D-6E8A-4147-A177-3AD203B41FA5}">
                      <a16:colId xmlns:a16="http://schemas.microsoft.com/office/drawing/2014/main" val="20000"/>
                    </a:ext>
                  </a:extLst>
                </a:gridCol>
                <a:gridCol w="967952">
                  <a:extLst>
                    <a:ext uri="{9D8B030D-6E8A-4147-A177-3AD203B41FA5}">
                      <a16:colId xmlns:a16="http://schemas.microsoft.com/office/drawing/2014/main" val="20001"/>
                    </a:ext>
                  </a:extLst>
                </a:gridCol>
                <a:gridCol w="2116234">
                  <a:extLst>
                    <a:ext uri="{9D8B030D-6E8A-4147-A177-3AD203B41FA5}">
                      <a16:colId xmlns:a16="http://schemas.microsoft.com/office/drawing/2014/main" val="20002"/>
                    </a:ext>
                  </a:extLst>
                </a:gridCol>
              </a:tblGrid>
              <a:tr h="272499">
                <a:tc>
                  <a:txBody>
                    <a:bodyPr/>
                    <a:lstStyle/>
                    <a:p>
                      <a:pPr algn="ctr">
                        <a:defRPr sz="1800">
                          <a:solidFill>
                            <a:srgbClr val="000000"/>
                          </a:solidFill>
                        </a:defRPr>
                      </a:pPr>
                      <a:r>
                        <a:t>Group Size (n)</a:t>
                      </a:r>
                      <a:endParaRPr b="1">
                        <a:solidFill>
                          <a:srgbClr val="5F5F5F"/>
                        </a:solidFill>
                      </a:endParaRPr>
                    </a:p>
                  </a:txBody>
                  <a:tcPr marL="0" marR="0" marT="0" marB="0" horzOverflow="overflow"/>
                </a:tc>
                <a:tc>
                  <a:txBody>
                    <a:bodyPr/>
                    <a:lstStyle/>
                    <a:p>
                      <a:pPr algn="ctr">
                        <a:defRPr sz="1800">
                          <a:solidFill>
                            <a:srgbClr val="000000"/>
                          </a:solidFill>
                        </a:defRPr>
                      </a:pPr>
                      <a:r>
                        <a:t>Majority</a:t>
                      </a:r>
                      <a:endParaRPr b="1">
                        <a:solidFill>
                          <a:srgbClr val="5F5F5F"/>
                        </a:solidFill>
                      </a:endParaRPr>
                    </a:p>
                  </a:txBody>
                  <a:tcPr marL="0" marR="0" marT="0" marB="0" horzOverflow="overflow"/>
                </a:tc>
                <a:tc>
                  <a:txBody>
                    <a:bodyPr/>
                    <a:lstStyle/>
                    <a:p>
                      <a:pPr algn="ctr">
                        <a:defRPr sz="1800">
                          <a:solidFill>
                            <a:srgbClr val="000000"/>
                          </a:solidFill>
                        </a:defRPr>
                      </a:pPr>
                      <a:r>
                        <a:t>Failures Tolerated (f)</a:t>
                      </a:r>
                      <a:endParaRPr b="1">
                        <a:solidFill>
                          <a:srgbClr val="5F5F5F"/>
                        </a:solidFill>
                      </a:endParaRPr>
                    </a:p>
                  </a:txBody>
                  <a:tcPr marL="0" marR="0" marT="0" marB="0" horzOverflow="overflow"/>
                </a:tc>
                <a:extLst>
                  <a:ext uri="{0D108BD9-81ED-4DB2-BD59-A6C34878D82A}">
                    <a16:rowId xmlns:a16="http://schemas.microsoft.com/office/drawing/2014/main" val="10000"/>
                  </a:ext>
                </a:extLst>
              </a:tr>
              <a:tr h="301203">
                <a:tc>
                  <a:txBody>
                    <a:bodyPr/>
                    <a:lstStyle/>
                    <a:p>
                      <a:pPr algn="ctr">
                        <a:defRPr sz="1800">
                          <a:solidFill>
                            <a:srgbClr val="000000"/>
                          </a:solidFill>
                        </a:defRPr>
                      </a:pPr>
                      <a:r>
                        <a:t>1</a:t>
                      </a:r>
                      <a:endParaRPr b="1" i="1">
                        <a:solidFill>
                          <a:srgbClr val="FF2600"/>
                        </a:solidFill>
                      </a:endParaRPr>
                    </a:p>
                  </a:txBody>
                  <a:tcPr marL="0" marR="0" marT="0" marB="0" horzOverflow="overflow"/>
                </a:tc>
                <a:tc>
                  <a:txBody>
                    <a:bodyPr/>
                    <a:lstStyle/>
                    <a:p>
                      <a:pPr algn="ctr">
                        <a:defRPr sz="1800">
                          <a:solidFill>
                            <a:srgbClr val="000000"/>
                          </a:solidFill>
                        </a:defRPr>
                      </a:pPr>
                      <a:r>
                        <a:t>1</a:t>
                      </a:r>
                      <a:endParaRPr b="1" i="1">
                        <a:solidFill>
                          <a:srgbClr val="FF2600"/>
                        </a:solidFill>
                      </a:endParaRPr>
                    </a:p>
                  </a:txBody>
                  <a:tcPr marL="0" marR="0" marT="0" marB="0" horzOverflow="overflow"/>
                </a:tc>
                <a:tc>
                  <a:txBody>
                    <a:bodyPr/>
                    <a:lstStyle/>
                    <a:p>
                      <a:pPr algn="ctr">
                        <a:defRPr sz="1800">
                          <a:solidFill>
                            <a:srgbClr val="000000"/>
                          </a:solidFill>
                        </a:defRPr>
                      </a:pPr>
                      <a:r>
                        <a:t>0</a:t>
                      </a:r>
                      <a:endParaRPr b="1" i="1">
                        <a:solidFill>
                          <a:srgbClr val="FF2600"/>
                        </a:solidFill>
                      </a:endParaRPr>
                    </a:p>
                  </a:txBody>
                  <a:tcPr marL="0" marR="0" marT="0" marB="0" horzOverflow="overflow"/>
                </a:tc>
                <a:extLst>
                  <a:ext uri="{0D108BD9-81ED-4DB2-BD59-A6C34878D82A}">
                    <a16:rowId xmlns:a16="http://schemas.microsoft.com/office/drawing/2014/main" val="10001"/>
                  </a:ext>
                </a:extLst>
              </a:tr>
              <a:tr h="301203">
                <a:tc>
                  <a:txBody>
                    <a:bodyPr/>
                    <a:lstStyle/>
                    <a:p>
                      <a:pPr algn="ctr">
                        <a:defRPr sz="1800">
                          <a:solidFill>
                            <a:srgbClr val="000000"/>
                          </a:solidFill>
                        </a:defRPr>
                      </a:pPr>
                      <a:r>
                        <a:t>2</a:t>
                      </a:r>
                      <a:endParaRPr b="1" i="1">
                        <a:solidFill>
                          <a:srgbClr val="FF2600"/>
                        </a:solidFill>
                      </a:endParaRPr>
                    </a:p>
                  </a:txBody>
                  <a:tcPr marL="0" marR="0" marT="0" marB="0" horzOverflow="overflow"/>
                </a:tc>
                <a:tc>
                  <a:txBody>
                    <a:bodyPr/>
                    <a:lstStyle/>
                    <a:p>
                      <a:pPr algn="ctr">
                        <a:defRPr sz="1800">
                          <a:solidFill>
                            <a:srgbClr val="000000"/>
                          </a:solidFill>
                        </a:defRPr>
                      </a:pPr>
                      <a:r>
                        <a:t>2</a:t>
                      </a:r>
                      <a:endParaRPr b="1" i="1">
                        <a:solidFill>
                          <a:srgbClr val="FF2600"/>
                        </a:solidFill>
                      </a:endParaRPr>
                    </a:p>
                  </a:txBody>
                  <a:tcPr marL="0" marR="0" marT="0" marB="0" horzOverflow="overflow"/>
                </a:tc>
                <a:tc>
                  <a:txBody>
                    <a:bodyPr/>
                    <a:lstStyle/>
                    <a:p>
                      <a:pPr algn="ctr">
                        <a:defRPr sz="1800">
                          <a:solidFill>
                            <a:srgbClr val="000000"/>
                          </a:solidFill>
                        </a:defRPr>
                      </a:pPr>
                      <a:r>
                        <a:t>0</a:t>
                      </a:r>
                      <a:endParaRPr b="1" i="1">
                        <a:solidFill>
                          <a:srgbClr val="FF2600"/>
                        </a:solidFill>
                      </a:endParaRPr>
                    </a:p>
                  </a:txBody>
                  <a:tcPr marL="0" marR="0" marT="0" marB="0" horzOverflow="overflow"/>
                </a:tc>
                <a:extLst>
                  <a:ext uri="{0D108BD9-81ED-4DB2-BD59-A6C34878D82A}">
                    <a16:rowId xmlns:a16="http://schemas.microsoft.com/office/drawing/2014/main" val="10002"/>
                  </a:ext>
                </a:extLst>
              </a:tr>
              <a:tr h="301203">
                <a:tc>
                  <a:txBody>
                    <a:bodyPr/>
                    <a:lstStyle/>
                    <a:p>
                      <a:pPr algn="ctr">
                        <a:defRPr sz="1800">
                          <a:solidFill>
                            <a:srgbClr val="000000"/>
                          </a:solidFill>
                        </a:defRPr>
                      </a:pPr>
                      <a:r>
                        <a:rPr dirty="0"/>
                        <a:t>3</a:t>
                      </a:r>
                      <a:endParaRPr b="1" dirty="0"/>
                    </a:p>
                  </a:txBody>
                  <a:tcPr marL="0" marR="0" marT="0" marB="0" horzOverflow="overflow"/>
                </a:tc>
                <a:tc>
                  <a:txBody>
                    <a:bodyPr/>
                    <a:lstStyle/>
                    <a:p>
                      <a:pPr algn="ctr">
                        <a:defRPr sz="1800">
                          <a:solidFill>
                            <a:srgbClr val="000000"/>
                          </a:solidFill>
                        </a:defRPr>
                      </a:pPr>
                      <a:r>
                        <a:t>2</a:t>
                      </a:r>
                      <a:endParaRPr b="1"/>
                    </a:p>
                  </a:txBody>
                  <a:tcPr marL="0" marR="0" marT="0" marB="0" horzOverflow="overflow"/>
                </a:tc>
                <a:tc>
                  <a:txBody>
                    <a:bodyPr/>
                    <a:lstStyle/>
                    <a:p>
                      <a:pPr algn="ctr">
                        <a:defRPr sz="1800">
                          <a:solidFill>
                            <a:srgbClr val="000000"/>
                          </a:solidFill>
                        </a:defRPr>
                      </a:pPr>
                      <a:r>
                        <a:t>1</a:t>
                      </a:r>
                      <a:endParaRPr b="1"/>
                    </a:p>
                  </a:txBody>
                  <a:tcPr marL="0" marR="0" marT="0" marB="0" horzOverflow="overflow"/>
                </a:tc>
                <a:extLst>
                  <a:ext uri="{0D108BD9-81ED-4DB2-BD59-A6C34878D82A}">
                    <a16:rowId xmlns:a16="http://schemas.microsoft.com/office/drawing/2014/main" val="10003"/>
                  </a:ext>
                </a:extLst>
              </a:tr>
              <a:tr h="301203">
                <a:tc>
                  <a:txBody>
                    <a:bodyPr/>
                    <a:lstStyle/>
                    <a:p>
                      <a:pPr algn="ctr">
                        <a:defRPr sz="1800">
                          <a:solidFill>
                            <a:srgbClr val="000000"/>
                          </a:solidFill>
                        </a:defRPr>
                      </a:pPr>
                      <a:r>
                        <a:t>4</a:t>
                      </a:r>
                      <a:endParaRPr b="1"/>
                    </a:p>
                  </a:txBody>
                  <a:tcPr marL="0" marR="0" marT="0" marB="0" horzOverflow="overflow"/>
                </a:tc>
                <a:tc>
                  <a:txBody>
                    <a:bodyPr/>
                    <a:lstStyle/>
                    <a:p>
                      <a:pPr algn="ctr">
                        <a:defRPr sz="1800">
                          <a:solidFill>
                            <a:srgbClr val="000000"/>
                          </a:solidFill>
                        </a:defRPr>
                      </a:pPr>
                      <a:r>
                        <a:t>3</a:t>
                      </a:r>
                      <a:endParaRPr b="1"/>
                    </a:p>
                  </a:txBody>
                  <a:tcPr marL="0" marR="0" marT="0" marB="0" horzOverflow="overflow"/>
                </a:tc>
                <a:tc>
                  <a:txBody>
                    <a:bodyPr/>
                    <a:lstStyle/>
                    <a:p>
                      <a:pPr algn="ctr">
                        <a:defRPr sz="1800">
                          <a:solidFill>
                            <a:srgbClr val="000000"/>
                          </a:solidFill>
                        </a:defRPr>
                      </a:pPr>
                      <a:r>
                        <a:rPr dirty="0"/>
                        <a:t>1</a:t>
                      </a:r>
                      <a:endParaRPr b="1" dirty="0"/>
                    </a:p>
                  </a:txBody>
                  <a:tcPr marL="0" marR="0" marT="0" marB="0" horzOverflow="overflow"/>
                </a:tc>
                <a:extLst>
                  <a:ext uri="{0D108BD9-81ED-4DB2-BD59-A6C34878D82A}">
                    <a16:rowId xmlns:a16="http://schemas.microsoft.com/office/drawing/2014/main" val="10004"/>
                  </a:ext>
                </a:extLst>
              </a:tr>
              <a:tr h="301203">
                <a:tc>
                  <a:txBody>
                    <a:bodyPr/>
                    <a:lstStyle/>
                    <a:p>
                      <a:pPr algn="ctr">
                        <a:defRPr sz="1800">
                          <a:solidFill>
                            <a:srgbClr val="000000"/>
                          </a:solidFill>
                        </a:defRPr>
                      </a:pPr>
                      <a:r>
                        <a:t>5</a:t>
                      </a:r>
                      <a:endParaRPr b="1"/>
                    </a:p>
                  </a:txBody>
                  <a:tcPr marL="0" marR="0" marT="0" marB="0" horzOverflow="overflow"/>
                </a:tc>
                <a:tc>
                  <a:txBody>
                    <a:bodyPr/>
                    <a:lstStyle/>
                    <a:p>
                      <a:pPr algn="ctr">
                        <a:defRPr sz="1800">
                          <a:solidFill>
                            <a:srgbClr val="000000"/>
                          </a:solidFill>
                        </a:defRPr>
                      </a:pPr>
                      <a:r>
                        <a:t>3</a:t>
                      </a:r>
                      <a:endParaRPr b="1"/>
                    </a:p>
                  </a:txBody>
                  <a:tcPr marL="0" marR="0" marT="0" marB="0" horzOverflow="overflow"/>
                </a:tc>
                <a:tc>
                  <a:txBody>
                    <a:bodyPr/>
                    <a:lstStyle/>
                    <a:p>
                      <a:pPr algn="ctr">
                        <a:defRPr sz="1800">
                          <a:solidFill>
                            <a:srgbClr val="000000"/>
                          </a:solidFill>
                        </a:defRPr>
                      </a:pPr>
                      <a:r>
                        <a:t>2</a:t>
                      </a:r>
                      <a:endParaRPr b="1"/>
                    </a:p>
                  </a:txBody>
                  <a:tcPr marL="0" marR="0" marT="0" marB="0" horzOverflow="overflow"/>
                </a:tc>
                <a:extLst>
                  <a:ext uri="{0D108BD9-81ED-4DB2-BD59-A6C34878D82A}">
                    <a16:rowId xmlns:a16="http://schemas.microsoft.com/office/drawing/2014/main" val="10005"/>
                  </a:ext>
                </a:extLst>
              </a:tr>
              <a:tr h="301203">
                <a:tc>
                  <a:txBody>
                    <a:bodyPr/>
                    <a:lstStyle/>
                    <a:p>
                      <a:pPr algn="ctr">
                        <a:defRPr sz="1800">
                          <a:solidFill>
                            <a:srgbClr val="000000"/>
                          </a:solidFill>
                        </a:defRPr>
                      </a:pPr>
                      <a:r>
                        <a:t>6</a:t>
                      </a:r>
                      <a:endParaRPr b="1"/>
                    </a:p>
                  </a:txBody>
                  <a:tcPr marL="0" marR="0" marT="0" marB="0" horzOverflow="overflow"/>
                </a:tc>
                <a:tc>
                  <a:txBody>
                    <a:bodyPr/>
                    <a:lstStyle/>
                    <a:p>
                      <a:pPr algn="ctr">
                        <a:defRPr sz="1800">
                          <a:solidFill>
                            <a:srgbClr val="000000"/>
                          </a:solidFill>
                        </a:defRPr>
                      </a:pPr>
                      <a:r>
                        <a:t>4</a:t>
                      </a:r>
                      <a:endParaRPr b="1"/>
                    </a:p>
                  </a:txBody>
                  <a:tcPr marL="0" marR="0" marT="0" marB="0" horzOverflow="overflow"/>
                </a:tc>
                <a:tc>
                  <a:txBody>
                    <a:bodyPr/>
                    <a:lstStyle/>
                    <a:p>
                      <a:pPr algn="ctr">
                        <a:defRPr sz="1800">
                          <a:solidFill>
                            <a:srgbClr val="000000"/>
                          </a:solidFill>
                        </a:defRPr>
                      </a:pPr>
                      <a:r>
                        <a:t>2</a:t>
                      </a:r>
                      <a:endParaRPr b="1"/>
                    </a:p>
                  </a:txBody>
                  <a:tcPr marL="0" marR="0" marT="0" marB="0" horzOverflow="overflow"/>
                </a:tc>
                <a:extLst>
                  <a:ext uri="{0D108BD9-81ED-4DB2-BD59-A6C34878D82A}">
                    <a16:rowId xmlns:a16="http://schemas.microsoft.com/office/drawing/2014/main" val="10006"/>
                  </a:ext>
                </a:extLst>
              </a:tr>
              <a:tr h="301203">
                <a:tc>
                  <a:txBody>
                    <a:bodyPr/>
                    <a:lstStyle/>
                    <a:p>
                      <a:pPr algn="ctr">
                        <a:defRPr sz="1800">
                          <a:solidFill>
                            <a:srgbClr val="000000"/>
                          </a:solidFill>
                        </a:defRPr>
                      </a:pPr>
                      <a:r>
                        <a:t>7</a:t>
                      </a:r>
                      <a:endParaRPr b="1"/>
                    </a:p>
                  </a:txBody>
                  <a:tcPr marL="0" marR="0" marT="0" marB="0" horzOverflow="overflow"/>
                </a:tc>
                <a:tc>
                  <a:txBody>
                    <a:bodyPr/>
                    <a:lstStyle/>
                    <a:p>
                      <a:pPr algn="ctr">
                        <a:defRPr sz="1800">
                          <a:solidFill>
                            <a:srgbClr val="000000"/>
                          </a:solidFill>
                        </a:defRPr>
                      </a:pPr>
                      <a:r>
                        <a:t>4</a:t>
                      </a:r>
                      <a:endParaRPr b="1"/>
                    </a:p>
                  </a:txBody>
                  <a:tcPr marL="0" marR="0" marT="0" marB="0" horzOverflow="overflow"/>
                </a:tc>
                <a:tc>
                  <a:txBody>
                    <a:bodyPr/>
                    <a:lstStyle/>
                    <a:p>
                      <a:pPr algn="ctr">
                        <a:defRPr sz="1800">
                          <a:solidFill>
                            <a:srgbClr val="000000"/>
                          </a:solidFill>
                        </a:defRPr>
                      </a:pPr>
                      <a:r>
                        <a:t>3</a:t>
                      </a:r>
                      <a:endParaRPr b="1"/>
                    </a:p>
                  </a:txBody>
                  <a:tcPr marL="0" marR="0" marT="0" marB="0" horzOverflow="overflow"/>
                </a:tc>
                <a:extLst>
                  <a:ext uri="{0D108BD9-81ED-4DB2-BD59-A6C34878D82A}">
                    <a16:rowId xmlns:a16="http://schemas.microsoft.com/office/drawing/2014/main" val="10007"/>
                  </a:ext>
                </a:extLst>
              </a:tr>
              <a:tr h="301203">
                <a:tc>
                  <a:txBody>
                    <a:bodyPr/>
                    <a:lstStyle/>
                    <a:p>
                      <a:pPr algn="ctr">
                        <a:defRPr sz="1800">
                          <a:solidFill>
                            <a:srgbClr val="000000"/>
                          </a:solidFill>
                        </a:defRPr>
                      </a:pPr>
                      <a:r>
                        <a:t>8</a:t>
                      </a:r>
                      <a:endParaRPr b="1"/>
                    </a:p>
                  </a:txBody>
                  <a:tcPr marL="0" marR="0" marT="0" marB="0" horzOverflow="overflow"/>
                </a:tc>
                <a:tc>
                  <a:txBody>
                    <a:bodyPr/>
                    <a:lstStyle/>
                    <a:p>
                      <a:pPr algn="ctr">
                        <a:defRPr sz="1800">
                          <a:solidFill>
                            <a:srgbClr val="000000"/>
                          </a:solidFill>
                        </a:defRPr>
                      </a:pPr>
                      <a:r>
                        <a:t>5</a:t>
                      </a:r>
                      <a:endParaRPr b="1"/>
                    </a:p>
                  </a:txBody>
                  <a:tcPr marL="0" marR="0" marT="0" marB="0" horzOverflow="overflow"/>
                </a:tc>
                <a:tc>
                  <a:txBody>
                    <a:bodyPr/>
                    <a:lstStyle/>
                    <a:p>
                      <a:pPr algn="ctr">
                        <a:defRPr sz="1800">
                          <a:solidFill>
                            <a:srgbClr val="000000"/>
                          </a:solidFill>
                        </a:defRPr>
                      </a:pPr>
                      <a:r>
                        <a:t>3</a:t>
                      </a:r>
                      <a:endParaRPr b="1"/>
                    </a:p>
                  </a:txBody>
                  <a:tcPr marL="0" marR="0" marT="0" marB="0" horzOverflow="overflow"/>
                </a:tc>
                <a:extLst>
                  <a:ext uri="{0D108BD9-81ED-4DB2-BD59-A6C34878D82A}">
                    <a16:rowId xmlns:a16="http://schemas.microsoft.com/office/drawing/2014/main" val="10008"/>
                  </a:ext>
                </a:extLst>
              </a:tr>
              <a:tr h="301203">
                <a:tc>
                  <a:txBody>
                    <a:bodyPr/>
                    <a:lstStyle/>
                    <a:p>
                      <a:pPr algn="ctr">
                        <a:defRPr sz="1800">
                          <a:solidFill>
                            <a:srgbClr val="000000"/>
                          </a:solidFill>
                        </a:defRPr>
                      </a:pPr>
                      <a:r>
                        <a:t>9</a:t>
                      </a:r>
                      <a:endParaRPr b="1"/>
                    </a:p>
                  </a:txBody>
                  <a:tcPr marL="0" marR="0" marT="0" marB="0" horzOverflow="overflow"/>
                </a:tc>
                <a:tc>
                  <a:txBody>
                    <a:bodyPr/>
                    <a:lstStyle/>
                    <a:p>
                      <a:pPr algn="ctr">
                        <a:defRPr sz="1800">
                          <a:solidFill>
                            <a:srgbClr val="000000"/>
                          </a:solidFill>
                        </a:defRPr>
                      </a:pPr>
                      <a:r>
                        <a:t>5</a:t>
                      </a:r>
                      <a:endParaRPr b="1"/>
                    </a:p>
                  </a:txBody>
                  <a:tcPr marL="0" marR="0" marT="0" marB="0" horzOverflow="overflow"/>
                </a:tc>
                <a:tc>
                  <a:txBody>
                    <a:bodyPr/>
                    <a:lstStyle/>
                    <a:p>
                      <a:pPr algn="ctr">
                        <a:defRPr sz="1800">
                          <a:solidFill>
                            <a:srgbClr val="000000"/>
                          </a:solidFill>
                        </a:defRPr>
                      </a:pPr>
                      <a:r>
                        <a:rPr dirty="0"/>
                        <a:t>4</a:t>
                      </a:r>
                      <a:endParaRPr b="1" dirty="0"/>
                    </a:p>
                  </a:txBody>
                  <a:tcPr marL="0" marR="0" marT="0" marB="0"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90058890"/>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63" name="Title 1">
            <a:extLst>
              <a:ext uri="{FF2B5EF4-FFF2-40B4-BE49-F238E27FC236}">
                <a16:creationId xmlns:a16="http://schemas.microsoft.com/office/drawing/2014/main" id="{EE39A993-FD9F-FD41-9773-6FE92E2A7CFB}"/>
              </a:ext>
            </a:extLst>
          </p:cNvPr>
          <p:cNvSpPr>
            <a:spLocks noGrp="1"/>
          </p:cNvSpPr>
          <p:nvPr>
            <p:ph type="title"/>
          </p:nvPr>
        </p:nvSpPr>
        <p:spPr>
          <a:xfrm>
            <a:off x="365126" y="436159"/>
            <a:ext cx="11125200" cy="612775"/>
          </a:xfrm>
        </p:spPr>
        <p:txBody>
          <a:bodyPr/>
          <a:lstStyle/>
          <a:p>
            <a:r>
              <a:rPr lang="fi-FI" sz="3200" dirty="0" err="1"/>
              <a:t>Common</a:t>
            </a:r>
            <a:r>
              <a:rPr lang="fi-FI" sz="3200" dirty="0"/>
              <a:t> System </a:t>
            </a:r>
            <a:r>
              <a:rPr lang="fi-FI" sz="3200" dirty="0" err="1"/>
              <a:t>Variables</a:t>
            </a:r>
            <a:endParaRPr lang="en-GB" sz="3200" dirty="0"/>
          </a:p>
        </p:txBody>
      </p:sp>
      <p:sp>
        <p:nvSpPr>
          <p:cNvPr id="11" name="Paxos distributed algorithm…">
            <a:extLst>
              <a:ext uri="{FF2B5EF4-FFF2-40B4-BE49-F238E27FC236}">
                <a16:creationId xmlns:a16="http://schemas.microsoft.com/office/drawing/2014/main" id="{388AF8A2-DEAA-A948-A73D-C7891626487A}"/>
              </a:ext>
            </a:extLst>
          </p:cNvPr>
          <p:cNvSpPr txBox="1">
            <a:spLocks/>
          </p:cNvSpPr>
          <p:nvPr/>
        </p:nvSpPr>
        <p:spPr>
          <a:xfrm>
            <a:off x="365126" y="1398725"/>
            <a:ext cx="11129421" cy="44196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dirty="0"/>
          </a:p>
        </p:txBody>
      </p:sp>
      <p:sp>
        <p:nvSpPr>
          <p:cNvPr id="6" name="InnoDB Storage Engine…">
            <a:extLst>
              <a:ext uri="{FF2B5EF4-FFF2-40B4-BE49-F238E27FC236}">
                <a16:creationId xmlns:a16="http://schemas.microsoft.com/office/drawing/2014/main" id="{B563B1CD-EECB-CD47-8E01-00D4551DF77E}"/>
              </a:ext>
            </a:extLst>
          </p:cNvPr>
          <p:cNvSpPr txBox="1">
            <a:spLocks/>
          </p:cNvSpPr>
          <p:nvPr/>
        </p:nvSpPr>
        <p:spPr>
          <a:xfrm>
            <a:off x="240436" y="1398725"/>
            <a:ext cx="11390286" cy="429432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SG" sz="2400" dirty="0" err="1">
                <a:solidFill>
                  <a:schemeClr val="tx2"/>
                </a:solidFill>
              </a:rPr>
              <a:t>group_replication_exist_state_action</a:t>
            </a:r>
            <a:r>
              <a:rPr lang="en-SG" sz="2400" dirty="0">
                <a:solidFill>
                  <a:schemeClr val="tx2"/>
                </a:solidFill>
              </a:rPr>
              <a:t> (Admin API: </a:t>
            </a:r>
            <a:r>
              <a:rPr lang="en-SG" sz="2400" dirty="0" err="1">
                <a:solidFill>
                  <a:schemeClr val="tx2"/>
                </a:solidFill>
              </a:rPr>
              <a:t>exitStateAction</a:t>
            </a:r>
            <a:r>
              <a:rPr lang="en-SG" sz="2400" dirty="0">
                <a:solidFill>
                  <a:schemeClr val="tx2"/>
                </a:solidFill>
              </a:rPr>
              <a:t>), values: ABORT_SERVER, OFFLINE_MODE, READ_ONLY</a:t>
            </a:r>
          </a:p>
          <a:p>
            <a:pPr marL="342900" indent="-342900">
              <a:buFont typeface="Arial" panose="020B0604020202020204" pitchFamily="34" charset="0"/>
              <a:buChar char="•"/>
            </a:pPr>
            <a:r>
              <a:rPr lang="en-SG" sz="2400" dirty="0" err="1">
                <a:solidFill>
                  <a:schemeClr val="tx2"/>
                </a:solidFill>
              </a:rPr>
              <a:t>group_replication_member_weight</a:t>
            </a:r>
            <a:r>
              <a:rPr lang="en-SG" sz="2400" dirty="0">
                <a:solidFill>
                  <a:schemeClr val="tx2"/>
                </a:solidFill>
              </a:rPr>
              <a:t> (Admin API: </a:t>
            </a:r>
            <a:r>
              <a:rPr lang="en-SG" sz="2400" dirty="0" err="1">
                <a:solidFill>
                  <a:schemeClr val="tx2"/>
                </a:solidFill>
              </a:rPr>
              <a:t>memberWeight</a:t>
            </a:r>
            <a:r>
              <a:rPr lang="en-SG" sz="2400" dirty="0">
                <a:solidFill>
                  <a:schemeClr val="tx2"/>
                </a:solidFill>
              </a:rPr>
              <a:t>). values range from 0 to 100</a:t>
            </a:r>
          </a:p>
          <a:p>
            <a:pPr marL="342900" indent="-342900">
              <a:buFont typeface="Arial" panose="020B0604020202020204" pitchFamily="34" charset="0"/>
              <a:buChar char="•"/>
            </a:pPr>
            <a:r>
              <a:rPr lang="en-SG" sz="2400" dirty="0" err="1">
                <a:solidFill>
                  <a:schemeClr val="tx2"/>
                </a:solidFill>
              </a:rPr>
              <a:t>group_replication_member_expel_timeout</a:t>
            </a:r>
            <a:r>
              <a:rPr lang="en-SG" sz="2400" dirty="0">
                <a:solidFill>
                  <a:schemeClr val="tx2"/>
                </a:solidFill>
              </a:rPr>
              <a:t> (Admin API: </a:t>
            </a:r>
            <a:r>
              <a:rPr lang="en-SG" sz="2400" dirty="0" err="1">
                <a:solidFill>
                  <a:schemeClr val="tx2"/>
                </a:solidFill>
              </a:rPr>
              <a:t>expelTimeout</a:t>
            </a:r>
            <a:r>
              <a:rPr lang="en-SG" sz="2400" dirty="0">
                <a:solidFill>
                  <a:schemeClr val="tx2"/>
                </a:solidFill>
              </a:rPr>
              <a:t>), values: 0 or greater than 0</a:t>
            </a:r>
          </a:p>
          <a:p>
            <a:pPr marL="342900" indent="-342900">
              <a:buFont typeface="Arial" panose="020B0604020202020204" pitchFamily="34" charset="0"/>
              <a:buChar char="•"/>
            </a:pPr>
            <a:r>
              <a:rPr lang="en-SG" sz="2400" dirty="0" err="1">
                <a:solidFill>
                  <a:schemeClr val="tx2"/>
                </a:solidFill>
              </a:rPr>
              <a:t>group_replication_autorejoin_tries</a:t>
            </a:r>
            <a:r>
              <a:rPr lang="en-SG" sz="2400" dirty="0">
                <a:solidFill>
                  <a:schemeClr val="tx2"/>
                </a:solidFill>
              </a:rPr>
              <a:t> (Admin API: </a:t>
            </a:r>
            <a:r>
              <a:rPr lang="en-SG" sz="2400" dirty="0" err="1">
                <a:solidFill>
                  <a:schemeClr val="tx2"/>
                </a:solidFill>
              </a:rPr>
              <a:t>autoRejoinTries</a:t>
            </a:r>
            <a:r>
              <a:rPr lang="en-SG" sz="2400" dirty="0">
                <a:solidFill>
                  <a:schemeClr val="tx2"/>
                </a:solidFill>
              </a:rPr>
              <a:t>), values: 0 to 2016</a:t>
            </a:r>
          </a:p>
        </p:txBody>
      </p:sp>
    </p:spTree>
    <p:extLst>
      <p:ext uri="{BB962C8B-B14F-4D97-AF65-F5344CB8AC3E}">
        <p14:creationId xmlns:p14="http://schemas.microsoft.com/office/powerpoint/2010/main" val="2022116952"/>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63" name="Title 1">
            <a:extLst>
              <a:ext uri="{FF2B5EF4-FFF2-40B4-BE49-F238E27FC236}">
                <a16:creationId xmlns:a16="http://schemas.microsoft.com/office/drawing/2014/main" id="{EE39A993-FD9F-FD41-9773-6FE92E2A7CFB}"/>
              </a:ext>
            </a:extLst>
          </p:cNvPr>
          <p:cNvSpPr>
            <a:spLocks noGrp="1"/>
          </p:cNvSpPr>
          <p:nvPr>
            <p:ph type="title"/>
          </p:nvPr>
        </p:nvSpPr>
        <p:spPr>
          <a:xfrm>
            <a:off x="365126" y="436159"/>
            <a:ext cx="11125200" cy="612775"/>
          </a:xfrm>
        </p:spPr>
        <p:txBody>
          <a:bodyPr/>
          <a:lstStyle/>
          <a:p>
            <a:r>
              <a:rPr lang="fi-FI" sz="3200" dirty="0"/>
              <a:t>Basic Cluster </a:t>
            </a:r>
            <a:r>
              <a:rPr lang="fi-FI" sz="3200" dirty="0" err="1"/>
              <a:t>Administration</a:t>
            </a:r>
            <a:endParaRPr lang="en-GB" sz="3200" dirty="0"/>
          </a:p>
        </p:txBody>
      </p:sp>
      <p:sp>
        <p:nvSpPr>
          <p:cNvPr id="11" name="Paxos distributed algorithm…">
            <a:extLst>
              <a:ext uri="{FF2B5EF4-FFF2-40B4-BE49-F238E27FC236}">
                <a16:creationId xmlns:a16="http://schemas.microsoft.com/office/drawing/2014/main" id="{388AF8A2-DEAA-A948-A73D-C7891626487A}"/>
              </a:ext>
            </a:extLst>
          </p:cNvPr>
          <p:cNvSpPr txBox="1">
            <a:spLocks/>
          </p:cNvSpPr>
          <p:nvPr/>
        </p:nvSpPr>
        <p:spPr>
          <a:xfrm>
            <a:off x="365126" y="1398725"/>
            <a:ext cx="11129421" cy="44196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SG" dirty="0"/>
          </a:p>
        </p:txBody>
      </p:sp>
      <p:sp>
        <p:nvSpPr>
          <p:cNvPr id="6" name="InnoDB Storage Engine…">
            <a:extLst>
              <a:ext uri="{FF2B5EF4-FFF2-40B4-BE49-F238E27FC236}">
                <a16:creationId xmlns:a16="http://schemas.microsoft.com/office/drawing/2014/main" id="{B563B1CD-EECB-CD47-8E01-00D4551DF77E}"/>
              </a:ext>
            </a:extLst>
          </p:cNvPr>
          <p:cNvSpPr txBox="1">
            <a:spLocks/>
          </p:cNvSpPr>
          <p:nvPr/>
        </p:nvSpPr>
        <p:spPr>
          <a:xfrm>
            <a:off x="232583" y="1048934"/>
            <a:ext cx="11390286" cy="429432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().status() - checking cluster status</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().describe() - viewing the structure of a cluster</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().rescan() - Display any discovered instance and ask if you want to </a:t>
            </a:r>
            <a:r>
              <a:rPr lang="en-SG" sz="2400" dirty="0" err="1">
                <a:solidFill>
                  <a:schemeClr val="tx2"/>
                </a:solidFill>
              </a:rPr>
              <a:t>rejoin</a:t>
            </a:r>
            <a:r>
              <a:rPr lang="en-SG" sz="2400" dirty="0">
                <a:solidFill>
                  <a:schemeClr val="tx2"/>
                </a:solidFill>
              </a:rPr>
              <a:t> them to cluster</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a:t>
            </a:r>
            <a:r>
              <a:rPr lang="en-SG" sz="2400" dirty="0" err="1">
                <a:solidFill>
                  <a:schemeClr val="tx2"/>
                </a:solidFill>
              </a:rPr>
              <a:t>addInstance</a:t>
            </a:r>
            <a:r>
              <a:rPr lang="en-SG" sz="2400" dirty="0">
                <a:solidFill>
                  <a:schemeClr val="tx2"/>
                </a:solidFill>
              </a:rPr>
              <a:t>(‘</a:t>
            </a:r>
            <a:r>
              <a:rPr lang="en-SG" sz="2400" dirty="0" err="1">
                <a:solidFill>
                  <a:schemeClr val="tx2"/>
                </a:solidFill>
              </a:rPr>
              <a:t>user@host:port</a:t>
            </a:r>
            <a:r>
              <a:rPr lang="en-SG" sz="2400" dirty="0">
                <a:solidFill>
                  <a:schemeClr val="tx2"/>
                </a:solidFill>
              </a:rPr>
              <a:t>’) - add instance to cluster</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a:t>
            </a:r>
            <a:r>
              <a:rPr lang="en-SG" sz="2400" dirty="0" err="1">
                <a:solidFill>
                  <a:schemeClr val="tx2"/>
                </a:solidFill>
              </a:rPr>
              <a:t>removeInstance</a:t>
            </a:r>
            <a:r>
              <a:rPr lang="en-SG" sz="2400" dirty="0">
                <a:solidFill>
                  <a:schemeClr val="tx2"/>
                </a:solidFill>
              </a:rPr>
              <a:t>(’</a:t>
            </a:r>
            <a:r>
              <a:rPr lang="en-SG" sz="2400" dirty="0" err="1">
                <a:solidFill>
                  <a:schemeClr val="tx2"/>
                </a:solidFill>
              </a:rPr>
              <a:t>user@host:port</a:t>
            </a:r>
            <a:r>
              <a:rPr lang="en-SG" sz="2400" dirty="0">
                <a:solidFill>
                  <a:schemeClr val="tx2"/>
                </a:solidFill>
              </a:rPr>
              <a:t>’) - remove instance from cluster</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a:t>
            </a:r>
            <a:r>
              <a:rPr lang="en-SG" sz="2400" dirty="0" err="1">
                <a:solidFill>
                  <a:schemeClr val="tx2"/>
                </a:solidFill>
              </a:rPr>
              <a:t>rejoinInstance</a:t>
            </a:r>
            <a:r>
              <a:rPr lang="en-SG" sz="2400" dirty="0">
                <a:solidFill>
                  <a:schemeClr val="tx2"/>
                </a:solidFill>
              </a:rPr>
              <a:t>(‘</a:t>
            </a:r>
            <a:r>
              <a:rPr lang="en-SG" sz="2400" dirty="0" err="1">
                <a:solidFill>
                  <a:schemeClr val="tx2"/>
                </a:solidFill>
              </a:rPr>
              <a:t>user@host:port</a:t>
            </a:r>
            <a:r>
              <a:rPr lang="en-SG" sz="2400" dirty="0">
                <a:solidFill>
                  <a:schemeClr val="tx2"/>
                </a:solidFill>
              </a:rPr>
              <a:t>’) - for instance that has left cluster and not able to </a:t>
            </a:r>
            <a:r>
              <a:rPr lang="en-SG" sz="2400" dirty="0" err="1">
                <a:solidFill>
                  <a:schemeClr val="tx2"/>
                </a:solidFill>
              </a:rPr>
              <a:t>rejoin</a:t>
            </a:r>
            <a:r>
              <a:rPr lang="en-SG" sz="2400" dirty="0">
                <a:solidFill>
                  <a:schemeClr val="tx2"/>
                </a:solidFill>
              </a:rPr>
              <a:t> automatically.</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a:t>
            </a:r>
            <a:r>
              <a:rPr lang="en-SG" sz="2400" dirty="0" err="1">
                <a:solidFill>
                  <a:schemeClr val="tx2"/>
                </a:solidFill>
              </a:rPr>
              <a:t>setPrimaryInstance</a:t>
            </a:r>
            <a:r>
              <a:rPr lang="en-SG" sz="2400" dirty="0">
                <a:solidFill>
                  <a:schemeClr val="tx2"/>
                </a:solidFill>
              </a:rPr>
              <a:t>(‘</a:t>
            </a:r>
            <a:r>
              <a:rPr lang="en-SG" sz="2400" dirty="0" err="1">
                <a:solidFill>
                  <a:schemeClr val="tx2"/>
                </a:solidFill>
              </a:rPr>
              <a:t>user@host:port</a:t>
            </a:r>
            <a:r>
              <a:rPr lang="en-SG" sz="2400" dirty="0">
                <a:solidFill>
                  <a:schemeClr val="tx2"/>
                </a:solidFill>
              </a:rPr>
              <a:t>’) - choose primary node</a:t>
            </a:r>
          </a:p>
          <a:p>
            <a:pPr marL="342900" indent="-342900">
              <a:buFont typeface="Arial" panose="020B0604020202020204" pitchFamily="34" charset="0"/>
              <a:buChar char="•"/>
            </a:pPr>
            <a:r>
              <a:rPr lang="en-SG" sz="2400" dirty="0" err="1">
                <a:solidFill>
                  <a:schemeClr val="tx2"/>
                </a:solidFill>
              </a:rPr>
              <a:t>dba.getCluster</a:t>
            </a:r>
            <a:r>
              <a:rPr lang="en-SG" sz="2400" dirty="0">
                <a:solidFill>
                  <a:schemeClr val="tx2"/>
                </a:solidFill>
              </a:rPr>
              <a:t>().</a:t>
            </a:r>
            <a:r>
              <a:rPr lang="en-SG" sz="2400" dirty="0" err="1">
                <a:solidFill>
                  <a:schemeClr val="tx2"/>
                </a:solidFill>
              </a:rPr>
              <a:t>forceQuorumUsingPartitionOf</a:t>
            </a:r>
            <a:r>
              <a:rPr lang="en-SG" sz="2400" dirty="0">
                <a:solidFill>
                  <a:schemeClr val="tx2"/>
                </a:solidFill>
              </a:rPr>
              <a:t>(‘</a:t>
            </a:r>
            <a:r>
              <a:rPr lang="en-SG" sz="2400" dirty="0" err="1">
                <a:solidFill>
                  <a:schemeClr val="tx2"/>
                </a:solidFill>
              </a:rPr>
              <a:t>localhost:port</a:t>
            </a:r>
            <a:r>
              <a:rPr lang="en-SG" sz="2400" dirty="0">
                <a:solidFill>
                  <a:schemeClr val="tx2"/>
                </a:solidFill>
              </a:rPr>
              <a:t>’) - restoring quorum loss</a:t>
            </a:r>
          </a:p>
          <a:p>
            <a:pPr marL="342900" indent="-342900">
              <a:buFont typeface="Arial" panose="020B0604020202020204" pitchFamily="34" charset="0"/>
              <a:buChar char="•"/>
            </a:pPr>
            <a:r>
              <a:rPr lang="en-SG" sz="2400" dirty="0" err="1">
                <a:solidFill>
                  <a:schemeClr val="tx2"/>
                </a:solidFill>
              </a:rPr>
              <a:t>dba.rebootClusterFromCompleteOutage</a:t>
            </a:r>
            <a:r>
              <a:rPr lang="en-SG" sz="2400" dirty="0">
                <a:solidFill>
                  <a:schemeClr val="tx2"/>
                </a:solidFill>
              </a:rPr>
              <a:t>() - start cluster after instances are </a:t>
            </a:r>
            <a:r>
              <a:rPr lang="en-SG" sz="2400" dirty="0" err="1">
                <a:solidFill>
                  <a:schemeClr val="tx2"/>
                </a:solidFill>
              </a:rPr>
              <a:t>restrated</a:t>
            </a:r>
            <a:endParaRPr lang="en-SG" sz="2400" dirty="0">
              <a:solidFill>
                <a:schemeClr val="tx2"/>
              </a:solidFill>
            </a:endParaRPr>
          </a:p>
          <a:p>
            <a:pPr marL="342900" indent="-342900">
              <a:buFont typeface="Arial" panose="020B0604020202020204" pitchFamily="34" charset="0"/>
              <a:buChar char="•"/>
            </a:pPr>
            <a:endParaRPr lang="en-SG" sz="2400" dirty="0">
              <a:solidFill>
                <a:schemeClr val="tx2"/>
              </a:solidFill>
            </a:endParaRPr>
          </a:p>
          <a:p>
            <a:pPr marL="342900" indent="-342900">
              <a:buFont typeface="Arial" panose="020B0604020202020204" pitchFamily="34" charset="0"/>
              <a:buChar char="•"/>
            </a:pPr>
            <a:endParaRPr lang="en-SG" sz="2400" dirty="0">
              <a:solidFill>
                <a:schemeClr val="tx2"/>
              </a:solidFill>
            </a:endParaRPr>
          </a:p>
          <a:p>
            <a:pPr marL="342900" indent="-342900">
              <a:buFont typeface="Arial" panose="020B0604020202020204" pitchFamily="34" charset="0"/>
              <a:buChar char="•"/>
            </a:pPr>
            <a:endParaRPr lang="en-SG" sz="2400" dirty="0">
              <a:solidFill>
                <a:schemeClr val="tx2"/>
              </a:solidFill>
            </a:endParaRPr>
          </a:p>
          <a:p>
            <a:pPr marL="342900" indent="-342900">
              <a:buFont typeface="Arial" panose="020B0604020202020204" pitchFamily="34" charset="0"/>
              <a:buChar char="•"/>
            </a:pPr>
            <a:endParaRPr lang="en-SG" sz="2400" dirty="0">
              <a:solidFill>
                <a:schemeClr val="tx2"/>
              </a:solidFill>
            </a:endParaRPr>
          </a:p>
        </p:txBody>
      </p:sp>
    </p:spTree>
    <p:extLst>
      <p:ext uri="{BB962C8B-B14F-4D97-AF65-F5344CB8AC3E}">
        <p14:creationId xmlns:p14="http://schemas.microsoft.com/office/powerpoint/2010/main" val="2885712422"/>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a:xfrm>
            <a:off x="762000" y="6423660"/>
            <a:ext cx="365760" cy="365760"/>
          </a:xfrm>
        </p:spPr>
        <p:txBody>
          <a:bodyPr/>
          <a:lstStyle/>
          <a:p>
            <a:fld id="{345D60D9-5372-5F40-9443-0F9AE5BDC3C8}" type="slidenum">
              <a:rPr lang="en-US" smtClean="0"/>
              <a:pPr/>
              <a:t>124</a:t>
            </a:fld>
            <a:endParaRPr lang="en-US" dirty="0"/>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a:xfrm>
            <a:off x="1127759" y="6423978"/>
            <a:ext cx="5745379" cy="365125"/>
          </a:xfrm>
        </p:spPr>
        <p:txBody>
          <a:bodyPr/>
          <a:lstStyle/>
          <a:p>
            <a:r>
              <a:rPr lang="en-US"/>
              <a:t>Copyright © 2020, Oracle and/or its affiliates  |  Confidential: Internal/Restricted/Highly Restricted</a:t>
            </a:r>
            <a:endParaRPr lang="en-US" dirty="0"/>
          </a:p>
        </p:txBody>
      </p:sp>
    </p:spTree>
    <p:extLst>
      <p:ext uri="{BB962C8B-B14F-4D97-AF65-F5344CB8AC3E}">
        <p14:creationId xmlns:p14="http://schemas.microsoft.com/office/powerpoint/2010/main" val="11622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13</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2000" y="263365"/>
            <a:ext cx="10671048" cy="423772"/>
          </a:xfrm>
        </p:spPr>
        <p:txBody>
          <a:bodyPr/>
          <a:lstStyle/>
          <a:p>
            <a:r>
              <a:rPr lang="en-US" dirty="0"/>
              <a:t>When INNODB_DEDICATED_SERVER=ON ...</a:t>
            </a:r>
          </a:p>
        </p:txBody>
      </p:sp>
      <p:graphicFrame>
        <p:nvGraphicFramePr>
          <p:cNvPr id="7" name="Table 7">
            <a:extLst>
              <a:ext uri="{FF2B5EF4-FFF2-40B4-BE49-F238E27FC236}">
                <a16:creationId xmlns:a16="http://schemas.microsoft.com/office/drawing/2014/main" id="{00D9FE76-43B7-DE4C-9DD8-9757283B1F02}"/>
              </a:ext>
            </a:extLst>
          </p:cNvPr>
          <p:cNvGraphicFramePr>
            <a:graphicFrameLocks noGrp="1"/>
          </p:cNvGraphicFramePr>
          <p:nvPr>
            <p:extLst>
              <p:ext uri="{D42A27DB-BD31-4B8C-83A1-F6EECF244321}">
                <p14:modId xmlns:p14="http://schemas.microsoft.com/office/powerpoint/2010/main" val="1879579211"/>
              </p:ext>
            </p:extLst>
          </p:nvPr>
        </p:nvGraphicFramePr>
        <p:xfrm>
          <a:off x="379161" y="969148"/>
          <a:ext cx="11632630" cy="4184876"/>
        </p:xfrm>
        <a:graphic>
          <a:graphicData uri="http://schemas.openxmlformats.org/drawingml/2006/table">
            <a:tbl>
              <a:tblPr firstRow="1" bandRow="1">
                <a:tableStyleId>{073A0DAA-6AF3-43AB-8588-CEC1D06C72B9}</a:tableStyleId>
              </a:tblPr>
              <a:tblGrid>
                <a:gridCol w="5992117">
                  <a:extLst>
                    <a:ext uri="{9D8B030D-6E8A-4147-A177-3AD203B41FA5}">
                      <a16:colId xmlns:a16="http://schemas.microsoft.com/office/drawing/2014/main" val="1941519285"/>
                    </a:ext>
                  </a:extLst>
                </a:gridCol>
                <a:gridCol w="5640513">
                  <a:extLst>
                    <a:ext uri="{9D8B030D-6E8A-4147-A177-3AD203B41FA5}">
                      <a16:colId xmlns:a16="http://schemas.microsoft.com/office/drawing/2014/main" val="3516538352"/>
                    </a:ext>
                  </a:extLst>
                </a:gridCol>
              </a:tblGrid>
              <a:tr h="400219">
                <a:tc>
                  <a:txBody>
                    <a:bodyPr/>
                    <a:lstStyle/>
                    <a:p>
                      <a:pPr algn="ctr"/>
                      <a:r>
                        <a:rPr lang="en-US" sz="2000" dirty="0"/>
                        <a:t>Auto-tuned system variables</a:t>
                      </a:r>
                    </a:p>
                  </a:txBody>
                  <a:tcPr/>
                </a:tc>
                <a:tc>
                  <a:txBody>
                    <a:bodyPr/>
                    <a:lstStyle/>
                    <a:p>
                      <a:pPr algn="ctr"/>
                      <a:r>
                        <a:rPr lang="en-US" sz="2000" dirty="0"/>
                        <a:t>Description</a:t>
                      </a:r>
                    </a:p>
                  </a:txBody>
                  <a:tcPr/>
                </a:tc>
                <a:extLst>
                  <a:ext uri="{0D108BD9-81ED-4DB2-BD59-A6C34878D82A}">
                    <a16:rowId xmlns:a16="http://schemas.microsoft.com/office/drawing/2014/main" val="1214275578"/>
                  </a:ext>
                </a:extLst>
              </a:tr>
              <a:tr h="380144">
                <a:tc>
                  <a:txBody>
                    <a:bodyPr/>
                    <a:lstStyle/>
                    <a:p>
                      <a:r>
                        <a:rPr lang="en-US" sz="2000" b="1" dirty="0"/>
                        <a:t>INNODB_BUFFER_POOL_SIZE</a:t>
                      </a:r>
                      <a:endParaRPr lang="en-US" sz="2000" dirty="0"/>
                    </a:p>
                  </a:txBody>
                  <a:tcPr/>
                </a:tc>
                <a:tc>
                  <a:txBody>
                    <a:bodyPr/>
                    <a:lstStyle/>
                    <a:p>
                      <a:r>
                        <a:rPr lang="en-US" sz="2000" b="0" dirty="0"/>
                        <a:t>Set buffer pool size based on RAM size</a:t>
                      </a:r>
                    </a:p>
                    <a:p>
                      <a:r>
                        <a:rPr lang="en-US" sz="2000" b="0" dirty="0"/>
                        <a:t>(&lt; 1 GB: 128 MiB; 1 GB - 4 GB: RAM * 0.5;</a:t>
                      </a:r>
                    </a:p>
                    <a:p>
                      <a:r>
                        <a:rPr lang="en-US" sz="2000" b="0" dirty="0"/>
                        <a:t>4 GB &lt; : RAM * 0.75)</a:t>
                      </a:r>
                    </a:p>
                  </a:txBody>
                  <a:tcPr/>
                </a:tc>
                <a:extLst>
                  <a:ext uri="{0D108BD9-81ED-4DB2-BD59-A6C34878D82A}">
                    <a16:rowId xmlns:a16="http://schemas.microsoft.com/office/drawing/2014/main" val="280865323"/>
                  </a:ext>
                </a:extLst>
              </a:tr>
              <a:tr h="390418">
                <a:tc>
                  <a:txBody>
                    <a:bodyPr/>
                    <a:lstStyle/>
                    <a:p>
                      <a:r>
                        <a:rPr lang="en-US" sz="2000" b="1" dirty="0"/>
                        <a:t>INNODB_LOG_FILE_SIZE</a:t>
                      </a:r>
                      <a:endParaRPr lang="en-US" sz="2000" dirty="0"/>
                    </a:p>
                  </a:txBody>
                  <a:tcPr/>
                </a:tc>
                <a:tc>
                  <a:txBody>
                    <a:bodyPr/>
                    <a:lstStyle/>
                    <a:p>
                      <a:r>
                        <a:rPr lang="en-US" sz="2000" b="0" dirty="0"/>
                        <a:t>Set log buffer size based on buffer pool size</a:t>
                      </a:r>
                    </a:p>
                    <a:p>
                      <a:r>
                        <a:rPr lang="en-US" sz="2000" b="0" dirty="0"/>
                        <a:t>(&lt; 8 GB: 512 MiB; 8 GB - 128 GB: 1024 MiB;</a:t>
                      </a:r>
                    </a:p>
                    <a:p>
                      <a:r>
                        <a:rPr lang="en-US" sz="2000" b="0" dirty="0"/>
                        <a:t>128 GB &lt; : 2048 MiB)</a:t>
                      </a:r>
                    </a:p>
                  </a:txBody>
                  <a:tcPr/>
                </a:tc>
                <a:extLst>
                  <a:ext uri="{0D108BD9-81ED-4DB2-BD59-A6C34878D82A}">
                    <a16:rowId xmlns:a16="http://schemas.microsoft.com/office/drawing/2014/main" val="1467879552"/>
                  </a:ext>
                </a:extLst>
              </a:tr>
              <a:tr h="462337">
                <a:tc>
                  <a:txBody>
                    <a:bodyPr/>
                    <a:lstStyle/>
                    <a:p>
                      <a:r>
                        <a:rPr lang="en-US" sz="2000" b="1" i="0" dirty="0"/>
                        <a:t>INNODB_LOG_FILES_IN_GROUP</a:t>
                      </a:r>
                      <a:endParaRPr lang="en-US" sz="2000" dirty="0"/>
                    </a:p>
                  </a:txBody>
                  <a:tcPr/>
                </a:tc>
                <a:tc>
                  <a:txBody>
                    <a:bodyPr/>
                    <a:lstStyle/>
                    <a:p>
                      <a:r>
                        <a:rPr lang="en-US" sz="2000" b="0" dirty="0"/>
                        <a:t>Number of Redo Logs based on buffer pool size</a:t>
                      </a:r>
                    </a:p>
                    <a:p>
                      <a:r>
                        <a:rPr lang="en-US" sz="2000" b="0" dirty="0"/>
                        <a:t>(&lt; 8GB: round(buffer pool size),</a:t>
                      </a:r>
                    </a:p>
                    <a:p>
                      <a:r>
                        <a:rPr lang="en-US" sz="2000" b="0" dirty="0"/>
                        <a:t>8 GB -128 GB: round(buffer pool size * 0.75),</a:t>
                      </a:r>
                    </a:p>
                    <a:p>
                      <a:r>
                        <a:rPr lang="en-US" sz="2000" b="0" dirty="0"/>
                        <a:t>128 GB &lt; : 64)</a:t>
                      </a:r>
                    </a:p>
                  </a:txBody>
                  <a:tcPr/>
                </a:tc>
                <a:extLst>
                  <a:ext uri="{0D108BD9-81ED-4DB2-BD59-A6C34878D82A}">
                    <a16:rowId xmlns:a16="http://schemas.microsoft.com/office/drawing/2014/main" val="3827660648"/>
                  </a:ext>
                </a:extLst>
              </a:tr>
              <a:tr h="462337">
                <a:tc>
                  <a:txBody>
                    <a:bodyPr/>
                    <a:lstStyle/>
                    <a:p>
                      <a:r>
                        <a:rPr lang="en-US" sz="2000" b="1" i="0" kern="1200" dirty="0">
                          <a:solidFill>
                            <a:schemeClr val="dk1"/>
                          </a:solidFill>
                          <a:latin typeface="+mn-lt"/>
                          <a:ea typeface="+mn-ea"/>
                          <a:cs typeface="+mn-cs"/>
                        </a:rPr>
                        <a:t>INNODB_FLUSH_METHOD</a:t>
                      </a:r>
                    </a:p>
                  </a:txBody>
                  <a:tcPr/>
                </a:tc>
                <a:tc>
                  <a:txBody>
                    <a:bodyPr/>
                    <a:lstStyle/>
                    <a:p>
                      <a:pPr marL="0" indent="0">
                        <a:buFont typeface="Arial" panose="020B0604020202020204" pitchFamily="34" charset="0"/>
                        <a:buNone/>
                      </a:pPr>
                      <a:r>
                        <a:rPr lang="en-US" sz="2000" b="0" dirty="0"/>
                        <a:t>Set Flush Method to O_DIRECT_NO_FSYNC</a:t>
                      </a:r>
                    </a:p>
                  </a:txBody>
                  <a:tcPr/>
                </a:tc>
                <a:extLst>
                  <a:ext uri="{0D108BD9-81ED-4DB2-BD59-A6C34878D82A}">
                    <a16:rowId xmlns:a16="http://schemas.microsoft.com/office/drawing/2014/main" val="891427849"/>
                  </a:ext>
                </a:extLst>
              </a:tr>
            </a:tbl>
          </a:graphicData>
        </a:graphic>
      </p:graphicFrame>
      <p:sp>
        <p:nvSpPr>
          <p:cNvPr id="5" name="Rectangle 4">
            <a:extLst>
              <a:ext uri="{FF2B5EF4-FFF2-40B4-BE49-F238E27FC236}">
                <a16:creationId xmlns:a16="http://schemas.microsoft.com/office/drawing/2014/main" id="{0EC4E2AB-2BD4-C841-923D-A2961A95F601}"/>
              </a:ext>
            </a:extLst>
          </p:cNvPr>
          <p:cNvSpPr/>
          <p:nvPr/>
        </p:nvSpPr>
        <p:spPr>
          <a:xfrm>
            <a:off x="379161" y="5422509"/>
            <a:ext cx="11632629" cy="646331"/>
          </a:xfrm>
          <a:prstGeom prst="rect">
            <a:avLst/>
          </a:prstGeom>
        </p:spPr>
        <p:txBody>
          <a:bodyPr wrap="square">
            <a:spAutoFit/>
          </a:bodyPr>
          <a:lstStyle/>
          <a:p>
            <a:r>
              <a:rPr lang="en-SG" dirty="0"/>
              <a:t>Enabling </a:t>
            </a:r>
            <a:r>
              <a:rPr lang="en-SG" dirty="0">
                <a:hlinkClick r:id="rId2"/>
              </a:rPr>
              <a:t>innodb_dedicated_server</a:t>
            </a:r>
            <a:r>
              <a:rPr lang="en-SG" dirty="0"/>
              <a:t> is not recommended if the MySQL instance shares system resources with other applications. </a:t>
            </a:r>
            <a:endParaRPr lang="en-US" dirty="0"/>
          </a:p>
        </p:txBody>
      </p:sp>
    </p:spTree>
    <p:extLst>
      <p:ext uri="{BB962C8B-B14F-4D97-AF65-F5344CB8AC3E}">
        <p14:creationId xmlns:p14="http://schemas.microsoft.com/office/powerpoint/2010/main" val="22332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14</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535969" y="197378"/>
            <a:ext cx="10671048" cy="465972"/>
          </a:xfrm>
        </p:spPr>
        <p:txBody>
          <a:bodyPr/>
          <a:lstStyle/>
          <a:p>
            <a:r>
              <a:rPr lang="en-US" dirty="0"/>
              <a:t>Oracle Processes vs MySQL Threads</a:t>
            </a:r>
          </a:p>
        </p:txBody>
      </p:sp>
      <p:graphicFrame>
        <p:nvGraphicFramePr>
          <p:cNvPr id="5" name="Table 7">
            <a:extLst>
              <a:ext uri="{FF2B5EF4-FFF2-40B4-BE49-F238E27FC236}">
                <a16:creationId xmlns:a16="http://schemas.microsoft.com/office/drawing/2014/main" id="{4BF22432-BEEA-0841-9E9A-465B3AD6CADD}"/>
              </a:ext>
            </a:extLst>
          </p:cNvPr>
          <p:cNvGraphicFramePr>
            <a:graphicFrameLocks noGrp="1"/>
          </p:cNvGraphicFramePr>
          <p:nvPr>
            <p:extLst>
              <p:ext uri="{D42A27DB-BD31-4B8C-83A1-F6EECF244321}">
                <p14:modId xmlns:p14="http://schemas.microsoft.com/office/powerpoint/2010/main" val="3602866116"/>
              </p:ext>
            </p:extLst>
          </p:nvPr>
        </p:nvGraphicFramePr>
        <p:xfrm>
          <a:off x="429232" y="845125"/>
          <a:ext cx="11570985" cy="5303520"/>
        </p:xfrm>
        <a:graphic>
          <a:graphicData uri="http://schemas.openxmlformats.org/drawingml/2006/table">
            <a:tbl>
              <a:tblPr firstRow="1" bandRow="1">
                <a:tableStyleId>{073A0DAA-6AF3-43AB-8588-CEC1D06C72B9}</a:tableStyleId>
              </a:tblPr>
              <a:tblGrid>
                <a:gridCol w="4214687">
                  <a:extLst>
                    <a:ext uri="{9D8B030D-6E8A-4147-A177-3AD203B41FA5}">
                      <a16:colId xmlns:a16="http://schemas.microsoft.com/office/drawing/2014/main" val="1941519285"/>
                    </a:ext>
                  </a:extLst>
                </a:gridCol>
                <a:gridCol w="4263775">
                  <a:extLst>
                    <a:ext uri="{9D8B030D-6E8A-4147-A177-3AD203B41FA5}">
                      <a16:colId xmlns:a16="http://schemas.microsoft.com/office/drawing/2014/main" val="3516538352"/>
                    </a:ext>
                  </a:extLst>
                </a:gridCol>
                <a:gridCol w="3092523">
                  <a:extLst>
                    <a:ext uri="{9D8B030D-6E8A-4147-A177-3AD203B41FA5}">
                      <a16:colId xmlns:a16="http://schemas.microsoft.com/office/drawing/2014/main" val="2288690214"/>
                    </a:ext>
                  </a:extLst>
                </a:gridCol>
              </a:tblGrid>
              <a:tr h="342925">
                <a:tc>
                  <a:txBody>
                    <a:bodyPr/>
                    <a:lstStyle/>
                    <a:p>
                      <a:pPr algn="ctr"/>
                      <a:r>
                        <a:rPr lang="en-US" sz="2000" dirty="0"/>
                        <a:t>Function</a:t>
                      </a:r>
                    </a:p>
                  </a:txBody>
                  <a:tcPr/>
                </a:tc>
                <a:tc>
                  <a:txBody>
                    <a:bodyPr/>
                    <a:lstStyle/>
                    <a:p>
                      <a:pPr algn="ctr"/>
                      <a:r>
                        <a:rPr lang="en-US" sz="2000" dirty="0"/>
                        <a:t>Oracle Database</a:t>
                      </a:r>
                    </a:p>
                  </a:txBody>
                  <a:tcPr/>
                </a:tc>
                <a:tc>
                  <a:txBody>
                    <a:bodyPr/>
                    <a:lstStyle/>
                    <a:p>
                      <a:pPr algn="ctr"/>
                      <a:r>
                        <a:rPr lang="en-US" sz="2000" dirty="0"/>
                        <a:t>MySQL Database</a:t>
                      </a:r>
                    </a:p>
                  </a:txBody>
                  <a:tcPr/>
                </a:tc>
                <a:extLst>
                  <a:ext uri="{0D108BD9-81ED-4DB2-BD59-A6C34878D82A}">
                    <a16:rowId xmlns:a16="http://schemas.microsoft.com/office/drawing/2014/main" val="1214275578"/>
                  </a:ext>
                </a:extLst>
              </a:tr>
              <a:tr h="380144">
                <a:tc>
                  <a:txBody>
                    <a:bodyPr/>
                    <a:lstStyle/>
                    <a:p>
                      <a:r>
                        <a:rPr lang="en-US" sz="2000" dirty="0"/>
                        <a:t>Represent client operation on a server</a:t>
                      </a:r>
                    </a:p>
                  </a:txBody>
                  <a:tcPr/>
                </a:tc>
                <a:tc>
                  <a:txBody>
                    <a:bodyPr/>
                    <a:lstStyle/>
                    <a:p>
                      <a:pPr marL="0" indent="0">
                        <a:buFont typeface="Arial" panose="020B0604020202020204" pitchFamily="34" charset="0"/>
                        <a:buNone/>
                      </a:pPr>
                      <a:r>
                        <a:rPr lang="en-US" sz="2000" dirty="0"/>
                        <a:t>Server Process</a:t>
                      </a:r>
                    </a:p>
                  </a:txBody>
                  <a:tcPr/>
                </a:tc>
                <a:tc>
                  <a:txBody>
                    <a:bodyPr/>
                    <a:lstStyle/>
                    <a:p>
                      <a:pPr marL="0" indent="0">
                        <a:buFont typeface="Arial" panose="020B0604020202020204" pitchFamily="34" charset="0"/>
                        <a:buNone/>
                      </a:pPr>
                      <a:r>
                        <a:rPr lang="en-US" sz="2000" dirty="0"/>
                        <a:t>Connection Thread</a:t>
                      </a:r>
                    </a:p>
                  </a:txBody>
                  <a:tcPr/>
                </a:tc>
                <a:extLst>
                  <a:ext uri="{0D108BD9-81ED-4DB2-BD59-A6C34878D82A}">
                    <a16:rowId xmlns:a16="http://schemas.microsoft.com/office/drawing/2014/main" val="280865323"/>
                  </a:ext>
                </a:extLst>
              </a:tr>
              <a:tr h="390418">
                <a:tc>
                  <a:txBody>
                    <a:bodyPr/>
                    <a:lstStyle/>
                    <a:p>
                      <a:r>
                        <a:rPr lang="en-US" sz="2000" dirty="0"/>
                        <a:t>I/O Read from data files to memory buffer</a:t>
                      </a:r>
                    </a:p>
                  </a:txBody>
                  <a:tcPr/>
                </a:tc>
                <a:tc>
                  <a:txBody>
                    <a:bodyPr/>
                    <a:lstStyle/>
                    <a:p>
                      <a:r>
                        <a:rPr lang="en-US" sz="2000" dirty="0"/>
                        <a:t>Server Process</a:t>
                      </a:r>
                    </a:p>
                    <a:p>
                      <a:r>
                        <a:rPr lang="en-US" sz="2000" dirty="0"/>
                        <a:t>* Cache data on SGA (Buffer cache) </a:t>
                      </a:r>
                    </a:p>
                  </a:txBody>
                  <a:tcPr/>
                </a:tc>
                <a:tc>
                  <a:txBody>
                    <a:bodyPr/>
                    <a:lstStyle/>
                    <a:p>
                      <a:r>
                        <a:rPr lang="en-US" sz="2000" dirty="0"/>
                        <a:t>innodb_read_io_threads</a:t>
                      </a:r>
                    </a:p>
                    <a:p>
                      <a:r>
                        <a:rPr lang="en-US" sz="2000" dirty="0"/>
                        <a:t>* Cache data on InnoDB buffer pool</a:t>
                      </a:r>
                    </a:p>
                  </a:txBody>
                  <a:tcPr/>
                </a:tc>
                <a:extLst>
                  <a:ext uri="{0D108BD9-81ED-4DB2-BD59-A6C34878D82A}">
                    <a16:rowId xmlns:a16="http://schemas.microsoft.com/office/drawing/2014/main" val="1467879552"/>
                  </a:ext>
                </a:extLst>
              </a:tr>
              <a:tr h="462337">
                <a:tc>
                  <a:txBody>
                    <a:bodyPr/>
                    <a:lstStyle/>
                    <a:p>
                      <a:r>
                        <a:rPr lang="en-US" sz="2000" dirty="0"/>
                        <a:t>I/O write from memory to data files</a:t>
                      </a:r>
                    </a:p>
                  </a:txBody>
                  <a:tcPr/>
                </a:tc>
                <a:tc>
                  <a:txBody>
                    <a:bodyPr/>
                    <a:lstStyle/>
                    <a:p>
                      <a:r>
                        <a:rPr lang="en-US" sz="2000" dirty="0"/>
                        <a:t>DB Writer processes (DBWR)</a:t>
                      </a:r>
                    </a:p>
                  </a:txBody>
                  <a:tcPr/>
                </a:tc>
                <a:tc>
                  <a:txBody>
                    <a:bodyPr/>
                    <a:lstStyle/>
                    <a:p>
                      <a:r>
                        <a:rPr lang="en-US" sz="2000" dirty="0"/>
                        <a:t>Innodb_write_io_threads</a:t>
                      </a:r>
                    </a:p>
                  </a:txBody>
                  <a:tcPr/>
                </a:tc>
                <a:extLst>
                  <a:ext uri="{0D108BD9-81ED-4DB2-BD59-A6C34878D82A}">
                    <a16:rowId xmlns:a16="http://schemas.microsoft.com/office/drawing/2014/main" val="3827660648"/>
                  </a:ext>
                </a:extLst>
              </a:tr>
              <a:tr h="413290">
                <a:tc>
                  <a:txBody>
                    <a:bodyPr/>
                    <a:lstStyle/>
                    <a:p>
                      <a:r>
                        <a:rPr lang="en-US" sz="2000" dirty="0"/>
                        <a:t>I/O write from redo log buffer to redo log file</a:t>
                      </a:r>
                    </a:p>
                  </a:txBody>
                  <a:tcPr/>
                </a:tc>
                <a:tc>
                  <a:txBody>
                    <a:bodyPr/>
                    <a:lstStyle/>
                    <a:p>
                      <a:r>
                        <a:rPr lang="en-US" sz="2000" dirty="0"/>
                        <a:t>Log Writer (LGWR)</a:t>
                      </a:r>
                    </a:p>
                  </a:txBody>
                  <a:tcPr/>
                </a:tc>
                <a:tc>
                  <a:txBody>
                    <a:bodyPr/>
                    <a:lstStyle/>
                    <a:p>
                      <a:r>
                        <a:rPr lang="en-US" sz="2000" dirty="0"/>
                        <a:t>Log Writer</a:t>
                      </a:r>
                    </a:p>
                  </a:txBody>
                  <a:tcPr/>
                </a:tc>
                <a:extLst>
                  <a:ext uri="{0D108BD9-81ED-4DB2-BD59-A6C34878D82A}">
                    <a16:rowId xmlns:a16="http://schemas.microsoft.com/office/drawing/2014/main" val="2562197879"/>
                  </a:ext>
                </a:extLst>
              </a:tr>
              <a:tr h="335280">
                <a:tc>
                  <a:txBody>
                    <a:bodyPr/>
                    <a:lstStyle/>
                    <a:p>
                      <a:r>
                        <a:rPr lang="en-US" sz="2000" dirty="0"/>
                        <a:t>To perform database checkpoint</a:t>
                      </a:r>
                    </a:p>
                  </a:txBody>
                  <a:tcPr/>
                </a:tc>
                <a:tc>
                  <a:txBody>
                    <a:bodyPr/>
                    <a:lstStyle/>
                    <a:p>
                      <a:r>
                        <a:rPr lang="en-US" sz="2000" dirty="0"/>
                        <a:t>Checkpoint (CKPT)</a:t>
                      </a:r>
                    </a:p>
                  </a:txBody>
                  <a:tcPr/>
                </a:tc>
                <a:tc>
                  <a:txBody>
                    <a:bodyPr/>
                    <a:lstStyle/>
                    <a:p>
                      <a:pPr marL="0" indent="0">
                        <a:buFont typeface="Arial" panose="020B0604020202020204" pitchFamily="34" charset="0"/>
                        <a:buNone/>
                      </a:pPr>
                      <a:r>
                        <a:rPr lang="en-US" sz="2000" dirty="0"/>
                        <a:t>Log </a:t>
                      </a:r>
                      <a:r>
                        <a:rPr lang="en-US" sz="2000" dirty="0" err="1"/>
                        <a:t>Checkpointer</a:t>
                      </a:r>
                      <a:endParaRPr lang="en-US" sz="2000" dirty="0"/>
                    </a:p>
                  </a:txBody>
                  <a:tcPr/>
                </a:tc>
                <a:extLst>
                  <a:ext uri="{0D108BD9-81ED-4DB2-BD59-A6C34878D82A}">
                    <a16:rowId xmlns:a16="http://schemas.microsoft.com/office/drawing/2014/main" val="1476572023"/>
                  </a:ext>
                </a:extLst>
              </a:tr>
              <a:tr h="335280">
                <a:tc>
                  <a:txBody>
                    <a:bodyPr/>
                    <a:lstStyle/>
                    <a:p>
                      <a:pPr marL="0" indent="0">
                        <a:buFont typeface="Arial" panose="020B0604020202020204" pitchFamily="34" charset="0"/>
                        <a:buNone/>
                      </a:pPr>
                      <a:r>
                        <a:rPr lang="en-US" sz="2000" dirty="0"/>
                        <a:t>Receive trans. log from PRIMARY</a:t>
                      </a:r>
                    </a:p>
                  </a:txBody>
                  <a:tcPr/>
                </a:tc>
                <a:tc>
                  <a:txBody>
                    <a:bodyPr/>
                    <a:lstStyle/>
                    <a:p>
                      <a:pPr marL="0" lvl="0" indent="0">
                        <a:buFont typeface="Arial" panose="020B0604020202020204" pitchFamily="34" charset="0"/>
                        <a:buNone/>
                      </a:pPr>
                      <a:r>
                        <a:rPr lang="en-US" sz="2000" dirty="0"/>
                        <a:t>Remote File Server (RFS)</a:t>
                      </a:r>
                    </a:p>
                    <a:p>
                      <a:pPr marL="0" lvl="0" indent="0">
                        <a:buFont typeface="Arial" panose="020B0604020202020204" pitchFamily="34" charset="0"/>
                        <a:buNone/>
                      </a:pPr>
                      <a:r>
                        <a:rPr lang="en-US" sz="2000" dirty="0"/>
                        <a:t>* Write to standby archive 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Slave I/O Thread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 Write to relay log</a:t>
                      </a:r>
                    </a:p>
                  </a:txBody>
                  <a:tcPr/>
                </a:tc>
                <a:extLst>
                  <a:ext uri="{0D108BD9-81ED-4DB2-BD59-A6C34878D82A}">
                    <a16:rowId xmlns:a16="http://schemas.microsoft.com/office/drawing/2014/main" val="3875318936"/>
                  </a:ext>
                </a:extLst>
              </a:tr>
              <a:tr h="335280">
                <a:tc>
                  <a:txBody>
                    <a:bodyPr/>
                    <a:lstStyle/>
                    <a:p>
                      <a:pPr marL="0" indent="0">
                        <a:buFont typeface="Arial" panose="020B0604020202020204" pitchFamily="34" charset="0"/>
                        <a:buNone/>
                      </a:pPr>
                      <a:r>
                        <a:rPr lang="en-US" sz="2000" dirty="0"/>
                        <a:t>Commit trans. log on STANDBY / Replica</a:t>
                      </a:r>
                    </a:p>
                  </a:txBody>
                  <a:tcPr/>
                </a:tc>
                <a:tc>
                  <a:txBody>
                    <a:bodyPr/>
                    <a:lstStyle/>
                    <a:p>
                      <a:pPr marL="0" lvl="0" indent="0">
                        <a:buFont typeface="Arial" panose="020B0604020202020204" pitchFamily="34" charset="0"/>
                        <a:buNone/>
                      </a:pPr>
                      <a:r>
                        <a:rPr lang="en-US" sz="2000" dirty="0"/>
                        <a:t>Managed Recovery Process (MRP)</a:t>
                      </a:r>
                    </a:p>
                    <a:p>
                      <a:pPr marL="0" lvl="0" indent="0">
                        <a:buFont typeface="Arial" panose="020B0604020202020204" pitchFamily="34" charset="0"/>
                        <a:buNone/>
                      </a:pPr>
                      <a:r>
                        <a:rPr lang="en-US" sz="2000" dirty="0"/>
                        <a:t>* Read from standby archive 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Slave SQL Thread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 Read from relay log</a:t>
                      </a:r>
                    </a:p>
                  </a:txBody>
                  <a:tcPr/>
                </a:tc>
                <a:extLst>
                  <a:ext uri="{0D108BD9-81ED-4DB2-BD59-A6C34878D82A}">
                    <a16:rowId xmlns:a16="http://schemas.microsoft.com/office/drawing/2014/main" val="1914507894"/>
                  </a:ext>
                </a:extLst>
              </a:tr>
            </a:tbl>
          </a:graphicData>
        </a:graphic>
      </p:graphicFrame>
    </p:spTree>
    <p:extLst>
      <p:ext uri="{BB962C8B-B14F-4D97-AF65-F5344CB8AC3E}">
        <p14:creationId xmlns:p14="http://schemas.microsoft.com/office/powerpoint/2010/main" val="10674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535969" y="286506"/>
            <a:ext cx="10671048" cy="465972"/>
          </a:xfrm>
        </p:spPr>
        <p:txBody>
          <a:bodyPr/>
          <a:lstStyle/>
          <a:p>
            <a:r>
              <a:rPr lang="en-US" dirty="0"/>
              <a:t>Oracle Processes vs MySQL Threads</a:t>
            </a:r>
          </a:p>
        </p:txBody>
      </p:sp>
      <p:graphicFrame>
        <p:nvGraphicFramePr>
          <p:cNvPr id="6" name="Table 5">
            <a:extLst>
              <a:ext uri="{FF2B5EF4-FFF2-40B4-BE49-F238E27FC236}">
                <a16:creationId xmlns:a16="http://schemas.microsoft.com/office/drawing/2014/main" id="{195D0B40-D8C4-494F-AD4A-E5852A003350}"/>
              </a:ext>
            </a:extLst>
          </p:cNvPr>
          <p:cNvGraphicFramePr>
            <a:graphicFrameLocks noGrp="1"/>
          </p:cNvGraphicFramePr>
          <p:nvPr>
            <p:extLst>
              <p:ext uri="{D42A27DB-BD31-4B8C-83A1-F6EECF244321}">
                <p14:modId xmlns:p14="http://schemas.microsoft.com/office/powerpoint/2010/main" val="645003188"/>
              </p:ext>
            </p:extLst>
          </p:nvPr>
        </p:nvGraphicFramePr>
        <p:xfrm>
          <a:off x="408683" y="1045396"/>
          <a:ext cx="11570985" cy="4145280"/>
        </p:xfrm>
        <a:graphic>
          <a:graphicData uri="http://schemas.openxmlformats.org/drawingml/2006/table">
            <a:tbl>
              <a:tblPr firstRow="1" bandRow="1">
                <a:tableStyleId>{073A0DAA-6AF3-43AB-8588-CEC1D06C72B9}</a:tableStyleId>
              </a:tblPr>
              <a:tblGrid>
                <a:gridCol w="2724935">
                  <a:extLst>
                    <a:ext uri="{9D8B030D-6E8A-4147-A177-3AD203B41FA5}">
                      <a16:colId xmlns:a16="http://schemas.microsoft.com/office/drawing/2014/main" val="1752975372"/>
                    </a:ext>
                  </a:extLst>
                </a:gridCol>
                <a:gridCol w="4376791">
                  <a:extLst>
                    <a:ext uri="{9D8B030D-6E8A-4147-A177-3AD203B41FA5}">
                      <a16:colId xmlns:a16="http://schemas.microsoft.com/office/drawing/2014/main" val="2603870257"/>
                    </a:ext>
                  </a:extLst>
                </a:gridCol>
                <a:gridCol w="4469259">
                  <a:extLst>
                    <a:ext uri="{9D8B030D-6E8A-4147-A177-3AD203B41FA5}">
                      <a16:colId xmlns:a16="http://schemas.microsoft.com/office/drawing/2014/main" val="861247631"/>
                    </a:ext>
                  </a:extLst>
                </a:gridCol>
              </a:tblGrid>
              <a:tr h="342925">
                <a:tc>
                  <a:txBody>
                    <a:bodyPr/>
                    <a:lstStyle/>
                    <a:p>
                      <a:pPr algn="ctr"/>
                      <a:r>
                        <a:rPr lang="en-US" sz="2000" dirty="0"/>
                        <a:t>Function</a:t>
                      </a:r>
                    </a:p>
                  </a:txBody>
                  <a:tcPr/>
                </a:tc>
                <a:tc>
                  <a:txBody>
                    <a:bodyPr/>
                    <a:lstStyle/>
                    <a:p>
                      <a:pPr algn="ctr"/>
                      <a:r>
                        <a:rPr lang="en-US" sz="2000" dirty="0"/>
                        <a:t>Oracle Database</a:t>
                      </a:r>
                    </a:p>
                  </a:txBody>
                  <a:tcPr/>
                </a:tc>
                <a:tc>
                  <a:txBody>
                    <a:bodyPr/>
                    <a:lstStyle/>
                    <a:p>
                      <a:pPr algn="ctr"/>
                      <a:r>
                        <a:rPr lang="en-US" sz="2000" dirty="0"/>
                        <a:t>MySQL Database</a:t>
                      </a:r>
                    </a:p>
                  </a:txBody>
                  <a:tcPr/>
                </a:tc>
                <a:extLst>
                  <a:ext uri="{0D108BD9-81ED-4DB2-BD59-A6C34878D82A}">
                    <a16:rowId xmlns:a16="http://schemas.microsoft.com/office/drawing/2014/main" val="2703039609"/>
                  </a:ext>
                </a:extLst>
              </a:tr>
              <a:tr h="380144">
                <a:tc>
                  <a:txBody>
                    <a:bodyPr/>
                    <a:lstStyle/>
                    <a:p>
                      <a:r>
                        <a:rPr lang="en-US" sz="2000" dirty="0"/>
                        <a:t>Write to Archive log or Binlog</a:t>
                      </a:r>
                    </a:p>
                  </a:txBody>
                  <a:tcPr/>
                </a:tc>
                <a:tc>
                  <a:txBody>
                    <a:bodyPr/>
                    <a:lstStyle/>
                    <a:p>
                      <a:pPr marL="0" indent="0">
                        <a:buFont typeface="Arial" panose="020B0604020202020204" pitchFamily="34" charset="0"/>
                        <a:buNone/>
                      </a:pPr>
                      <a:r>
                        <a:rPr lang="en-US" sz="2000" dirty="0"/>
                        <a:t>Archiver (ARCH)</a:t>
                      </a:r>
                    </a:p>
                    <a:p>
                      <a:pPr marL="342900" indent="-342900">
                        <a:buFont typeface="Arial" panose="020B0604020202020204" pitchFamily="34" charset="0"/>
                        <a:buChar char="•"/>
                      </a:pPr>
                      <a:r>
                        <a:rPr lang="en-US" sz="2000" dirty="0"/>
                        <a:t>Active when instance is running on Archive Mode</a:t>
                      </a:r>
                    </a:p>
                    <a:p>
                      <a:pPr marL="342900" indent="-342900">
                        <a:buFont typeface="Arial" panose="020B0604020202020204" pitchFamily="34" charset="0"/>
                        <a:buChar char="•"/>
                      </a:pPr>
                      <a:r>
                        <a:rPr lang="en-US" sz="2000" dirty="0"/>
                        <a:t>Format: binary row</a:t>
                      </a:r>
                    </a:p>
                    <a:p>
                      <a:pPr marL="342900" indent="-342900">
                        <a:buFont typeface="Arial" panose="020B0604020202020204" pitchFamily="34" charset="0"/>
                        <a:buChar char="•"/>
                      </a:pPr>
                      <a:r>
                        <a:rPr lang="en-US" sz="2000" dirty="0"/>
                        <a:t>Write from redo log file during log switch</a:t>
                      </a:r>
                    </a:p>
                    <a:p>
                      <a:pPr marL="342900" indent="-342900">
                        <a:buFont typeface="Arial" panose="020B0604020202020204" pitchFamily="34" charset="0"/>
                        <a:buChar char="•"/>
                      </a:pPr>
                      <a:r>
                        <a:rPr lang="en-US" sz="2000" dirty="0"/>
                        <a:t>ALTER DATABASE ARCHIVE LOG CURRENT or ALTER DATABASE SWITCH LOGFILE to generate new archive log</a:t>
                      </a:r>
                    </a:p>
                    <a:p>
                      <a:pPr marL="342900" indent="-342900">
                        <a:buFont typeface="Arial" panose="020B0604020202020204" pitchFamily="34" charset="0"/>
                        <a:buChar char="•"/>
                      </a:pPr>
                      <a:r>
                        <a:rPr lang="en-US" sz="2000" dirty="0"/>
                        <a:t>Used for PITR</a:t>
                      </a:r>
                    </a:p>
                    <a:p>
                      <a:pPr marL="342900" indent="-342900">
                        <a:buFont typeface="Arial" panose="020B0604020202020204" pitchFamily="34" charset="0"/>
                        <a:buChar char="•"/>
                      </a:pPr>
                      <a:r>
                        <a:rPr lang="en-US" sz="2000" dirty="0"/>
                        <a:t>Used for standby database</a:t>
                      </a:r>
                    </a:p>
                  </a:txBody>
                  <a:tcPr/>
                </a:tc>
                <a:tc>
                  <a:txBody>
                    <a:bodyPr/>
                    <a:lstStyle/>
                    <a:p>
                      <a:pPr marL="0" indent="0">
                        <a:buFont typeface="Arial" panose="020B0604020202020204" pitchFamily="34" charset="0"/>
                        <a:buNone/>
                      </a:pPr>
                      <a:r>
                        <a:rPr lang="en-US" sz="2000" dirty="0"/>
                        <a:t>Connection Thread</a:t>
                      </a:r>
                    </a:p>
                    <a:p>
                      <a:pPr marL="342900" indent="-342900">
                        <a:buFont typeface="Arial" panose="020B0604020202020204" pitchFamily="34" charset="0"/>
                        <a:buChar char="•"/>
                      </a:pPr>
                      <a:r>
                        <a:rPr lang="en-US" sz="2000" dirty="0"/>
                        <a:t>Active when database is running with </a:t>
                      </a:r>
                      <a:r>
                        <a:rPr lang="en-US" sz="2000" dirty="0" err="1"/>
                        <a:t>log_bin</a:t>
                      </a:r>
                      <a:r>
                        <a:rPr lang="en-US" sz="2000" dirty="0"/>
                        <a:t>=ON</a:t>
                      </a:r>
                    </a:p>
                    <a:p>
                      <a:pPr marL="342900" indent="-342900">
                        <a:buFont typeface="Arial" panose="020B0604020202020204" pitchFamily="34" charset="0"/>
                        <a:buChar char="•"/>
                      </a:pPr>
                      <a:r>
                        <a:rPr lang="en-US" sz="2000" dirty="0"/>
                        <a:t>Format: binary row, statement, or mixed</a:t>
                      </a:r>
                    </a:p>
                    <a:p>
                      <a:pPr marL="342900" indent="-342900">
                        <a:buFont typeface="Arial" panose="020B0604020202020204" pitchFamily="34" charset="0"/>
                        <a:buChar char="•"/>
                      </a:pPr>
                      <a:r>
                        <a:rPr lang="en-US" sz="2000" dirty="0"/>
                        <a:t>Write during statement commit, just before table locks are released</a:t>
                      </a:r>
                    </a:p>
                    <a:p>
                      <a:pPr marL="342900" indent="-342900">
                        <a:buFont typeface="Arial" panose="020B0604020202020204" pitchFamily="34" charset="0"/>
                        <a:buChar char="•"/>
                      </a:pPr>
                      <a:r>
                        <a:rPr lang="en-US" sz="2000" dirty="0"/>
                        <a:t>FLUSH BINARY LOGS to start writing Binlog event to a new file</a:t>
                      </a:r>
                    </a:p>
                    <a:p>
                      <a:pPr marL="342900" indent="-342900">
                        <a:buFont typeface="Arial" panose="020B0604020202020204" pitchFamily="34" charset="0"/>
                        <a:buChar char="•"/>
                      </a:pPr>
                      <a:r>
                        <a:rPr lang="en-US" sz="2000" dirty="0"/>
                        <a:t>Used for PITR</a:t>
                      </a:r>
                    </a:p>
                    <a:p>
                      <a:pPr marL="342900" indent="-342900">
                        <a:buFont typeface="Arial" panose="020B0604020202020204" pitchFamily="34" charset="0"/>
                        <a:buChar char="•"/>
                      </a:pPr>
                      <a:r>
                        <a:rPr lang="en-US" sz="2000" dirty="0"/>
                        <a:t>Used for replication</a:t>
                      </a:r>
                    </a:p>
                  </a:txBody>
                  <a:tcPr/>
                </a:tc>
                <a:extLst>
                  <a:ext uri="{0D108BD9-81ED-4DB2-BD59-A6C34878D82A}">
                    <a16:rowId xmlns:a16="http://schemas.microsoft.com/office/drawing/2014/main" val="3386600908"/>
                  </a:ext>
                </a:extLst>
              </a:tr>
            </a:tbl>
          </a:graphicData>
        </a:graphic>
      </p:graphicFrame>
    </p:spTree>
    <p:extLst>
      <p:ext uri="{BB962C8B-B14F-4D97-AF65-F5344CB8AC3E}">
        <p14:creationId xmlns:p14="http://schemas.microsoft.com/office/powerpoint/2010/main" val="6642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16</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471104" y="289045"/>
            <a:ext cx="11249791" cy="423772"/>
          </a:xfrm>
        </p:spPr>
        <p:txBody>
          <a:bodyPr/>
          <a:lstStyle/>
          <a:p>
            <a:r>
              <a:rPr lang="en-US" dirty="0"/>
              <a:t>Transaction Locks and Concurrency</a:t>
            </a:r>
          </a:p>
        </p:txBody>
      </p:sp>
      <p:graphicFrame>
        <p:nvGraphicFramePr>
          <p:cNvPr id="7" name="Table 7">
            <a:extLst>
              <a:ext uri="{FF2B5EF4-FFF2-40B4-BE49-F238E27FC236}">
                <a16:creationId xmlns:a16="http://schemas.microsoft.com/office/drawing/2014/main" id="{00D9FE76-43B7-DE4C-9DD8-9757283B1F02}"/>
              </a:ext>
            </a:extLst>
          </p:cNvPr>
          <p:cNvGraphicFramePr>
            <a:graphicFrameLocks noGrp="1"/>
          </p:cNvGraphicFramePr>
          <p:nvPr>
            <p:extLst>
              <p:ext uri="{D42A27DB-BD31-4B8C-83A1-F6EECF244321}">
                <p14:modId xmlns:p14="http://schemas.microsoft.com/office/powerpoint/2010/main" val="3051667493"/>
              </p:ext>
            </p:extLst>
          </p:nvPr>
        </p:nvGraphicFramePr>
        <p:xfrm>
          <a:off x="379160" y="921477"/>
          <a:ext cx="11632631" cy="3204379"/>
        </p:xfrm>
        <a:graphic>
          <a:graphicData uri="http://schemas.openxmlformats.org/drawingml/2006/table">
            <a:tbl>
              <a:tblPr firstRow="1" bandRow="1">
                <a:tableStyleId>{073A0DAA-6AF3-43AB-8588-CEC1D06C72B9}</a:tableStyleId>
              </a:tblPr>
              <a:tblGrid>
                <a:gridCol w="3151118">
                  <a:extLst>
                    <a:ext uri="{9D8B030D-6E8A-4147-A177-3AD203B41FA5}">
                      <a16:colId xmlns:a16="http://schemas.microsoft.com/office/drawing/2014/main" val="1941519285"/>
                    </a:ext>
                  </a:extLst>
                </a:gridCol>
                <a:gridCol w="4606725">
                  <a:extLst>
                    <a:ext uri="{9D8B030D-6E8A-4147-A177-3AD203B41FA5}">
                      <a16:colId xmlns:a16="http://schemas.microsoft.com/office/drawing/2014/main" val="3516538352"/>
                    </a:ext>
                  </a:extLst>
                </a:gridCol>
                <a:gridCol w="1990845">
                  <a:extLst>
                    <a:ext uri="{9D8B030D-6E8A-4147-A177-3AD203B41FA5}">
                      <a16:colId xmlns:a16="http://schemas.microsoft.com/office/drawing/2014/main" val="3862619048"/>
                    </a:ext>
                  </a:extLst>
                </a:gridCol>
                <a:gridCol w="1883943">
                  <a:extLst>
                    <a:ext uri="{9D8B030D-6E8A-4147-A177-3AD203B41FA5}">
                      <a16:colId xmlns:a16="http://schemas.microsoft.com/office/drawing/2014/main" val="202067642"/>
                    </a:ext>
                  </a:extLst>
                </a:gridCol>
              </a:tblGrid>
              <a:tr h="400219">
                <a:tc>
                  <a:txBody>
                    <a:bodyPr/>
                    <a:lstStyle/>
                    <a:p>
                      <a:pPr algn="ctr"/>
                      <a:r>
                        <a:rPr lang="en-US" sz="2000" dirty="0"/>
                        <a:t>Isolation Level</a:t>
                      </a:r>
                    </a:p>
                  </a:txBody>
                  <a:tcPr/>
                </a:tc>
                <a:tc>
                  <a:txBody>
                    <a:bodyPr/>
                    <a:lstStyle/>
                    <a:p>
                      <a:pPr algn="ctr"/>
                      <a:r>
                        <a:rPr lang="en-US" sz="2000" dirty="0"/>
                        <a:t>Description</a:t>
                      </a:r>
                    </a:p>
                  </a:txBody>
                  <a:tcPr/>
                </a:tc>
                <a:tc>
                  <a:txBody>
                    <a:bodyPr/>
                    <a:lstStyle/>
                    <a:p>
                      <a:pPr algn="ctr"/>
                      <a:r>
                        <a:rPr lang="en-US" sz="2000" dirty="0"/>
                        <a:t>Oracle</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r>
                        <a:rPr lang="en-US" sz="2000" b="1" dirty="0"/>
                        <a:t>READ-UNCOMMITTED</a:t>
                      </a:r>
                      <a:endParaRPr lang="en-US" sz="2000" dirty="0"/>
                    </a:p>
                  </a:txBody>
                  <a:tcPr/>
                </a:tc>
                <a:tc>
                  <a:txBody>
                    <a:bodyPr/>
                    <a:lstStyle/>
                    <a:p>
                      <a:r>
                        <a:rPr lang="en-US" sz="2000" b="0" kern="1200" dirty="0">
                          <a:solidFill>
                            <a:schemeClr val="dk1"/>
                          </a:solidFill>
                          <a:latin typeface="+mn-lt"/>
                          <a:ea typeface="+mn-ea"/>
                          <a:cs typeface="+mn-cs"/>
                        </a:rPr>
                        <a:t>Transactions can view uncommitted transactions</a:t>
                      </a:r>
                    </a:p>
                  </a:txBody>
                  <a:tcPr/>
                </a:tc>
                <a:tc>
                  <a:txBody>
                    <a:bodyPr/>
                    <a:lstStyle/>
                    <a:p>
                      <a:pPr algn="ctr"/>
                      <a:endParaRPr lang="en-US" sz="2000" b="0" kern="1200" dirty="0">
                        <a:solidFill>
                          <a:schemeClr val="dk1"/>
                        </a:solidFill>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txBody>
                  <a:tcPr/>
                </a:tc>
                <a:extLst>
                  <a:ext uri="{0D108BD9-81ED-4DB2-BD59-A6C34878D82A}">
                    <a16:rowId xmlns:a16="http://schemas.microsoft.com/office/drawing/2014/main" val="280865323"/>
                  </a:ext>
                </a:extLst>
              </a:tr>
              <a:tr h="390418">
                <a:tc>
                  <a:txBody>
                    <a:bodyPr/>
                    <a:lstStyle/>
                    <a:p>
                      <a:r>
                        <a:rPr lang="en-US" sz="2000" b="1" dirty="0"/>
                        <a:t>REPEATABLE-READ</a:t>
                      </a:r>
                      <a:endParaRPr lang="en-US" sz="2000" dirty="0"/>
                    </a:p>
                  </a:txBody>
                  <a:tcPr/>
                </a:tc>
                <a:tc>
                  <a:txBody>
                    <a:bodyPr/>
                    <a:lstStyle/>
                    <a:p>
                      <a:r>
                        <a:rPr lang="en-US" sz="2000" b="0" dirty="0"/>
                        <a:t>Any rows transaction reads will look the same in subsequent read within the same transaction</a:t>
                      </a:r>
                    </a:p>
                  </a:txBody>
                  <a:tcPr/>
                </a:tc>
                <a:tc>
                  <a:txBody>
                    <a:bodyPr/>
                    <a:lstStyle/>
                    <a:p>
                      <a:pPr algn="ctr"/>
                      <a:endParaRPr lang="en-US" sz="20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(default)</a:t>
                      </a:r>
                    </a:p>
                  </a:txBody>
                  <a:tcPr/>
                </a:tc>
                <a:extLst>
                  <a:ext uri="{0D108BD9-81ED-4DB2-BD59-A6C34878D82A}">
                    <a16:rowId xmlns:a16="http://schemas.microsoft.com/office/drawing/2014/main" val="1467879552"/>
                  </a:ext>
                </a:extLst>
              </a:tr>
              <a:tr h="0">
                <a:tc>
                  <a:txBody>
                    <a:bodyPr/>
                    <a:lstStyle/>
                    <a:p>
                      <a:r>
                        <a:rPr lang="en-US" sz="2000" b="1" i="0" dirty="0"/>
                        <a:t>READ-COMMITTED</a:t>
                      </a:r>
                      <a:endParaRPr lang="en-US" sz="2000" dirty="0"/>
                    </a:p>
                  </a:txBody>
                  <a:tcPr/>
                </a:tc>
                <a:tc>
                  <a:txBody>
                    <a:bodyPr/>
                    <a:lstStyle/>
                    <a:p>
                      <a:r>
                        <a:rPr lang="en-US" sz="2000" b="0" dirty="0"/>
                        <a:t>See only those transactions that are committed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(default)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txBody>
                  <a:tcPr/>
                </a:tc>
                <a:extLst>
                  <a:ext uri="{0D108BD9-81ED-4DB2-BD59-A6C34878D82A}">
                    <a16:rowId xmlns:a16="http://schemas.microsoft.com/office/drawing/2014/main" val="3827660648"/>
                  </a:ext>
                </a:extLst>
              </a:tr>
              <a:tr h="0">
                <a:tc>
                  <a:txBody>
                    <a:bodyPr/>
                    <a:lstStyle/>
                    <a:p>
                      <a:r>
                        <a:rPr lang="en-US" sz="2000" b="1" i="0" kern="1200" dirty="0">
                          <a:solidFill>
                            <a:schemeClr val="dk1"/>
                          </a:solidFill>
                          <a:latin typeface="+mn-lt"/>
                          <a:ea typeface="+mn-ea"/>
                          <a:cs typeface="+mn-cs"/>
                        </a:rPr>
                        <a:t>SERIALIZE</a:t>
                      </a:r>
                    </a:p>
                  </a:txBody>
                  <a:tcPr/>
                </a:tc>
                <a:tc>
                  <a:txBody>
                    <a:bodyPr/>
                    <a:lstStyle/>
                    <a:p>
                      <a:r>
                        <a:rPr lang="en-US" sz="2000" b="0" dirty="0"/>
                        <a:t>Forcing transactions to be ordered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latin typeface="+mn-lt"/>
                          <a:ea typeface="+mn-ea"/>
                          <a:cs typeface="+mn-cs"/>
                        </a:rPr>
                        <a:t>✓</a:t>
                      </a:r>
                    </a:p>
                  </a:txBody>
                  <a:tcPr/>
                </a:tc>
                <a:extLst>
                  <a:ext uri="{0D108BD9-81ED-4DB2-BD59-A6C34878D82A}">
                    <a16:rowId xmlns:a16="http://schemas.microsoft.com/office/drawing/2014/main" val="1426072215"/>
                  </a:ext>
                </a:extLst>
              </a:tr>
            </a:tbl>
          </a:graphicData>
        </a:graphic>
      </p:graphicFrame>
      <p:sp>
        <p:nvSpPr>
          <p:cNvPr id="6" name="Rectangle 5">
            <a:extLst>
              <a:ext uri="{FF2B5EF4-FFF2-40B4-BE49-F238E27FC236}">
                <a16:creationId xmlns:a16="http://schemas.microsoft.com/office/drawing/2014/main" id="{82C05E25-AD41-6C4A-8174-66EDE086C0CC}"/>
              </a:ext>
            </a:extLst>
          </p:cNvPr>
          <p:cNvSpPr/>
          <p:nvPr/>
        </p:nvSpPr>
        <p:spPr>
          <a:xfrm>
            <a:off x="379160" y="4461810"/>
            <a:ext cx="11632629" cy="369332"/>
          </a:xfrm>
          <a:prstGeom prst="rect">
            <a:avLst/>
          </a:prstGeom>
        </p:spPr>
        <p:txBody>
          <a:bodyPr wrap="square">
            <a:spAutoFit/>
          </a:bodyPr>
          <a:lstStyle/>
          <a:p>
            <a:r>
              <a:rPr lang="en-SG" dirty="0"/>
              <a:t>set transaction_isolation = ‘READ-COMMITTED’ on MySQL</a:t>
            </a:r>
            <a:endParaRPr lang="en-US" dirty="0"/>
          </a:p>
        </p:txBody>
      </p:sp>
    </p:spTree>
    <p:extLst>
      <p:ext uri="{BB962C8B-B14F-4D97-AF65-F5344CB8AC3E}">
        <p14:creationId xmlns:p14="http://schemas.microsoft.com/office/powerpoint/2010/main" val="141659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17</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535969" y="286506"/>
            <a:ext cx="10671048" cy="465972"/>
          </a:xfrm>
        </p:spPr>
        <p:txBody>
          <a:bodyPr/>
          <a:lstStyle/>
          <a:p>
            <a:r>
              <a:rPr lang="en-US" dirty="0"/>
              <a:t>Transaction Committing and Archiving Process</a:t>
            </a:r>
          </a:p>
        </p:txBody>
      </p:sp>
      <p:pic>
        <p:nvPicPr>
          <p:cNvPr id="10" name="Picture 9">
            <a:extLst>
              <a:ext uri="{FF2B5EF4-FFF2-40B4-BE49-F238E27FC236}">
                <a16:creationId xmlns:a16="http://schemas.microsoft.com/office/drawing/2014/main" id="{B4D82057-0B42-864D-AC25-8318B0560D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676" y="1219182"/>
            <a:ext cx="5989834" cy="3907622"/>
          </a:xfrm>
          <a:prstGeom prst="rect">
            <a:avLst/>
          </a:prstGeom>
        </p:spPr>
      </p:pic>
      <p:sp>
        <p:nvSpPr>
          <p:cNvPr id="11" name="Rectangle 10">
            <a:extLst>
              <a:ext uri="{FF2B5EF4-FFF2-40B4-BE49-F238E27FC236}">
                <a16:creationId xmlns:a16="http://schemas.microsoft.com/office/drawing/2014/main" id="{230B8FBB-5B56-B54F-A65B-C8F0DCFF393C}"/>
              </a:ext>
            </a:extLst>
          </p:cNvPr>
          <p:cNvSpPr/>
          <p:nvPr/>
        </p:nvSpPr>
        <p:spPr>
          <a:xfrm>
            <a:off x="2084539" y="5272302"/>
            <a:ext cx="1915909" cy="369332"/>
          </a:xfrm>
          <a:prstGeom prst="rect">
            <a:avLst/>
          </a:prstGeom>
        </p:spPr>
        <p:txBody>
          <a:bodyPr wrap="none">
            <a:spAutoFit/>
          </a:bodyPr>
          <a:lstStyle/>
          <a:p>
            <a:r>
              <a:rPr lang="en-US" altLang="ja-JP" dirty="0">
                <a:latin typeface="+mn-ea"/>
              </a:rPr>
              <a:t>Oracle Database</a:t>
            </a:r>
            <a:endParaRPr lang="en-US" dirty="0"/>
          </a:p>
        </p:txBody>
      </p:sp>
      <p:pic>
        <p:nvPicPr>
          <p:cNvPr id="13" name="Picture 12">
            <a:extLst>
              <a:ext uri="{FF2B5EF4-FFF2-40B4-BE49-F238E27FC236}">
                <a16:creationId xmlns:a16="http://schemas.microsoft.com/office/drawing/2014/main" id="{FB999E01-E4B4-B14B-8BFC-906918C93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3407" y="1219182"/>
            <a:ext cx="5437357" cy="3907622"/>
          </a:xfrm>
          <a:prstGeom prst="rect">
            <a:avLst/>
          </a:prstGeom>
        </p:spPr>
      </p:pic>
      <p:sp>
        <p:nvSpPr>
          <p:cNvPr id="14" name="Rectangle 13">
            <a:extLst>
              <a:ext uri="{FF2B5EF4-FFF2-40B4-BE49-F238E27FC236}">
                <a16:creationId xmlns:a16="http://schemas.microsoft.com/office/drawing/2014/main" id="{5E0FED6F-7509-FB41-9862-8096E766470A}"/>
              </a:ext>
            </a:extLst>
          </p:cNvPr>
          <p:cNvSpPr/>
          <p:nvPr/>
        </p:nvSpPr>
        <p:spPr>
          <a:xfrm>
            <a:off x="8344130" y="5282523"/>
            <a:ext cx="1997085" cy="369332"/>
          </a:xfrm>
          <a:prstGeom prst="rect">
            <a:avLst/>
          </a:prstGeom>
        </p:spPr>
        <p:txBody>
          <a:bodyPr wrap="none">
            <a:spAutoFit/>
          </a:bodyPr>
          <a:lstStyle/>
          <a:p>
            <a:r>
              <a:rPr lang="en-US" altLang="ja-JP" dirty="0">
                <a:latin typeface="+mn-ea"/>
              </a:rPr>
              <a:t>MySQL Database</a:t>
            </a:r>
            <a:endParaRPr lang="en-US" dirty="0"/>
          </a:p>
        </p:txBody>
      </p:sp>
    </p:spTree>
    <p:extLst>
      <p:ext uri="{BB962C8B-B14F-4D97-AF65-F5344CB8AC3E}">
        <p14:creationId xmlns:p14="http://schemas.microsoft.com/office/powerpoint/2010/main" val="174746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18</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471104" y="289045"/>
            <a:ext cx="11249791" cy="423772"/>
          </a:xfrm>
        </p:spPr>
        <p:txBody>
          <a:bodyPr/>
          <a:lstStyle/>
          <a:p>
            <a:r>
              <a:rPr lang="en-US" dirty="0"/>
              <a:t>Optional Configuration on MySQL for Transaction Committing and Archiving</a:t>
            </a:r>
          </a:p>
        </p:txBody>
      </p:sp>
      <p:graphicFrame>
        <p:nvGraphicFramePr>
          <p:cNvPr id="7" name="Table 7">
            <a:extLst>
              <a:ext uri="{FF2B5EF4-FFF2-40B4-BE49-F238E27FC236}">
                <a16:creationId xmlns:a16="http://schemas.microsoft.com/office/drawing/2014/main" id="{00D9FE76-43B7-DE4C-9DD8-9757283B1F02}"/>
              </a:ext>
            </a:extLst>
          </p:cNvPr>
          <p:cNvGraphicFramePr>
            <a:graphicFrameLocks noGrp="1"/>
          </p:cNvGraphicFramePr>
          <p:nvPr>
            <p:extLst>
              <p:ext uri="{D42A27DB-BD31-4B8C-83A1-F6EECF244321}">
                <p14:modId xmlns:p14="http://schemas.microsoft.com/office/powerpoint/2010/main" val="1776180176"/>
              </p:ext>
            </p:extLst>
          </p:nvPr>
        </p:nvGraphicFramePr>
        <p:xfrm>
          <a:off x="379160" y="805730"/>
          <a:ext cx="11632630" cy="5856139"/>
        </p:xfrm>
        <a:graphic>
          <a:graphicData uri="http://schemas.openxmlformats.org/drawingml/2006/table">
            <a:tbl>
              <a:tblPr firstRow="1" bandRow="1">
                <a:tableStyleId>{073A0DAA-6AF3-43AB-8588-CEC1D06C72B9}</a:tableStyleId>
              </a:tblPr>
              <a:tblGrid>
                <a:gridCol w="5361882">
                  <a:extLst>
                    <a:ext uri="{9D8B030D-6E8A-4147-A177-3AD203B41FA5}">
                      <a16:colId xmlns:a16="http://schemas.microsoft.com/office/drawing/2014/main" val="1941519285"/>
                    </a:ext>
                  </a:extLst>
                </a:gridCol>
                <a:gridCol w="6270748">
                  <a:extLst>
                    <a:ext uri="{9D8B030D-6E8A-4147-A177-3AD203B41FA5}">
                      <a16:colId xmlns:a16="http://schemas.microsoft.com/office/drawing/2014/main" val="3516538352"/>
                    </a:ext>
                  </a:extLst>
                </a:gridCol>
              </a:tblGrid>
              <a:tr h="400219">
                <a:tc>
                  <a:txBody>
                    <a:bodyPr/>
                    <a:lstStyle/>
                    <a:p>
                      <a:pPr algn="ctr"/>
                      <a:r>
                        <a:rPr lang="en-US" sz="2000" dirty="0"/>
                        <a:t>system variables</a:t>
                      </a:r>
                    </a:p>
                  </a:txBody>
                  <a:tcPr/>
                </a:tc>
                <a:tc>
                  <a:txBody>
                    <a:bodyPr/>
                    <a:lstStyle/>
                    <a:p>
                      <a:pPr algn="ctr"/>
                      <a:r>
                        <a:rPr lang="en-US" sz="2000" dirty="0"/>
                        <a:t>Description</a:t>
                      </a:r>
                    </a:p>
                  </a:txBody>
                  <a:tcPr/>
                </a:tc>
                <a:extLst>
                  <a:ext uri="{0D108BD9-81ED-4DB2-BD59-A6C34878D82A}">
                    <a16:rowId xmlns:a16="http://schemas.microsoft.com/office/drawing/2014/main" val="1214275578"/>
                  </a:ext>
                </a:extLst>
              </a:tr>
              <a:tr h="380144">
                <a:tc>
                  <a:txBody>
                    <a:bodyPr/>
                    <a:lstStyle/>
                    <a:p>
                      <a:r>
                        <a:rPr lang="en-US" sz="2000" b="1" dirty="0"/>
                        <a:t>INNODB_ADAPTIVE_FLUSHING</a:t>
                      </a:r>
                      <a:endParaRPr lang="en-US" sz="2000" dirty="0"/>
                    </a:p>
                  </a:txBody>
                  <a:tcPr/>
                </a:tc>
                <a:tc>
                  <a:txBody>
                    <a:bodyPr/>
                    <a:lstStyle/>
                    <a:p>
                      <a:r>
                        <a:rPr lang="en-US" sz="2000" b="0" kern="1200" dirty="0">
                          <a:solidFill>
                            <a:schemeClr val="dk1"/>
                          </a:solidFill>
                          <a:latin typeface="+mn-lt"/>
                          <a:ea typeface="+mn-ea"/>
                          <a:cs typeface="+mn-cs"/>
                        </a:rPr>
                        <a:t>Set ON to </a:t>
                      </a:r>
                      <a:r>
                        <a:rPr lang="en-SG" sz="2000" b="0" kern="1200" dirty="0">
                          <a:solidFill>
                            <a:schemeClr val="dk1"/>
                          </a:solidFill>
                          <a:latin typeface="+mn-lt"/>
                          <a:ea typeface="+mn-ea"/>
                          <a:cs typeface="+mn-cs"/>
                        </a:rPr>
                        <a:t>dynamically adjust the rate of flushing </a:t>
                      </a:r>
                      <a:r>
                        <a:rPr lang="en-SG" sz="2000" b="0" kern="1200" dirty="0">
                          <a:solidFill>
                            <a:schemeClr val="dk1"/>
                          </a:solidFill>
                          <a:latin typeface="+mn-lt"/>
                          <a:ea typeface="+mn-ea"/>
                          <a:cs typeface="+mn-cs"/>
                          <a:hlinkClick r:id="rId2" tooltip="dirty page">
                            <a:extLst>
                              <a:ext uri="{A12FA001-AC4F-418D-AE19-62706E023703}">
                                <ahyp:hlinkClr xmlns:ahyp="http://schemas.microsoft.com/office/drawing/2018/hyperlinkcolor" val="tx"/>
                              </a:ext>
                            </a:extLst>
                          </a:hlinkClick>
                        </a:rPr>
                        <a:t>dirty pages</a:t>
                      </a:r>
                      <a:r>
                        <a:rPr lang="en-SG" sz="2000" b="0" kern="1200" dirty="0">
                          <a:solidFill>
                            <a:schemeClr val="dk1"/>
                          </a:solidFill>
                          <a:latin typeface="+mn-lt"/>
                          <a:ea typeface="+mn-ea"/>
                          <a:cs typeface="+mn-cs"/>
                        </a:rPr>
                        <a:t> in the InnoDB </a:t>
                      </a:r>
                      <a:r>
                        <a:rPr lang="en-SG" sz="2000" b="0" kern="1200" dirty="0">
                          <a:solidFill>
                            <a:schemeClr val="dk1"/>
                          </a:solidFill>
                          <a:latin typeface="+mn-lt"/>
                          <a:ea typeface="+mn-ea"/>
                          <a:cs typeface="+mn-cs"/>
                          <a:hlinkClick r:id="rId3" tooltip="buffer pool">
                            <a:extLst>
                              <a:ext uri="{A12FA001-AC4F-418D-AE19-62706E023703}">
                                <ahyp:hlinkClr xmlns:ahyp="http://schemas.microsoft.com/office/drawing/2018/hyperlinkcolor" val="tx"/>
                              </a:ext>
                            </a:extLst>
                          </a:hlinkClick>
                        </a:rPr>
                        <a:t>buffer pool</a:t>
                      </a:r>
                      <a:r>
                        <a:rPr lang="en-SG" sz="2000" b="0" kern="1200" dirty="0">
                          <a:solidFill>
                            <a:schemeClr val="dk1"/>
                          </a:solidFill>
                          <a:latin typeface="+mn-lt"/>
                          <a:ea typeface="+mn-ea"/>
                          <a:cs typeface="+mn-cs"/>
                        </a:rPr>
                        <a:t> based on the workload.</a:t>
                      </a:r>
                      <a:endParaRPr lang="en-US" sz="2000" b="0" kern="1200" dirty="0">
                        <a:solidFill>
                          <a:schemeClr val="dk1"/>
                        </a:solidFill>
                        <a:latin typeface="+mn-lt"/>
                        <a:ea typeface="+mn-ea"/>
                        <a:cs typeface="+mn-cs"/>
                      </a:endParaRPr>
                    </a:p>
                  </a:txBody>
                  <a:tcPr/>
                </a:tc>
                <a:extLst>
                  <a:ext uri="{0D108BD9-81ED-4DB2-BD59-A6C34878D82A}">
                    <a16:rowId xmlns:a16="http://schemas.microsoft.com/office/drawing/2014/main" val="280865323"/>
                  </a:ext>
                </a:extLst>
              </a:tr>
              <a:tr h="390418">
                <a:tc>
                  <a:txBody>
                    <a:bodyPr/>
                    <a:lstStyle/>
                    <a:p>
                      <a:r>
                        <a:rPr lang="en-US" sz="2000" b="1" dirty="0"/>
                        <a:t>INNODB_FLUSH_LOG_AT_TRX_COMMIT</a:t>
                      </a:r>
                      <a:endParaRPr lang="en-US" sz="2000" dirty="0"/>
                    </a:p>
                  </a:txBody>
                  <a:tcPr/>
                </a:tc>
                <a:tc>
                  <a:txBody>
                    <a:bodyPr/>
                    <a:lstStyle/>
                    <a:p>
                      <a:r>
                        <a:rPr lang="en-US" sz="2000" b="0" dirty="0"/>
                        <a:t>Timing to flush redo log into redo log files</a:t>
                      </a:r>
                    </a:p>
                    <a:p>
                      <a:r>
                        <a:rPr lang="en-US" sz="2000" b="0" dirty="0"/>
                        <a:t>1: immediate on every commit</a:t>
                      </a:r>
                    </a:p>
                    <a:p>
                      <a:r>
                        <a:rPr lang="en-US" sz="2000" b="0" dirty="0"/>
                        <a:t>2: periodic every 1 sec for committed transaction logs</a:t>
                      </a:r>
                    </a:p>
                    <a:p>
                      <a:r>
                        <a:rPr lang="en-US" sz="2000" b="0" dirty="0"/>
                        <a:t>0: periodic every 1 sec for logs</a:t>
                      </a:r>
                    </a:p>
                    <a:p>
                      <a:endParaRPr lang="en-US" sz="2000" b="0" dirty="0"/>
                    </a:p>
                    <a:p>
                      <a:r>
                        <a:rPr lang="en-US" sz="2000" b="0" dirty="0"/>
                        <a:t>If </a:t>
                      </a:r>
                      <a:r>
                        <a:rPr lang="en-US" sz="2000" b="0" dirty="0" err="1"/>
                        <a:t>innodb_flush_log_at_trx_commit</a:t>
                      </a:r>
                      <a:r>
                        <a:rPr lang="en-US" sz="2000" b="0" dirty="0"/>
                        <a:t> &lt;&gt; 1, set </a:t>
                      </a:r>
                      <a:r>
                        <a:rPr lang="en-US" sz="2000" b="0" dirty="0" err="1"/>
                        <a:t>innodb_flush_log_at_timeout</a:t>
                      </a:r>
                      <a:r>
                        <a:rPr lang="en-US" sz="2000" b="0" dirty="0"/>
                        <a:t> to guarantee flushing every N secs.</a:t>
                      </a:r>
                    </a:p>
                  </a:txBody>
                  <a:tcPr/>
                </a:tc>
                <a:extLst>
                  <a:ext uri="{0D108BD9-81ED-4DB2-BD59-A6C34878D82A}">
                    <a16:rowId xmlns:a16="http://schemas.microsoft.com/office/drawing/2014/main" val="1467879552"/>
                  </a:ext>
                </a:extLst>
              </a:tr>
              <a:tr h="462337">
                <a:tc>
                  <a:txBody>
                    <a:bodyPr/>
                    <a:lstStyle/>
                    <a:p>
                      <a:r>
                        <a:rPr lang="en-US" sz="2000" b="1" i="0" dirty="0"/>
                        <a:t>SYNC_BINLOG</a:t>
                      </a:r>
                      <a:endParaRPr lang="en-US" sz="2000" dirty="0"/>
                    </a:p>
                  </a:txBody>
                  <a:tcPr/>
                </a:tc>
                <a:tc>
                  <a:txBody>
                    <a:bodyPr/>
                    <a:lstStyle/>
                    <a:p>
                      <a:r>
                        <a:rPr lang="en-US" sz="2000" b="0" dirty="0"/>
                        <a:t>Timing to flush Binlog event to Binary logs</a:t>
                      </a:r>
                    </a:p>
                    <a:p>
                      <a:r>
                        <a:rPr lang="en-US" sz="2000" b="0" dirty="0"/>
                        <a:t>1: immediate right before transaction is committed</a:t>
                      </a:r>
                    </a:p>
                    <a:p>
                      <a:r>
                        <a:rPr lang="en-US" sz="2000" b="0" dirty="0"/>
                        <a:t>0: relies on OS to flush binary logs</a:t>
                      </a:r>
                    </a:p>
                    <a:p>
                      <a:r>
                        <a:rPr lang="en-US" sz="2000" b="0" dirty="0"/>
                        <a:t>&lt;1: collect N binary logs commit group before flushing</a:t>
                      </a:r>
                    </a:p>
                  </a:txBody>
                  <a:tcPr/>
                </a:tc>
                <a:extLst>
                  <a:ext uri="{0D108BD9-81ED-4DB2-BD59-A6C34878D82A}">
                    <a16:rowId xmlns:a16="http://schemas.microsoft.com/office/drawing/2014/main" val="3827660648"/>
                  </a:ext>
                </a:extLst>
              </a:tr>
            </a:tbl>
          </a:graphicData>
        </a:graphic>
      </p:graphicFrame>
    </p:spTree>
    <p:extLst>
      <p:ext uri="{BB962C8B-B14F-4D97-AF65-F5344CB8AC3E}">
        <p14:creationId xmlns:p14="http://schemas.microsoft.com/office/powerpoint/2010/main" val="21481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768871" y="2337132"/>
            <a:ext cx="7655938" cy="1280160"/>
          </a:xfrm>
        </p:spPr>
        <p:txBody>
          <a:bodyPr/>
          <a:lstStyle/>
          <a:p>
            <a:r>
              <a:rPr lang="en-US" dirty="0"/>
              <a:t>Database Files</a:t>
            </a:r>
          </a:p>
        </p:txBody>
      </p:sp>
    </p:spTree>
    <p:extLst>
      <p:ext uri="{BB962C8B-B14F-4D97-AF65-F5344CB8AC3E}">
        <p14:creationId xmlns:p14="http://schemas.microsoft.com/office/powerpoint/2010/main" val="232516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550718"/>
            <a:ext cx="11658600" cy="4396316"/>
          </a:xfrm>
        </p:spPr>
        <p:txBody>
          <a:bodyPr/>
          <a:lstStyle/>
          <a:p>
            <a:pPr marL="342900" indent="-342900">
              <a:buAutoNum type="arabicPeriod"/>
            </a:pPr>
            <a:r>
              <a:rPr lang="en-GB" sz="2400" b="1" dirty="0"/>
              <a:t>History of MySQL</a:t>
            </a:r>
          </a:p>
          <a:p>
            <a:pPr marL="342900" indent="-342900">
              <a:buAutoNum type="arabicPeriod"/>
            </a:pPr>
            <a:r>
              <a:rPr lang="en-GB" sz="2400" b="1" dirty="0"/>
              <a:t>Introduction to Storage Engine</a:t>
            </a:r>
          </a:p>
          <a:p>
            <a:pPr marL="342900" indent="-342900">
              <a:buAutoNum type="arabicPeriod"/>
            </a:pPr>
            <a:r>
              <a:rPr lang="en-GB" sz="2400" b="1" dirty="0"/>
              <a:t>Oracle Instances vs MySQL Memory Structure and Threads</a:t>
            </a:r>
          </a:p>
          <a:p>
            <a:pPr marL="342900" indent="-342900">
              <a:buAutoNum type="arabicPeriod"/>
            </a:pPr>
            <a:r>
              <a:rPr lang="en-GB" sz="2400" b="1" dirty="0"/>
              <a:t>Database Files</a:t>
            </a:r>
          </a:p>
          <a:p>
            <a:pPr marL="342900" indent="-342900">
              <a:buAutoNum type="arabicPeriod"/>
            </a:pPr>
            <a:r>
              <a:rPr lang="en-GB" sz="2400" b="1" dirty="0"/>
              <a:t>Database Schemas</a:t>
            </a:r>
          </a:p>
          <a:p>
            <a:pPr marL="342900" indent="-342900">
              <a:buAutoNum type="arabicPeriod"/>
            </a:pPr>
            <a:r>
              <a:rPr lang="en-GB" sz="2400" b="1" dirty="0"/>
              <a:t>Monitoring and Tuning</a:t>
            </a:r>
          </a:p>
          <a:p>
            <a:pPr marL="342900" indent="-342900">
              <a:buAutoNum type="arabicPeriod"/>
            </a:pPr>
            <a:r>
              <a:rPr lang="en-GB" sz="2400" b="1" dirty="0"/>
              <a:t>Backup, Recovery, and Cloning</a:t>
            </a:r>
          </a:p>
          <a:p>
            <a:pPr marL="342900" indent="-342900">
              <a:buAutoNum type="arabicPeriod"/>
            </a:pPr>
            <a:r>
              <a:rPr lang="en-GB" sz="2400" b="1" dirty="0"/>
              <a:t>MySQL Database Security</a:t>
            </a:r>
          </a:p>
          <a:p>
            <a:pPr marL="342900" indent="-342900">
              <a:buAutoNum type="arabicPeriod"/>
            </a:pPr>
            <a:r>
              <a:rPr lang="en-GB" sz="2400" b="1" dirty="0"/>
              <a:t>MySQL Replication and InnoDB Cluster</a:t>
            </a:r>
          </a:p>
          <a:p>
            <a:pPr marL="342900" indent="-342900">
              <a:buAutoNum type="arabicPeriod"/>
            </a:pPr>
            <a:endParaRPr lang="en-GB" sz="2400" b="1" dirty="0"/>
          </a:p>
          <a:p>
            <a:pPr marL="342900" indent="-342900">
              <a:buAutoNum type="arabicPeriod"/>
            </a:pPr>
            <a:endParaRPr lang="en-GB" sz="2400" b="1" dirty="0"/>
          </a:p>
          <a:p>
            <a:pPr marL="342900" indent="-342900">
              <a:buAutoNum type="arabicPeriod"/>
            </a:pPr>
            <a:endParaRPr lang="en-GB" sz="2400" b="1" dirty="0"/>
          </a:p>
        </p:txBody>
      </p:sp>
      <p:sp>
        <p:nvSpPr>
          <p:cNvPr id="8" name="Title 1"/>
          <p:cNvSpPr>
            <a:spLocks noGrp="1"/>
          </p:cNvSpPr>
          <p:nvPr>
            <p:ph type="title"/>
          </p:nvPr>
        </p:nvSpPr>
        <p:spPr>
          <a:xfrm>
            <a:off x="533400" y="242014"/>
            <a:ext cx="11125200" cy="889000"/>
          </a:xfrm>
        </p:spPr>
        <p:txBody>
          <a:bodyPr/>
          <a:lstStyle/>
          <a:p>
            <a:r>
              <a:rPr lang="en-US" dirty="0"/>
              <a:t>Agenda</a:t>
            </a:r>
            <a:endParaRPr lang="en-GB" dirty="0"/>
          </a:p>
        </p:txBody>
      </p:sp>
    </p:spTree>
    <p:extLst>
      <p:ext uri="{BB962C8B-B14F-4D97-AF65-F5344CB8AC3E}">
        <p14:creationId xmlns:p14="http://schemas.microsoft.com/office/powerpoint/2010/main" val="251286680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20</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Physical Database Structure</a:t>
            </a:r>
          </a:p>
        </p:txBody>
      </p:sp>
      <p:pic>
        <p:nvPicPr>
          <p:cNvPr id="7" name="Picture 6">
            <a:extLst>
              <a:ext uri="{FF2B5EF4-FFF2-40B4-BE49-F238E27FC236}">
                <a16:creationId xmlns:a16="http://schemas.microsoft.com/office/drawing/2014/main" id="{606CF51F-FABF-064D-BD2F-B3303DB0F17B}"/>
              </a:ext>
            </a:extLst>
          </p:cNvPr>
          <p:cNvPicPr>
            <a:picLocks noChangeAspect="1"/>
          </p:cNvPicPr>
          <p:nvPr/>
        </p:nvPicPr>
        <p:blipFill>
          <a:blip r:embed="rId2"/>
          <a:stretch>
            <a:fillRect/>
          </a:stretch>
        </p:blipFill>
        <p:spPr>
          <a:xfrm>
            <a:off x="1035120" y="1520832"/>
            <a:ext cx="534599" cy="618607"/>
          </a:xfrm>
          <a:prstGeom prst="rect">
            <a:avLst/>
          </a:prstGeom>
        </p:spPr>
      </p:pic>
      <p:pic>
        <p:nvPicPr>
          <p:cNvPr id="10" name="Picture 9">
            <a:extLst>
              <a:ext uri="{FF2B5EF4-FFF2-40B4-BE49-F238E27FC236}">
                <a16:creationId xmlns:a16="http://schemas.microsoft.com/office/drawing/2014/main" id="{42481D63-C0B6-AB4C-B578-032025A6849C}"/>
              </a:ext>
            </a:extLst>
          </p:cNvPr>
          <p:cNvPicPr>
            <a:picLocks noChangeAspect="1"/>
          </p:cNvPicPr>
          <p:nvPr/>
        </p:nvPicPr>
        <p:blipFill>
          <a:blip r:embed="rId2"/>
          <a:stretch>
            <a:fillRect/>
          </a:stretch>
        </p:blipFill>
        <p:spPr>
          <a:xfrm>
            <a:off x="2646450" y="1520990"/>
            <a:ext cx="534599" cy="618607"/>
          </a:xfrm>
          <a:prstGeom prst="rect">
            <a:avLst/>
          </a:prstGeom>
        </p:spPr>
      </p:pic>
      <p:pic>
        <p:nvPicPr>
          <p:cNvPr id="11" name="Picture 10">
            <a:extLst>
              <a:ext uri="{FF2B5EF4-FFF2-40B4-BE49-F238E27FC236}">
                <a16:creationId xmlns:a16="http://schemas.microsoft.com/office/drawing/2014/main" id="{E5DA5725-8B13-F34F-BDE9-1BC119C12889}"/>
              </a:ext>
            </a:extLst>
          </p:cNvPr>
          <p:cNvPicPr>
            <a:picLocks noChangeAspect="1"/>
          </p:cNvPicPr>
          <p:nvPr/>
        </p:nvPicPr>
        <p:blipFill>
          <a:blip r:embed="rId2"/>
          <a:stretch>
            <a:fillRect/>
          </a:stretch>
        </p:blipFill>
        <p:spPr>
          <a:xfrm>
            <a:off x="4447340" y="1516620"/>
            <a:ext cx="534599" cy="618607"/>
          </a:xfrm>
          <a:prstGeom prst="rect">
            <a:avLst/>
          </a:prstGeom>
        </p:spPr>
      </p:pic>
      <p:sp>
        <p:nvSpPr>
          <p:cNvPr id="12" name="Can 11">
            <a:extLst>
              <a:ext uri="{FF2B5EF4-FFF2-40B4-BE49-F238E27FC236}">
                <a16:creationId xmlns:a16="http://schemas.microsoft.com/office/drawing/2014/main" id="{D4253525-C649-2241-9F41-B1524731D618}"/>
              </a:ext>
            </a:extLst>
          </p:cNvPr>
          <p:cNvSpPr/>
          <p:nvPr/>
        </p:nvSpPr>
        <p:spPr>
          <a:xfrm>
            <a:off x="1154470" y="3030795"/>
            <a:ext cx="380144" cy="41096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n 12">
            <a:extLst>
              <a:ext uri="{FF2B5EF4-FFF2-40B4-BE49-F238E27FC236}">
                <a16:creationId xmlns:a16="http://schemas.microsoft.com/office/drawing/2014/main" id="{7A97E309-FB4E-444C-8F33-02D294893CE5}"/>
              </a:ext>
            </a:extLst>
          </p:cNvPr>
          <p:cNvSpPr/>
          <p:nvPr/>
        </p:nvSpPr>
        <p:spPr>
          <a:xfrm>
            <a:off x="2800905" y="3030954"/>
            <a:ext cx="380144" cy="41096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0B6A187-2236-B44E-B627-D24194FF1D16}"/>
              </a:ext>
            </a:extLst>
          </p:cNvPr>
          <p:cNvPicPr>
            <a:picLocks noChangeAspect="1"/>
          </p:cNvPicPr>
          <p:nvPr/>
        </p:nvPicPr>
        <p:blipFill>
          <a:blip r:embed="rId2"/>
          <a:stretch>
            <a:fillRect/>
          </a:stretch>
        </p:blipFill>
        <p:spPr>
          <a:xfrm>
            <a:off x="1077242" y="4333117"/>
            <a:ext cx="534599" cy="618607"/>
          </a:xfrm>
          <a:prstGeom prst="rect">
            <a:avLst/>
          </a:prstGeom>
        </p:spPr>
      </p:pic>
      <p:pic>
        <p:nvPicPr>
          <p:cNvPr id="17" name="Picture 16">
            <a:extLst>
              <a:ext uri="{FF2B5EF4-FFF2-40B4-BE49-F238E27FC236}">
                <a16:creationId xmlns:a16="http://schemas.microsoft.com/office/drawing/2014/main" id="{C3623E9D-710E-FC4C-BEA4-79553E6D4A09}"/>
              </a:ext>
            </a:extLst>
          </p:cNvPr>
          <p:cNvPicPr>
            <a:picLocks noChangeAspect="1"/>
          </p:cNvPicPr>
          <p:nvPr/>
        </p:nvPicPr>
        <p:blipFill>
          <a:blip r:embed="rId2"/>
          <a:stretch>
            <a:fillRect/>
          </a:stretch>
        </p:blipFill>
        <p:spPr>
          <a:xfrm>
            <a:off x="2800905" y="4333275"/>
            <a:ext cx="534599" cy="618607"/>
          </a:xfrm>
          <a:prstGeom prst="rect">
            <a:avLst/>
          </a:prstGeom>
        </p:spPr>
      </p:pic>
      <p:pic>
        <p:nvPicPr>
          <p:cNvPr id="18" name="Picture 17">
            <a:extLst>
              <a:ext uri="{FF2B5EF4-FFF2-40B4-BE49-F238E27FC236}">
                <a16:creationId xmlns:a16="http://schemas.microsoft.com/office/drawing/2014/main" id="{3F86DCFE-C2CE-C242-97C4-CC398FD0A7EE}"/>
              </a:ext>
            </a:extLst>
          </p:cNvPr>
          <p:cNvPicPr>
            <a:picLocks noChangeAspect="1"/>
          </p:cNvPicPr>
          <p:nvPr/>
        </p:nvPicPr>
        <p:blipFill>
          <a:blip r:embed="rId2"/>
          <a:stretch>
            <a:fillRect/>
          </a:stretch>
        </p:blipFill>
        <p:spPr>
          <a:xfrm>
            <a:off x="4524568" y="4364067"/>
            <a:ext cx="534599" cy="618607"/>
          </a:xfrm>
          <a:prstGeom prst="rect">
            <a:avLst/>
          </a:prstGeom>
        </p:spPr>
      </p:pic>
      <p:sp>
        <p:nvSpPr>
          <p:cNvPr id="19" name="Rectangle 18">
            <a:extLst>
              <a:ext uri="{FF2B5EF4-FFF2-40B4-BE49-F238E27FC236}">
                <a16:creationId xmlns:a16="http://schemas.microsoft.com/office/drawing/2014/main" id="{9579CA79-07C0-464B-BBE4-3465852FE017}"/>
              </a:ext>
            </a:extLst>
          </p:cNvPr>
          <p:cNvSpPr/>
          <p:nvPr/>
        </p:nvSpPr>
        <p:spPr>
          <a:xfrm>
            <a:off x="677531" y="2246563"/>
            <a:ext cx="1334020" cy="338554"/>
          </a:xfrm>
          <a:prstGeom prst="rect">
            <a:avLst/>
          </a:prstGeom>
        </p:spPr>
        <p:txBody>
          <a:bodyPr wrap="none">
            <a:spAutoFit/>
          </a:bodyPr>
          <a:lstStyle/>
          <a:p>
            <a:r>
              <a:rPr lang="en-US" altLang="ja-JP" sz="1600" dirty="0">
                <a:latin typeface="+mn-ea"/>
              </a:rPr>
              <a:t>Control Files</a:t>
            </a:r>
            <a:endParaRPr lang="en-US" sz="1600" dirty="0"/>
          </a:p>
        </p:txBody>
      </p:sp>
      <p:sp>
        <p:nvSpPr>
          <p:cNvPr id="20" name="Rectangle 19">
            <a:extLst>
              <a:ext uri="{FF2B5EF4-FFF2-40B4-BE49-F238E27FC236}">
                <a16:creationId xmlns:a16="http://schemas.microsoft.com/office/drawing/2014/main" id="{E0D27F27-56F5-9848-8C0D-53C87B1F1E9E}"/>
              </a:ext>
            </a:extLst>
          </p:cNvPr>
          <p:cNvSpPr/>
          <p:nvPr/>
        </p:nvSpPr>
        <p:spPr>
          <a:xfrm>
            <a:off x="2437780" y="2286990"/>
            <a:ext cx="1106393" cy="338554"/>
          </a:xfrm>
          <a:prstGeom prst="rect">
            <a:avLst/>
          </a:prstGeom>
        </p:spPr>
        <p:txBody>
          <a:bodyPr wrap="none">
            <a:spAutoFit/>
          </a:bodyPr>
          <a:lstStyle/>
          <a:p>
            <a:r>
              <a:rPr lang="en-US" altLang="ja-JP" sz="1600" dirty="0">
                <a:latin typeface="+mn-ea"/>
              </a:rPr>
              <a:t>Data Files</a:t>
            </a:r>
            <a:endParaRPr lang="en-US" sz="1600" dirty="0"/>
          </a:p>
        </p:txBody>
      </p:sp>
      <p:sp>
        <p:nvSpPr>
          <p:cNvPr id="21" name="Rectangle 20">
            <a:extLst>
              <a:ext uri="{FF2B5EF4-FFF2-40B4-BE49-F238E27FC236}">
                <a16:creationId xmlns:a16="http://schemas.microsoft.com/office/drawing/2014/main" id="{619F9DAD-79C7-384C-95D0-2E02B905386B}"/>
              </a:ext>
            </a:extLst>
          </p:cNvPr>
          <p:cNvSpPr/>
          <p:nvPr/>
        </p:nvSpPr>
        <p:spPr>
          <a:xfrm>
            <a:off x="4204206" y="2275360"/>
            <a:ext cx="1175322" cy="338554"/>
          </a:xfrm>
          <a:prstGeom prst="rect">
            <a:avLst/>
          </a:prstGeom>
        </p:spPr>
        <p:txBody>
          <a:bodyPr wrap="none">
            <a:spAutoFit/>
          </a:bodyPr>
          <a:lstStyle/>
          <a:p>
            <a:r>
              <a:rPr lang="en-US" altLang="ja-JP" sz="1600" dirty="0">
                <a:latin typeface="+mn-ea"/>
              </a:rPr>
              <a:t>Redo Logs</a:t>
            </a:r>
            <a:endParaRPr lang="en-US" sz="1600" dirty="0"/>
          </a:p>
        </p:txBody>
      </p:sp>
      <p:sp>
        <p:nvSpPr>
          <p:cNvPr id="22" name="Rectangle 21">
            <a:extLst>
              <a:ext uri="{FF2B5EF4-FFF2-40B4-BE49-F238E27FC236}">
                <a16:creationId xmlns:a16="http://schemas.microsoft.com/office/drawing/2014/main" id="{212EEAFD-0194-9844-92DE-AE1F9472AEFB}"/>
              </a:ext>
            </a:extLst>
          </p:cNvPr>
          <p:cNvSpPr/>
          <p:nvPr/>
        </p:nvSpPr>
        <p:spPr>
          <a:xfrm>
            <a:off x="1035120" y="3577666"/>
            <a:ext cx="753732" cy="338554"/>
          </a:xfrm>
          <a:prstGeom prst="rect">
            <a:avLst/>
          </a:prstGeom>
        </p:spPr>
        <p:txBody>
          <a:bodyPr wrap="none">
            <a:spAutoFit/>
          </a:bodyPr>
          <a:lstStyle/>
          <a:p>
            <a:r>
              <a:rPr lang="en-US" altLang="ja-JP" sz="1600" dirty="0">
                <a:latin typeface="+mn-ea"/>
              </a:rPr>
              <a:t>PFILE</a:t>
            </a:r>
            <a:endParaRPr lang="en-US" sz="1600" dirty="0"/>
          </a:p>
        </p:txBody>
      </p:sp>
      <p:sp>
        <p:nvSpPr>
          <p:cNvPr id="23" name="Rectangle 22">
            <a:extLst>
              <a:ext uri="{FF2B5EF4-FFF2-40B4-BE49-F238E27FC236}">
                <a16:creationId xmlns:a16="http://schemas.microsoft.com/office/drawing/2014/main" id="{12610B43-854D-B344-AFC9-79DB19854F10}"/>
              </a:ext>
            </a:extLst>
          </p:cNvPr>
          <p:cNvSpPr/>
          <p:nvPr/>
        </p:nvSpPr>
        <p:spPr>
          <a:xfrm>
            <a:off x="2545982" y="3608249"/>
            <a:ext cx="889987" cy="338554"/>
          </a:xfrm>
          <a:prstGeom prst="rect">
            <a:avLst/>
          </a:prstGeom>
        </p:spPr>
        <p:txBody>
          <a:bodyPr wrap="none">
            <a:spAutoFit/>
          </a:bodyPr>
          <a:lstStyle/>
          <a:p>
            <a:r>
              <a:rPr lang="en-US" altLang="ja-JP" sz="1600" dirty="0">
                <a:latin typeface="+mn-ea"/>
              </a:rPr>
              <a:t>SPFILE</a:t>
            </a:r>
            <a:endParaRPr lang="en-US" sz="1600" dirty="0"/>
          </a:p>
        </p:txBody>
      </p:sp>
      <p:sp>
        <p:nvSpPr>
          <p:cNvPr id="24" name="Rectangle 23">
            <a:extLst>
              <a:ext uri="{FF2B5EF4-FFF2-40B4-BE49-F238E27FC236}">
                <a16:creationId xmlns:a16="http://schemas.microsoft.com/office/drawing/2014/main" id="{AC211FAF-8919-2A4B-B37A-8A2AC2F1D9CA}"/>
              </a:ext>
            </a:extLst>
          </p:cNvPr>
          <p:cNvSpPr/>
          <p:nvPr/>
        </p:nvSpPr>
        <p:spPr>
          <a:xfrm>
            <a:off x="2545982" y="5159154"/>
            <a:ext cx="1180516" cy="338554"/>
          </a:xfrm>
          <a:prstGeom prst="rect">
            <a:avLst/>
          </a:prstGeom>
        </p:spPr>
        <p:txBody>
          <a:bodyPr wrap="none">
            <a:spAutoFit/>
          </a:bodyPr>
          <a:lstStyle/>
          <a:p>
            <a:r>
              <a:rPr lang="en-US" sz="1600" dirty="0">
                <a:latin typeface="+mn-ea"/>
              </a:rPr>
              <a:t>Alert/Trace</a:t>
            </a:r>
            <a:endParaRPr lang="en-US" sz="1600" dirty="0"/>
          </a:p>
        </p:txBody>
      </p:sp>
      <p:sp>
        <p:nvSpPr>
          <p:cNvPr id="25" name="Rectangle 24">
            <a:extLst>
              <a:ext uri="{FF2B5EF4-FFF2-40B4-BE49-F238E27FC236}">
                <a16:creationId xmlns:a16="http://schemas.microsoft.com/office/drawing/2014/main" id="{B0E1B4FE-3565-EB4C-AF40-7E83904FEDC1}"/>
              </a:ext>
            </a:extLst>
          </p:cNvPr>
          <p:cNvSpPr/>
          <p:nvPr/>
        </p:nvSpPr>
        <p:spPr>
          <a:xfrm>
            <a:off x="739175" y="5159154"/>
            <a:ext cx="1300356" cy="338554"/>
          </a:xfrm>
          <a:prstGeom prst="rect">
            <a:avLst/>
          </a:prstGeom>
        </p:spPr>
        <p:txBody>
          <a:bodyPr wrap="none">
            <a:spAutoFit/>
          </a:bodyPr>
          <a:lstStyle/>
          <a:p>
            <a:r>
              <a:rPr lang="en-US" sz="1600" dirty="0">
                <a:latin typeface="+mn-ea"/>
              </a:rPr>
              <a:t>Archive logs</a:t>
            </a:r>
            <a:endParaRPr lang="en-US" sz="1600" dirty="0"/>
          </a:p>
        </p:txBody>
      </p:sp>
      <p:sp>
        <p:nvSpPr>
          <p:cNvPr id="26" name="Rectangle 25">
            <a:extLst>
              <a:ext uri="{FF2B5EF4-FFF2-40B4-BE49-F238E27FC236}">
                <a16:creationId xmlns:a16="http://schemas.microsoft.com/office/drawing/2014/main" id="{A193A1A1-DAAD-CF45-B3CD-0AB980889401}"/>
              </a:ext>
            </a:extLst>
          </p:cNvPr>
          <p:cNvSpPr/>
          <p:nvPr/>
        </p:nvSpPr>
        <p:spPr>
          <a:xfrm>
            <a:off x="4140798" y="5102397"/>
            <a:ext cx="1345689" cy="584775"/>
          </a:xfrm>
          <a:prstGeom prst="rect">
            <a:avLst/>
          </a:prstGeom>
        </p:spPr>
        <p:txBody>
          <a:bodyPr wrap="none">
            <a:spAutoFit/>
          </a:bodyPr>
          <a:lstStyle/>
          <a:p>
            <a:pPr algn="ctr"/>
            <a:r>
              <a:rPr lang="en-US" sz="1600" dirty="0"/>
              <a:t>RMAN</a:t>
            </a:r>
          </a:p>
          <a:p>
            <a:pPr algn="ctr"/>
            <a:r>
              <a:rPr lang="en-US" sz="1600" dirty="0"/>
              <a:t>Backup Files</a:t>
            </a:r>
          </a:p>
        </p:txBody>
      </p:sp>
      <p:sp>
        <p:nvSpPr>
          <p:cNvPr id="27" name="Can 26">
            <a:extLst>
              <a:ext uri="{FF2B5EF4-FFF2-40B4-BE49-F238E27FC236}">
                <a16:creationId xmlns:a16="http://schemas.microsoft.com/office/drawing/2014/main" id="{3E44E634-05F8-8141-BADC-3415754A2DB2}"/>
              </a:ext>
            </a:extLst>
          </p:cNvPr>
          <p:cNvSpPr/>
          <p:nvPr/>
        </p:nvSpPr>
        <p:spPr>
          <a:xfrm>
            <a:off x="4524568" y="3003663"/>
            <a:ext cx="380144" cy="41096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F609B25-6F8B-114D-A4DD-54E1E1162DEF}"/>
              </a:ext>
            </a:extLst>
          </p:cNvPr>
          <p:cNvSpPr/>
          <p:nvPr/>
        </p:nvSpPr>
        <p:spPr>
          <a:xfrm>
            <a:off x="4079240" y="3596941"/>
            <a:ext cx="1470274" cy="338554"/>
          </a:xfrm>
          <a:prstGeom prst="rect">
            <a:avLst/>
          </a:prstGeom>
        </p:spPr>
        <p:txBody>
          <a:bodyPr wrap="none">
            <a:spAutoFit/>
          </a:bodyPr>
          <a:lstStyle/>
          <a:p>
            <a:r>
              <a:rPr lang="en-US" altLang="ja-JP" sz="1600" dirty="0">
                <a:latin typeface="+mn-ea"/>
              </a:rPr>
              <a:t>Password File</a:t>
            </a:r>
            <a:endParaRPr lang="en-US" sz="1600" dirty="0"/>
          </a:p>
        </p:txBody>
      </p:sp>
      <p:sp>
        <p:nvSpPr>
          <p:cNvPr id="29" name="Rounded Rectangle 28">
            <a:extLst>
              <a:ext uri="{FF2B5EF4-FFF2-40B4-BE49-F238E27FC236}">
                <a16:creationId xmlns:a16="http://schemas.microsoft.com/office/drawing/2014/main" id="{3872BFA2-64F0-5748-BE28-B0FDF6C5D737}"/>
              </a:ext>
            </a:extLst>
          </p:cNvPr>
          <p:cNvSpPr/>
          <p:nvPr/>
        </p:nvSpPr>
        <p:spPr>
          <a:xfrm>
            <a:off x="380144" y="986319"/>
            <a:ext cx="5301465" cy="50137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B87B769-48D3-D248-A825-DB60193F19FE}"/>
              </a:ext>
            </a:extLst>
          </p:cNvPr>
          <p:cNvPicPr>
            <a:picLocks noChangeAspect="1"/>
          </p:cNvPicPr>
          <p:nvPr/>
        </p:nvPicPr>
        <p:blipFill>
          <a:blip r:embed="rId2"/>
          <a:stretch>
            <a:fillRect/>
          </a:stretch>
        </p:blipFill>
        <p:spPr>
          <a:xfrm>
            <a:off x="8615002" y="1469537"/>
            <a:ext cx="534599" cy="618607"/>
          </a:xfrm>
          <a:prstGeom prst="rect">
            <a:avLst/>
          </a:prstGeom>
        </p:spPr>
      </p:pic>
      <p:pic>
        <p:nvPicPr>
          <p:cNvPr id="32" name="Picture 31">
            <a:extLst>
              <a:ext uri="{FF2B5EF4-FFF2-40B4-BE49-F238E27FC236}">
                <a16:creationId xmlns:a16="http://schemas.microsoft.com/office/drawing/2014/main" id="{D439794D-57BD-394F-AF21-5A9CFC793A29}"/>
              </a:ext>
            </a:extLst>
          </p:cNvPr>
          <p:cNvPicPr>
            <a:picLocks noChangeAspect="1"/>
          </p:cNvPicPr>
          <p:nvPr/>
        </p:nvPicPr>
        <p:blipFill>
          <a:blip r:embed="rId2"/>
          <a:stretch>
            <a:fillRect/>
          </a:stretch>
        </p:blipFill>
        <p:spPr>
          <a:xfrm>
            <a:off x="10415892" y="1465167"/>
            <a:ext cx="534599" cy="618607"/>
          </a:xfrm>
          <a:prstGeom prst="rect">
            <a:avLst/>
          </a:prstGeom>
        </p:spPr>
      </p:pic>
      <p:sp>
        <p:nvSpPr>
          <p:cNvPr id="33" name="Can 32">
            <a:extLst>
              <a:ext uri="{FF2B5EF4-FFF2-40B4-BE49-F238E27FC236}">
                <a16:creationId xmlns:a16="http://schemas.microsoft.com/office/drawing/2014/main" id="{9CDC9BC1-9045-C64F-B28C-14D34AF573C7}"/>
              </a:ext>
            </a:extLst>
          </p:cNvPr>
          <p:cNvSpPr/>
          <p:nvPr/>
        </p:nvSpPr>
        <p:spPr>
          <a:xfrm>
            <a:off x="7123022" y="2979342"/>
            <a:ext cx="380144" cy="41096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a:extLst>
              <a:ext uri="{FF2B5EF4-FFF2-40B4-BE49-F238E27FC236}">
                <a16:creationId xmlns:a16="http://schemas.microsoft.com/office/drawing/2014/main" id="{3E25D4F4-37EF-EC4B-ADF6-4D72EBBD56A5}"/>
              </a:ext>
            </a:extLst>
          </p:cNvPr>
          <p:cNvSpPr/>
          <p:nvPr/>
        </p:nvSpPr>
        <p:spPr>
          <a:xfrm>
            <a:off x="8769457" y="2979501"/>
            <a:ext cx="380144" cy="41096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9AB48B0F-A3AF-384B-8B27-598BC38ED587}"/>
              </a:ext>
            </a:extLst>
          </p:cNvPr>
          <p:cNvPicPr>
            <a:picLocks noChangeAspect="1"/>
          </p:cNvPicPr>
          <p:nvPr/>
        </p:nvPicPr>
        <p:blipFill>
          <a:blip r:embed="rId2"/>
          <a:stretch>
            <a:fillRect/>
          </a:stretch>
        </p:blipFill>
        <p:spPr>
          <a:xfrm>
            <a:off x="7045794" y="4281664"/>
            <a:ext cx="534599" cy="618607"/>
          </a:xfrm>
          <a:prstGeom prst="rect">
            <a:avLst/>
          </a:prstGeom>
        </p:spPr>
      </p:pic>
      <p:pic>
        <p:nvPicPr>
          <p:cNvPr id="36" name="Picture 35">
            <a:extLst>
              <a:ext uri="{FF2B5EF4-FFF2-40B4-BE49-F238E27FC236}">
                <a16:creationId xmlns:a16="http://schemas.microsoft.com/office/drawing/2014/main" id="{D7F6106E-842E-CA46-ABF1-D70FADE0BE03}"/>
              </a:ext>
            </a:extLst>
          </p:cNvPr>
          <p:cNvPicPr>
            <a:picLocks noChangeAspect="1"/>
          </p:cNvPicPr>
          <p:nvPr/>
        </p:nvPicPr>
        <p:blipFill>
          <a:blip r:embed="rId2"/>
          <a:stretch>
            <a:fillRect/>
          </a:stretch>
        </p:blipFill>
        <p:spPr>
          <a:xfrm>
            <a:off x="8769457" y="4281822"/>
            <a:ext cx="534599" cy="618607"/>
          </a:xfrm>
          <a:prstGeom prst="rect">
            <a:avLst/>
          </a:prstGeom>
        </p:spPr>
      </p:pic>
      <p:pic>
        <p:nvPicPr>
          <p:cNvPr id="37" name="Picture 36">
            <a:extLst>
              <a:ext uri="{FF2B5EF4-FFF2-40B4-BE49-F238E27FC236}">
                <a16:creationId xmlns:a16="http://schemas.microsoft.com/office/drawing/2014/main" id="{61A70B45-65B1-C342-8846-78C528180CDD}"/>
              </a:ext>
            </a:extLst>
          </p:cNvPr>
          <p:cNvPicPr>
            <a:picLocks noChangeAspect="1"/>
          </p:cNvPicPr>
          <p:nvPr/>
        </p:nvPicPr>
        <p:blipFill>
          <a:blip r:embed="rId2"/>
          <a:stretch>
            <a:fillRect/>
          </a:stretch>
        </p:blipFill>
        <p:spPr>
          <a:xfrm>
            <a:off x="10493120" y="4312614"/>
            <a:ext cx="534599" cy="618607"/>
          </a:xfrm>
          <a:prstGeom prst="rect">
            <a:avLst/>
          </a:prstGeom>
        </p:spPr>
      </p:pic>
      <p:sp>
        <p:nvSpPr>
          <p:cNvPr id="39" name="Rectangle 38">
            <a:extLst>
              <a:ext uri="{FF2B5EF4-FFF2-40B4-BE49-F238E27FC236}">
                <a16:creationId xmlns:a16="http://schemas.microsoft.com/office/drawing/2014/main" id="{91FA0D39-BE25-524A-8CC0-1DE185052364}"/>
              </a:ext>
            </a:extLst>
          </p:cNvPr>
          <p:cNvSpPr/>
          <p:nvPr/>
        </p:nvSpPr>
        <p:spPr>
          <a:xfrm>
            <a:off x="8406332" y="2235537"/>
            <a:ext cx="1106393" cy="338554"/>
          </a:xfrm>
          <a:prstGeom prst="rect">
            <a:avLst/>
          </a:prstGeom>
        </p:spPr>
        <p:txBody>
          <a:bodyPr wrap="none">
            <a:spAutoFit/>
          </a:bodyPr>
          <a:lstStyle/>
          <a:p>
            <a:r>
              <a:rPr lang="en-US" altLang="ja-JP" sz="1600" dirty="0">
                <a:latin typeface="+mn-ea"/>
              </a:rPr>
              <a:t>Data Files</a:t>
            </a:r>
            <a:endParaRPr lang="en-US" sz="1600" dirty="0"/>
          </a:p>
        </p:txBody>
      </p:sp>
      <p:sp>
        <p:nvSpPr>
          <p:cNvPr id="40" name="Rectangle 39">
            <a:extLst>
              <a:ext uri="{FF2B5EF4-FFF2-40B4-BE49-F238E27FC236}">
                <a16:creationId xmlns:a16="http://schemas.microsoft.com/office/drawing/2014/main" id="{A45FAF7D-09F1-044C-8B2C-56E7C5CB0EDF}"/>
              </a:ext>
            </a:extLst>
          </p:cNvPr>
          <p:cNvSpPr/>
          <p:nvPr/>
        </p:nvSpPr>
        <p:spPr>
          <a:xfrm>
            <a:off x="10172758" y="2223907"/>
            <a:ext cx="1175322" cy="338554"/>
          </a:xfrm>
          <a:prstGeom prst="rect">
            <a:avLst/>
          </a:prstGeom>
        </p:spPr>
        <p:txBody>
          <a:bodyPr wrap="none">
            <a:spAutoFit/>
          </a:bodyPr>
          <a:lstStyle/>
          <a:p>
            <a:r>
              <a:rPr lang="en-US" altLang="ja-JP" sz="1600" dirty="0">
                <a:latin typeface="+mn-ea"/>
              </a:rPr>
              <a:t>Redo Logs</a:t>
            </a:r>
            <a:endParaRPr lang="en-US" sz="1600" dirty="0"/>
          </a:p>
        </p:txBody>
      </p:sp>
      <p:sp>
        <p:nvSpPr>
          <p:cNvPr id="41" name="Rectangle 40">
            <a:extLst>
              <a:ext uri="{FF2B5EF4-FFF2-40B4-BE49-F238E27FC236}">
                <a16:creationId xmlns:a16="http://schemas.microsoft.com/office/drawing/2014/main" id="{148DA426-7FD3-094D-A577-1F9966574E56}"/>
              </a:ext>
            </a:extLst>
          </p:cNvPr>
          <p:cNvSpPr/>
          <p:nvPr/>
        </p:nvSpPr>
        <p:spPr>
          <a:xfrm>
            <a:off x="6796675" y="3527077"/>
            <a:ext cx="1175322" cy="338554"/>
          </a:xfrm>
          <a:prstGeom prst="rect">
            <a:avLst/>
          </a:prstGeom>
        </p:spPr>
        <p:txBody>
          <a:bodyPr wrap="none">
            <a:spAutoFit/>
          </a:bodyPr>
          <a:lstStyle/>
          <a:p>
            <a:r>
              <a:rPr lang="en-US" altLang="ja-JP" sz="1600" dirty="0">
                <a:latin typeface="+mn-ea"/>
              </a:rPr>
              <a:t>Option File</a:t>
            </a:r>
            <a:endParaRPr lang="en-US" sz="1600" dirty="0"/>
          </a:p>
        </p:txBody>
      </p:sp>
      <p:sp>
        <p:nvSpPr>
          <p:cNvPr id="42" name="Rectangle 41">
            <a:extLst>
              <a:ext uri="{FF2B5EF4-FFF2-40B4-BE49-F238E27FC236}">
                <a16:creationId xmlns:a16="http://schemas.microsoft.com/office/drawing/2014/main" id="{AA62D552-5C86-3D4C-8902-969624226718}"/>
              </a:ext>
            </a:extLst>
          </p:cNvPr>
          <p:cNvSpPr/>
          <p:nvPr/>
        </p:nvSpPr>
        <p:spPr>
          <a:xfrm>
            <a:off x="8247071" y="3497590"/>
            <a:ext cx="1633781" cy="338554"/>
          </a:xfrm>
          <a:prstGeom prst="rect">
            <a:avLst/>
          </a:prstGeom>
        </p:spPr>
        <p:txBody>
          <a:bodyPr wrap="none">
            <a:spAutoFit/>
          </a:bodyPr>
          <a:lstStyle/>
          <a:p>
            <a:r>
              <a:rPr lang="en-US" sz="1600" dirty="0">
                <a:latin typeface="+mn-ea"/>
              </a:rPr>
              <a:t>mysqld-</a:t>
            </a:r>
            <a:r>
              <a:rPr lang="en-US" sz="1600" dirty="0" err="1">
                <a:latin typeface="+mn-ea"/>
              </a:rPr>
              <a:t>auto.cnf</a:t>
            </a:r>
            <a:endParaRPr lang="en-US" sz="1600" dirty="0"/>
          </a:p>
        </p:txBody>
      </p:sp>
      <p:sp>
        <p:nvSpPr>
          <p:cNvPr id="43" name="Rectangle 42">
            <a:extLst>
              <a:ext uri="{FF2B5EF4-FFF2-40B4-BE49-F238E27FC236}">
                <a16:creationId xmlns:a16="http://schemas.microsoft.com/office/drawing/2014/main" id="{0B8DC401-E684-D04D-888B-4AF1E57495AD}"/>
              </a:ext>
            </a:extLst>
          </p:cNvPr>
          <p:cNvSpPr/>
          <p:nvPr/>
        </p:nvSpPr>
        <p:spPr>
          <a:xfrm>
            <a:off x="8514534" y="5107701"/>
            <a:ext cx="1208985" cy="584775"/>
          </a:xfrm>
          <a:prstGeom prst="rect">
            <a:avLst/>
          </a:prstGeom>
        </p:spPr>
        <p:txBody>
          <a:bodyPr wrap="none">
            <a:spAutoFit/>
          </a:bodyPr>
          <a:lstStyle/>
          <a:p>
            <a:r>
              <a:rPr lang="en-US" sz="1600" dirty="0">
                <a:latin typeface="+mn-ea"/>
              </a:rPr>
              <a:t>error-log/</a:t>
            </a:r>
          </a:p>
          <a:p>
            <a:r>
              <a:rPr lang="en-US" sz="1600" dirty="0">
                <a:latin typeface="+mn-ea"/>
              </a:rPr>
              <a:t>general-log</a:t>
            </a:r>
            <a:endParaRPr lang="en-US" sz="1600" dirty="0"/>
          </a:p>
        </p:txBody>
      </p:sp>
      <p:sp>
        <p:nvSpPr>
          <p:cNvPr id="44" name="Rectangle 43">
            <a:extLst>
              <a:ext uri="{FF2B5EF4-FFF2-40B4-BE49-F238E27FC236}">
                <a16:creationId xmlns:a16="http://schemas.microsoft.com/office/drawing/2014/main" id="{814D0D39-83AD-ED4A-BD46-0264A35CB997}"/>
              </a:ext>
            </a:extLst>
          </p:cNvPr>
          <p:cNvSpPr/>
          <p:nvPr/>
        </p:nvSpPr>
        <p:spPr>
          <a:xfrm>
            <a:off x="6707727" y="5107701"/>
            <a:ext cx="1197764" cy="338554"/>
          </a:xfrm>
          <a:prstGeom prst="rect">
            <a:avLst/>
          </a:prstGeom>
        </p:spPr>
        <p:txBody>
          <a:bodyPr wrap="none">
            <a:spAutoFit/>
          </a:bodyPr>
          <a:lstStyle/>
          <a:p>
            <a:r>
              <a:rPr lang="en-US" sz="1600" dirty="0">
                <a:latin typeface="+mn-ea"/>
              </a:rPr>
              <a:t>Binary logs</a:t>
            </a:r>
            <a:endParaRPr lang="en-US" sz="1600" dirty="0"/>
          </a:p>
        </p:txBody>
      </p:sp>
      <p:sp>
        <p:nvSpPr>
          <p:cNvPr id="45" name="Rectangle 44">
            <a:extLst>
              <a:ext uri="{FF2B5EF4-FFF2-40B4-BE49-F238E27FC236}">
                <a16:creationId xmlns:a16="http://schemas.microsoft.com/office/drawing/2014/main" id="{2DA4166D-7B19-834A-B537-451793809BD0}"/>
              </a:ext>
            </a:extLst>
          </p:cNvPr>
          <p:cNvSpPr/>
          <p:nvPr/>
        </p:nvSpPr>
        <p:spPr>
          <a:xfrm>
            <a:off x="10109350" y="5050944"/>
            <a:ext cx="1345689" cy="584775"/>
          </a:xfrm>
          <a:prstGeom prst="rect">
            <a:avLst/>
          </a:prstGeom>
        </p:spPr>
        <p:txBody>
          <a:bodyPr wrap="none">
            <a:spAutoFit/>
          </a:bodyPr>
          <a:lstStyle/>
          <a:p>
            <a:pPr algn="ctr"/>
            <a:r>
              <a:rPr lang="en-US" sz="1600" dirty="0"/>
              <a:t>MEB</a:t>
            </a:r>
          </a:p>
          <a:p>
            <a:pPr algn="ctr"/>
            <a:r>
              <a:rPr lang="en-US" sz="1600" dirty="0"/>
              <a:t>Backup Files</a:t>
            </a:r>
          </a:p>
        </p:txBody>
      </p:sp>
      <p:sp>
        <p:nvSpPr>
          <p:cNvPr id="48" name="Rounded Rectangle 47">
            <a:extLst>
              <a:ext uri="{FF2B5EF4-FFF2-40B4-BE49-F238E27FC236}">
                <a16:creationId xmlns:a16="http://schemas.microsoft.com/office/drawing/2014/main" id="{348DF321-9A51-E24C-8A8B-91437D21E55B}"/>
              </a:ext>
            </a:extLst>
          </p:cNvPr>
          <p:cNvSpPr/>
          <p:nvPr/>
        </p:nvSpPr>
        <p:spPr>
          <a:xfrm>
            <a:off x="6348696" y="934866"/>
            <a:ext cx="5301465" cy="50137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6325D7-409C-4945-902C-5D060F0DC139}"/>
              </a:ext>
            </a:extLst>
          </p:cNvPr>
          <p:cNvSpPr/>
          <p:nvPr/>
        </p:nvSpPr>
        <p:spPr>
          <a:xfrm>
            <a:off x="1848139" y="976999"/>
            <a:ext cx="1915909" cy="369332"/>
          </a:xfrm>
          <a:prstGeom prst="rect">
            <a:avLst/>
          </a:prstGeom>
        </p:spPr>
        <p:txBody>
          <a:bodyPr wrap="none">
            <a:spAutoFit/>
          </a:bodyPr>
          <a:lstStyle/>
          <a:p>
            <a:r>
              <a:rPr lang="en-US" altLang="ja-JP" dirty="0">
                <a:latin typeface="+mn-ea"/>
              </a:rPr>
              <a:t>Oracle Database</a:t>
            </a:r>
            <a:endParaRPr lang="en-US" dirty="0"/>
          </a:p>
        </p:txBody>
      </p:sp>
      <p:sp>
        <p:nvSpPr>
          <p:cNvPr id="50" name="Rectangle 49">
            <a:extLst>
              <a:ext uri="{FF2B5EF4-FFF2-40B4-BE49-F238E27FC236}">
                <a16:creationId xmlns:a16="http://schemas.microsoft.com/office/drawing/2014/main" id="{7D034BA2-42DF-744A-BCA5-9CCD53FB6333}"/>
              </a:ext>
            </a:extLst>
          </p:cNvPr>
          <p:cNvSpPr/>
          <p:nvPr/>
        </p:nvSpPr>
        <p:spPr>
          <a:xfrm>
            <a:off x="8107730" y="987220"/>
            <a:ext cx="1997085" cy="369332"/>
          </a:xfrm>
          <a:prstGeom prst="rect">
            <a:avLst/>
          </a:prstGeom>
        </p:spPr>
        <p:txBody>
          <a:bodyPr wrap="none">
            <a:spAutoFit/>
          </a:bodyPr>
          <a:lstStyle/>
          <a:p>
            <a:r>
              <a:rPr lang="en-US" altLang="ja-JP" dirty="0">
                <a:latin typeface="+mn-ea"/>
              </a:rPr>
              <a:t>MySQL Database</a:t>
            </a:r>
            <a:endParaRPr lang="en-US" dirty="0"/>
          </a:p>
        </p:txBody>
      </p:sp>
    </p:spTree>
    <p:extLst>
      <p:ext uri="{BB962C8B-B14F-4D97-AF65-F5344CB8AC3E}">
        <p14:creationId xmlns:p14="http://schemas.microsoft.com/office/powerpoint/2010/main" val="12582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21</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MySQL Database File Location</a:t>
            </a:r>
          </a:p>
        </p:txBody>
      </p:sp>
      <p:pic>
        <p:nvPicPr>
          <p:cNvPr id="46" name="Content Placeholder 4">
            <a:extLst>
              <a:ext uri="{FF2B5EF4-FFF2-40B4-BE49-F238E27FC236}">
                <a16:creationId xmlns:a16="http://schemas.microsoft.com/office/drawing/2014/main" id="{6ACB6027-9E0B-3040-9FA1-B39E4383BAAD}"/>
              </a:ext>
            </a:extLst>
          </p:cNvPr>
          <p:cNvPicPr>
            <a:picLocks noChangeAspect="1"/>
          </p:cNvPicPr>
          <p:nvPr/>
        </p:nvPicPr>
        <p:blipFill>
          <a:blip r:embed="rId2"/>
          <a:stretch>
            <a:fillRect/>
          </a:stretch>
        </p:blipFill>
        <p:spPr>
          <a:xfrm>
            <a:off x="435348" y="708851"/>
            <a:ext cx="7319690" cy="5440298"/>
          </a:xfrm>
          <a:prstGeom prst="rect">
            <a:avLst/>
          </a:prstGeom>
        </p:spPr>
      </p:pic>
    </p:spTree>
    <p:extLst>
      <p:ext uri="{BB962C8B-B14F-4D97-AF65-F5344CB8AC3E}">
        <p14:creationId xmlns:p14="http://schemas.microsoft.com/office/powerpoint/2010/main" val="367199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22</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60931128"/>
              </p:ext>
            </p:extLst>
          </p:nvPr>
        </p:nvGraphicFramePr>
        <p:xfrm>
          <a:off x="350620" y="883578"/>
          <a:ext cx="11570985" cy="5437018"/>
        </p:xfrm>
        <a:graphic>
          <a:graphicData uri="http://schemas.openxmlformats.org/drawingml/2006/table">
            <a:tbl>
              <a:tblPr firstRow="1" bandRow="1">
                <a:tableStyleId>{073A0DAA-6AF3-43AB-8588-CEC1D06C72B9}</a:tableStyleId>
              </a:tblPr>
              <a:tblGrid>
                <a:gridCol w="3515324">
                  <a:extLst>
                    <a:ext uri="{9D8B030D-6E8A-4147-A177-3AD203B41FA5}">
                      <a16:colId xmlns:a16="http://schemas.microsoft.com/office/drawing/2014/main" val="1941519285"/>
                    </a:ext>
                  </a:extLst>
                </a:gridCol>
                <a:gridCol w="3507129">
                  <a:extLst>
                    <a:ext uri="{9D8B030D-6E8A-4147-A177-3AD203B41FA5}">
                      <a16:colId xmlns:a16="http://schemas.microsoft.com/office/drawing/2014/main" val="3516538352"/>
                    </a:ext>
                  </a:extLst>
                </a:gridCol>
                <a:gridCol w="4548532">
                  <a:extLst>
                    <a:ext uri="{9D8B030D-6E8A-4147-A177-3AD203B41FA5}">
                      <a16:colId xmlns:a16="http://schemas.microsoft.com/office/drawing/2014/main" val="2288690214"/>
                    </a:ext>
                  </a:extLst>
                </a:gridCol>
              </a:tblGrid>
              <a:tr h="590698">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pPr marL="0" indent="0">
                        <a:buFont typeface="Arial" panose="020B0604020202020204" pitchFamily="34" charset="0"/>
                        <a:buNone/>
                      </a:pPr>
                      <a:r>
                        <a:rPr lang="en-US" sz="2000" b="0" dirty="0"/>
                        <a:t>Define location of default file system directory for data files</a:t>
                      </a:r>
                    </a:p>
                  </a:txBody>
                  <a:tcPr/>
                </a:tc>
                <a:tc>
                  <a:txBody>
                    <a:bodyPr/>
                    <a:lstStyle/>
                    <a:p>
                      <a:r>
                        <a:rPr lang="en-US" sz="2000" b="1" dirty="0"/>
                        <a:t>DB_CREATE_FILE_DEST</a:t>
                      </a:r>
                      <a:endParaRPr lang="en-US" sz="2000" dirty="0"/>
                    </a:p>
                  </a:txBody>
                  <a:tcPr/>
                </a:tc>
                <a:tc>
                  <a:txBody>
                    <a:bodyPr/>
                    <a:lstStyle/>
                    <a:p>
                      <a:r>
                        <a:rPr lang="en-SG" sz="2000" b="1" kern="1200" dirty="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INNODB_DATA_HOME_DIR</a:t>
                      </a:r>
                    </a:p>
                    <a:p>
                      <a:r>
                        <a:rPr lang="en-US" sz="2000" dirty="0"/>
                        <a:t>* SYSTEM tablespace only</a:t>
                      </a:r>
                    </a:p>
                    <a:p>
                      <a:endParaRPr lang="en-US" sz="2000" dirty="0"/>
                    </a:p>
                    <a:p>
                      <a:r>
                        <a:rPr lang="en-US" sz="2000" b="1" dirty="0"/>
                        <a:t>INNODB_UNDO_DIRECTORY</a:t>
                      </a:r>
                    </a:p>
                    <a:p>
                      <a:r>
                        <a:rPr lang="en-US" sz="2000" dirty="0"/>
                        <a:t>* UNDO tablespace only</a:t>
                      </a:r>
                    </a:p>
                    <a:p>
                      <a:endParaRPr lang="en-US" sz="2000" dirty="0"/>
                    </a:p>
                    <a:p>
                      <a:r>
                        <a:rPr lang="en-US" sz="2000" dirty="0"/>
                        <a:t>All other tablespaces are not affected</a:t>
                      </a:r>
                    </a:p>
                  </a:txBody>
                  <a:tcPr/>
                </a:tc>
                <a:extLst>
                  <a:ext uri="{0D108BD9-81ED-4DB2-BD59-A6C34878D82A}">
                    <a16:rowId xmlns:a16="http://schemas.microsoft.com/office/drawing/2014/main" val="280865323"/>
                  </a:ext>
                </a:extLst>
              </a:tr>
              <a:tr h="38014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Define location of default file system directory for temporary files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DB_CREATE_FILE_DEST</a:t>
                      </a:r>
                      <a:endParaRPr lang="en-US" sz="2000" dirty="0"/>
                    </a:p>
                    <a:p>
                      <a:endParaRPr lang="en-US" sz="2000" dirty="0"/>
                    </a:p>
                  </a:txBody>
                  <a:tcPr/>
                </a:tc>
                <a:tc>
                  <a:txBody>
                    <a:bodyPr/>
                    <a:lstStyle/>
                    <a:p>
                      <a:r>
                        <a:rPr lang="en-US" sz="2000" b="1" dirty="0"/>
                        <a:t>INNODB_TEMP_TABLESPACES_DIR</a:t>
                      </a:r>
                    </a:p>
                    <a:p>
                      <a:r>
                        <a:rPr lang="en-US" sz="2000" b="0" dirty="0"/>
                        <a:t>for ibtmp1</a:t>
                      </a:r>
                    </a:p>
                    <a:p>
                      <a:endParaRPr lang="en-US" sz="2000" b="1" dirty="0"/>
                    </a:p>
                    <a:p>
                      <a:r>
                        <a:rPr lang="en-US" sz="2000" b="1" dirty="0"/>
                        <a:t>INNODB_TEMP_DATA_FILE_PATH</a:t>
                      </a:r>
                    </a:p>
                    <a:p>
                      <a:r>
                        <a:rPr lang="en-US" sz="2000" b="0" dirty="0"/>
                        <a:t>for Global Temporary table </a:t>
                      </a:r>
                    </a:p>
                    <a:p>
                      <a:r>
                        <a:rPr lang="en-US" sz="2000" b="0" dirty="0"/>
                        <a:t>(default: ibtmp1)</a:t>
                      </a:r>
                    </a:p>
                  </a:txBody>
                  <a:tcPr/>
                </a:tc>
                <a:extLst>
                  <a:ext uri="{0D108BD9-81ED-4DB2-BD59-A6C34878D82A}">
                    <a16:rowId xmlns:a16="http://schemas.microsoft.com/office/drawing/2014/main" val="4033028271"/>
                  </a:ext>
                </a:extLst>
              </a:tr>
              <a:tr h="390418">
                <a:tc>
                  <a:txBody>
                    <a:bodyPr/>
                    <a:lstStyle/>
                    <a:p>
                      <a:pPr marL="0" indent="0">
                        <a:buFont typeface="Arial" panose="020B0604020202020204" pitchFamily="34" charset="0"/>
                        <a:buNone/>
                      </a:pPr>
                      <a:r>
                        <a:rPr lang="en-US" sz="2000" b="0" dirty="0"/>
                        <a:t>Define location for redo log files</a:t>
                      </a:r>
                    </a:p>
                  </a:txBody>
                  <a:tcPr/>
                </a:tc>
                <a:tc>
                  <a:txBody>
                    <a:bodyPr/>
                    <a:lstStyle/>
                    <a:p>
                      <a:r>
                        <a:rPr lang="en-US" sz="2000" b="1" dirty="0" err="1"/>
                        <a:t>DB_CREATE_ONLINE_LOG_DEST_n</a:t>
                      </a:r>
                      <a:endParaRPr lang="en-US" sz="2000" dirty="0"/>
                    </a:p>
                  </a:txBody>
                  <a:tcPr/>
                </a:tc>
                <a:tc>
                  <a:txBody>
                    <a:bodyPr/>
                    <a:lstStyle/>
                    <a:p>
                      <a:r>
                        <a:rPr lang="en-US" sz="2000" b="1" dirty="0"/>
                        <a:t>INNODB_LOG_GROUP_HOME_DIR</a:t>
                      </a:r>
                    </a:p>
                  </a:txBody>
                  <a:tcPr/>
                </a:tc>
                <a:extLst>
                  <a:ext uri="{0D108BD9-81ED-4DB2-BD59-A6C34878D82A}">
                    <a16:rowId xmlns:a16="http://schemas.microsoft.com/office/drawing/2014/main" val="1467879552"/>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Setting Database Files Location</a:t>
            </a:r>
          </a:p>
        </p:txBody>
      </p:sp>
    </p:spTree>
    <p:extLst>
      <p:ext uri="{BB962C8B-B14F-4D97-AF65-F5344CB8AC3E}">
        <p14:creationId xmlns:p14="http://schemas.microsoft.com/office/powerpoint/2010/main" val="59845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23</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195987385"/>
              </p:ext>
            </p:extLst>
          </p:nvPr>
        </p:nvGraphicFramePr>
        <p:xfrm>
          <a:off x="350620" y="883578"/>
          <a:ext cx="11570985" cy="4217818"/>
        </p:xfrm>
        <a:graphic>
          <a:graphicData uri="http://schemas.openxmlformats.org/drawingml/2006/table">
            <a:tbl>
              <a:tblPr firstRow="1" bandRow="1">
                <a:tableStyleId>{073A0DAA-6AF3-43AB-8588-CEC1D06C72B9}</a:tableStyleId>
              </a:tblPr>
              <a:tblGrid>
                <a:gridCol w="3515324">
                  <a:extLst>
                    <a:ext uri="{9D8B030D-6E8A-4147-A177-3AD203B41FA5}">
                      <a16:colId xmlns:a16="http://schemas.microsoft.com/office/drawing/2014/main" val="1941519285"/>
                    </a:ext>
                  </a:extLst>
                </a:gridCol>
                <a:gridCol w="4637976">
                  <a:extLst>
                    <a:ext uri="{9D8B030D-6E8A-4147-A177-3AD203B41FA5}">
                      <a16:colId xmlns:a16="http://schemas.microsoft.com/office/drawing/2014/main" val="3516538352"/>
                    </a:ext>
                  </a:extLst>
                </a:gridCol>
                <a:gridCol w="3417685">
                  <a:extLst>
                    <a:ext uri="{9D8B030D-6E8A-4147-A177-3AD203B41FA5}">
                      <a16:colId xmlns:a16="http://schemas.microsoft.com/office/drawing/2014/main" val="2288690214"/>
                    </a:ext>
                  </a:extLst>
                </a:gridCol>
              </a:tblGrid>
              <a:tr h="590698">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pPr marL="0" indent="0">
                        <a:buFont typeface="Arial" panose="020B0604020202020204" pitchFamily="34" charset="0"/>
                        <a:buNone/>
                      </a:pPr>
                      <a:r>
                        <a:rPr lang="en-US" sz="2000" b="0" dirty="0"/>
                        <a:t>Define location of Archive logs or Binary Logs</a:t>
                      </a:r>
                    </a:p>
                  </a:txBody>
                  <a:tcPr/>
                </a:tc>
                <a:tc>
                  <a:txBody>
                    <a:bodyPr/>
                    <a:lstStyle/>
                    <a:p>
                      <a:r>
                        <a:rPr lang="en-US" sz="2000" b="1" dirty="0"/>
                        <a:t>LOG_ARCHIVE_DEST</a:t>
                      </a:r>
                      <a:endParaRPr lang="en-US" sz="2000" dirty="0"/>
                    </a:p>
                  </a:txBody>
                  <a:tcPr/>
                </a:tc>
                <a:tc>
                  <a:txBody>
                    <a:bodyPr/>
                    <a:lstStyle/>
                    <a:p>
                      <a:r>
                        <a:rPr lang="en-US" sz="2000" b="1" dirty="0"/>
                        <a:t>LOG_BIN</a:t>
                      </a:r>
                      <a:endParaRPr lang="en-US" sz="2000" dirty="0"/>
                    </a:p>
                  </a:txBody>
                  <a:tcPr/>
                </a:tc>
                <a:extLst>
                  <a:ext uri="{0D108BD9-81ED-4DB2-BD59-A6C34878D82A}">
                    <a16:rowId xmlns:a16="http://schemas.microsoft.com/office/drawing/2014/main" val="280865323"/>
                  </a:ext>
                </a:extLst>
              </a:tr>
              <a:tr h="380144">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t>Location of database server log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DIAGNOSTIC_DEST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r>
                        <a:rPr lang="en-US" sz="2000" b="1" dirty="0"/>
                        <a:t>BACKGROUND_DUMP_DEST (deprecated)</a:t>
                      </a:r>
                    </a:p>
                  </a:txBody>
                  <a:tcPr/>
                </a:tc>
                <a:tc>
                  <a:txBody>
                    <a:bodyPr/>
                    <a:lstStyle/>
                    <a:p>
                      <a:r>
                        <a:rPr lang="en-US" sz="2000" b="1" dirty="0"/>
                        <a:t>LOG_ERROR</a:t>
                      </a:r>
                    </a:p>
                  </a:txBody>
                  <a:tcPr/>
                </a:tc>
                <a:extLst>
                  <a:ext uri="{0D108BD9-81ED-4DB2-BD59-A6C34878D82A}">
                    <a16:rowId xmlns:a16="http://schemas.microsoft.com/office/drawing/2014/main" val="4033028271"/>
                  </a:ext>
                </a:extLst>
              </a:tr>
              <a:tr h="390418">
                <a:tc>
                  <a:txBody>
                    <a:bodyPr/>
                    <a:lstStyle/>
                    <a:p>
                      <a:pPr marL="0" indent="0">
                        <a:buFont typeface="Arial" panose="020B0604020202020204" pitchFamily="34" charset="0"/>
                        <a:buNone/>
                      </a:pPr>
                      <a:r>
                        <a:rPr lang="en-US" sz="2000" b="0" dirty="0"/>
                        <a:t>Define trace logs</a:t>
                      </a:r>
                    </a:p>
                  </a:txBody>
                  <a:tcPr/>
                </a:tc>
                <a:tc>
                  <a:txBody>
                    <a:bodyPr/>
                    <a:lstStyle/>
                    <a:p>
                      <a:r>
                        <a:rPr lang="en-US" sz="2000" b="1" dirty="0"/>
                        <a:t>$ADR_HOME</a:t>
                      </a:r>
                    </a:p>
                    <a:p>
                      <a:endParaRPr lang="en-US" sz="2000" b="1" dirty="0"/>
                    </a:p>
                    <a:p>
                      <a:r>
                        <a:rPr lang="en-US" sz="2000" b="1" dirty="0"/>
                        <a:t>USER_DUMP_DEST (deprecated)</a:t>
                      </a:r>
                      <a:endParaRPr lang="en-US" sz="2000" dirty="0"/>
                    </a:p>
                  </a:txBody>
                  <a:tcPr/>
                </a:tc>
                <a:tc>
                  <a:txBody>
                    <a:bodyPr/>
                    <a:lstStyle/>
                    <a:p>
                      <a:r>
                        <a:rPr lang="en-US" sz="2000" b="1" dirty="0"/>
                        <a:t>GENERAL_LOG_FILE</a:t>
                      </a:r>
                    </a:p>
                    <a:p>
                      <a:endParaRPr lang="en-US" sz="2000" b="1" dirty="0"/>
                    </a:p>
                    <a:p>
                      <a:r>
                        <a:rPr lang="en-US" sz="2000" b="0" dirty="0"/>
                        <a:t>(Set GENERAL_LOG = 1 | ON to activate query logging)</a:t>
                      </a:r>
                    </a:p>
                  </a:txBody>
                  <a:tcPr/>
                </a:tc>
                <a:extLst>
                  <a:ext uri="{0D108BD9-81ED-4DB2-BD59-A6C34878D82A}">
                    <a16:rowId xmlns:a16="http://schemas.microsoft.com/office/drawing/2014/main" val="1467879552"/>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Setting Database Files Location</a:t>
            </a:r>
          </a:p>
        </p:txBody>
      </p:sp>
    </p:spTree>
    <p:extLst>
      <p:ext uri="{BB962C8B-B14F-4D97-AF65-F5344CB8AC3E}">
        <p14:creationId xmlns:p14="http://schemas.microsoft.com/office/powerpoint/2010/main" val="32960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24</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nvGraphicFramePr>
        <p:xfrm>
          <a:off x="350620" y="883578"/>
          <a:ext cx="11570985" cy="4735978"/>
        </p:xfrm>
        <a:graphic>
          <a:graphicData uri="http://schemas.openxmlformats.org/drawingml/2006/table">
            <a:tbl>
              <a:tblPr firstRow="1" bandRow="1">
                <a:tableStyleId>{073A0DAA-6AF3-43AB-8588-CEC1D06C72B9}</a:tableStyleId>
              </a:tblPr>
              <a:tblGrid>
                <a:gridCol w="5114248">
                  <a:extLst>
                    <a:ext uri="{9D8B030D-6E8A-4147-A177-3AD203B41FA5}">
                      <a16:colId xmlns:a16="http://schemas.microsoft.com/office/drawing/2014/main" val="1941519285"/>
                    </a:ext>
                  </a:extLst>
                </a:gridCol>
                <a:gridCol w="3719245">
                  <a:extLst>
                    <a:ext uri="{9D8B030D-6E8A-4147-A177-3AD203B41FA5}">
                      <a16:colId xmlns:a16="http://schemas.microsoft.com/office/drawing/2014/main" val="3516538352"/>
                    </a:ext>
                  </a:extLst>
                </a:gridCol>
                <a:gridCol w="2737492">
                  <a:extLst>
                    <a:ext uri="{9D8B030D-6E8A-4147-A177-3AD203B41FA5}">
                      <a16:colId xmlns:a16="http://schemas.microsoft.com/office/drawing/2014/main" val="2288690214"/>
                    </a:ext>
                  </a:extLst>
                </a:gridCol>
              </a:tblGrid>
              <a:tr h="590698">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pPr marL="0" indent="0">
                        <a:buFont typeface="Arial" panose="020B0604020202020204" pitchFamily="34" charset="0"/>
                        <a:buNone/>
                      </a:pPr>
                      <a:r>
                        <a:rPr lang="en-US" sz="2000" b="1" dirty="0"/>
                        <a:t>Initialization variables:</a:t>
                      </a:r>
                    </a:p>
                    <a:p>
                      <a:pPr marL="285750" indent="-285750">
                        <a:buFont typeface="Arial" panose="020B0604020202020204" pitchFamily="34" charset="0"/>
                        <a:buChar char="•"/>
                      </a:pPr>
                      <a:r>
                        <a:rPr lang="en-US" sz="2000" dirty="0"/>
                        <a:t>Store instance parameters setting to flat file. </a:t>
                      </a:r>
                    </a:p>
                    <a:p>
                      <a:pPr marL="285750" indent="-285750">
                        <a:buFont typeface="Arial" panose="020B0604020202020204" pitchFamily="34" charset="0"/>
                        <a:buChar char="•"/>
                      </a:pPr>
                      <a:r>
                        <a:rPr lang="en-US" sz="2000" dirty="0"/>
                        <a:t>Require for starting an instance</a:t>
                      </a:r>
                    </a:p>
                    <a:p>
                      <a:pPr marL="285750" indent="-285750">
                        <a:buFont typeface="Arial" panose="020B0604020202020204" pitchFamily="34" charset="0"/>
                        <a:buChar char="•"/>
                      </a:pPr>
                      <a:r>
                        <a:rPr lang="en-US" sz="2000" dirty="0"/>
                        <a:t>Not dynamic and require instance restart to take effect</a:t>
                      </a:r>
                    </a:p>
                  </a:txBody>
                  <a:tcPr/>
                </a:tc>
                <a:tc>
                  <a:txBody>
                    <a:bodyPr/>
                    <a:lstStyle/>
                    <a:p>
                      <a:r>
                        <a:rPr lang="en-US" sz="2000" b="1" dirty="0"/>
                        <a:t>Parameter File (PFILE)</a:t>
                      </a:r>
                    </a:p>
                    <a:p>
                      <a:endParaRPr lang="en-US" sz="2000" b="1" dirty="0"/>
                    </a:p>
                    <a:p>
                      <a:r>
                        <a:rPr lang="en-US" sz="2000" dirty="0"/>
                        <a:t>Default file name : </a:t>
                      </a:r>
                    </a:p>
                    <a:p>
                      <a:r>
                        <a:rPr lang="en-US" sz="2000" dirty="0"/>
                        <a:t>Init&lt;INSTANCE_NAME&gt;.</a:t>
                      </a:r>
                      <a:r>
                        <a:rPr lang="en-US" sz="2000" dirty="0" err="1"/>
                        <a:t>ora</a:t>
                      </a:r>
                      <a:endParaRPr lang="en-US" sz="2000" dirty="0"/>
                    </a:p>
                  </a:txBody>
                  <a:tcPr/>
                </a:tc>
                <a:tc>
                  <a:txBody>
                    <a:bodyPr/>
                    <a:lstStyle/>
                    <a:p>
                      <a:r>
                        <a:rPr lang="en-US" sz="2000" b="1" dirty="0"/>
                        <a:t>Option File</a:t>
                      </a:r>
                    </a:p>
                    <a:p>
                      <a:endParaRPr lang="en-US" sz="2000" b="1" dirty="0"/>
                    </a:p>
                    <a:p>
                      <a:r>
                        <a:rPr lang="en-US" sz="2000" dirty="0"/>
                        <a:t>Default file name:  my.cnf or my.ini</a:t>
                      </a:r>
                    </a:p>
                    <a:p>
                      <a:endParaRPr lang="en-US" sz="2000" dirty="0"/>
                    </a:p>
                  </a:txBody>
                  <a:tcPr/>
                </a:tc>
                <a:extLst>
                  <a:ext uri="{0D108BD9-81ED-4DB2-BD59-A6C34878D82A}">
                    <a16:rowId xmlns:a16="http://schemas.microsoft.com/office/drawing/2014/main" val="280865323"/>
                  </a:ext>
                </a:extLst>
              </a:tr>
              <a:tr h="390418">
                <a:tc>
                  <a:txBody>
                    <a:bodyPr/>
                    <a:lstStyle/>
                    <a:p>
                      <a:pPr marL="0" indent="0">
                        <a:buFont typeface="Arial" panose="020B0604020202020204" pitchFamily="34" charset="0"/>
                        <a:buNone/>
                      </a:pPr>
                      <a:r>
                        <a:rPr lang="en-US" sz="2000" b="1" dirty="0"/>
                        <a:t>Initialization variables:</a:t>
                      </a:r>
                    </a:p>
                    <a:p>
                      <a:pPr marL="285750" indent="-285750">
                        <a:buFont typeface="Arial" panose="020B0604020202020204" pitchFamily="34" charset="0"/>
                        <a:buChar char="•"/>
                      </a:pPr>
                      <a:r>
                        <a:rPr lang="en-US" sz="2000" dirty="0"/>
                        <a:t>Store instance parameters setting to a special file format</a:t>
                      </a:r>
                    </a:p>
                    <a:p>
                      <a:pPr marL="285750" indent="-285750">
                        <a:buFont typeface="Arial" panose="020B0604020202020204" pitchFamily="34" charset="0"/>
                        <a:buChar char="•"/>
                      </a:pPr>
                      <a:r>
                        <a:rPr lang="en-US" sz="2000" dirty="0"/>
                        <a:t>Optionally require for starting an instance</a:t>
                      </a:r>
                    </a:p>
                    <a:p>
                      <a:pPr marL="285750" indent="-285750">
                        <a:buFont typeface="Arial" panose="020B0604020202020204" pitchFamily="34" charset="0"/>
                        <a:buChar char="•"/>
                      </a:pPr>
                      <a:r>
                        <a:rPr lang="en-US" sz="2000" dirty="0"/>
                        <a:t>Dynamic and does not require instance restart for new setting to take effect</a:t>
                      </a:r>
                    </a:p>
                  </a:txBody>
                  <a:tcPr/>
                </a:tc>
                <a:tc>
                  <a:txBody>
                    <a:bodyPr/>
                    <a:lstStyle/>
                    <a:p>
                      <a:r>
                        <a:rPr lang="en-US" sz="2000" b="1" dirty="0"/>
                        <a:t>SPFILE</a:t>
                      </a:r>
                    </a:p>
                    <a:p>
                      <a:r>
                        <a:rPr lang="en-US" sz="2000" dirty="0"/>
                        <a:t>Format: binary</a:t>
                      </a:r>
                    </a:p>
                    <a:p>
                      <a:endParaRPr lang="en-US" sz="2000" dirty="0"/>
                    </a:p>
                    <a:p>
                      <a:r>
                        <a:rPr lang="en-US" sz="2000" dirty="0"/>
                        <a:t>Default file name:</a:t>
                      </a:r>
                    </a:p>
                    <a:p>
                      <a:r>
                        <a:rPr lang="en-US" sz="2000" dirty="0" err="1"/>
                        <a:t>spfile</a:t>
                      </a:r>
                      <a:r>
                        <a:rPr lang="en-US" sz="2000" dirty="0"/>
                        <a:t>&lt;INSTANCE_NAME&gt;.</a:t>
                      </a:r>
                      <a:r>
                        <a:rPr lang="en-US" sz="2000" dirty="0" err="1"/>
                        <a:t>ora</a:t>
                      </a:r>
                      <a:endParaRPr lang="en-US" sz="2000" dirty="0"/>
                    </a:p>
                  </a:txBody>
                  <a:tcPr/>
                </a:tc>
                <a:tc>
                  <a:txBody>
                    <a:bodyPr/>
                    <a:lstStyle/>
                    <a:p>
                      <a:r>
                        <a:rPr lang="en-US" sz="2000" b="1" dirty="0"/>
                        <a:t>mysqld-</a:t>
                      </a:r>
                      <a:r>
                        <a:rPr lang="en-US" sz="2000" b="1" dirty="0" err="1"/>
                        <a:t>auto.cnf</a:t>
                      </a:r>
                      <a:endParaRPr lang="en-US" sz="2000" b="1" dirty="0"/>
                    </a:p>
                    <a:p>
                      <a:r>
                        <a:rPr lang="en-US" sz="2000" dirty="0"/>
                        <a:t>Format: JSON</a:t>
                      </a:r>
                    </a:p>
                    <a:p>
                      <a:endParaRPr lang="en-US" sz="2000" dirty="0"/>
                    </a:p>
                  </a:txBody>
                  <a:tcPr/>
                </a:tc>
                <a:extLst>
                  <a:ext uri="{0D108BD9-81ED-4DB2-BD59-A6C34878D82A}">
                    <a16:rowId xmlns:a16="http://schemas.microsoft.com/office/drawing/2014/main" val="1467879552"/>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Database Configuration Files</a:t>
            </a:r>
          </a:p>
        </p:txBody>
      </p:sp>
    </p:spTree>
    <p:extLst>
      <p:ext uri="{BB962C8B-B14F-4D97-AF65-F5344CB8AC3E}">
        <p14:creationId xmlns:p14="http://schemas.microsoft.com/office/powerpoint/2010/main" val="11466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25</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MySQL Option Files (SAMPLE)</a:t>
            </a:r>
          </a:p>
        </p:txBody>
      </p:sp>
      <p:sp>
        <p:nvSpPr>
          <p:cNvPr id="6" name="正方形/長方形 4">
            <a:extLst>
              <a:ext uri="{FF2B5EF4-FFF2-40B4-BE49-F238E27FC236}">
                <a16:creationId xmlns:a16="http://schemas.microsoft.com/office/drawing/2014/main" id="{2F04CAC5-3368-6E4D-B028-7AD863123F51}"/>
              </a:ext>
            </a:extLst>
          </p:cNvPr>
          <p:cNvSpPr/>
          <p:nvPr/>
        </p:nvSpPr>
        <p:spPr>
          <a:xfrm>
            <a:off x="760476" y="970562"/>
            <a:ext cx="4135615" cy="2746118"/>
          </a:xfrm>
          <a:prstGeom prst="rect">
            <a:avLst/>
          </a:prstGeom>
          <a:solidFill>
            <a:srgbClr val="000000"/>
          </a:solidFill>
        </p:spPr>
        <p:txBody>
          <a:bodyPr wrap="square" tIns="72000" bIns="72000">
            <a:spAutoFit/>
          </a:bodyPr>
          <a:lstStyle/>
          <a:p>
            <a:pPr marL="60325">
              <a:lnSpc>
                <a:spcPct val="75000"/>
              </a:lnSpc>
            </a:pPr>
            <a:r>
              <a:rPr lang="en-US" altLang="ja-JP" sz="1600" b="1" dirty="0">
                <a:solidFill>
                  <a:srgbClr val="00FF00"/>
                </a:solidFill>
                <a:latin typeface="Courier New"/>
                <a:cs typeface="Courier New"/>
              </a:rPr>
              <a:t>[</a:t>
            </a:r>
            <a:r>
              <a:rPr lang="en-US" altLang="ja-JP" sz="1600" b="1" dirty="0" err="1">
                <a:solidFill>
                  <a:srgbClr val="00FF00"/>
                </a:solidFill>
                <a:latin typeface="Courier New"/>
                <a:cs typeface="Courier New"/>
              </a:rPr>
              <a:t>mysqld</a:t>
            </a:r>
            <a:r>
              <a:rPr lang="en-US" altLang="ja-JP" sz="1600" b="1" dirty="0">
                <a:solidFill>
                  <a:srgbClr val="00FF00"/>
                </a:solidFill>
                <a:latin typeface="Courier New"/>
                <a:cs typeface="Courier New"/>
              </a:rPr>
              <a:t>]</a:t>
            </a:r>
          </a:p>
          <a:p>
            <a:pPr marL="60325">
              <a:lnSpc>
                <a:spcPct val="75000"/>
              </a:lnSpc>
            </a:pPr>
            <a:r>
              <a:rPr lang="en-US" altLang="ja-JP" sz="1600" b="1" dirty="0" err="1">
                <a:solidFill>
                  <a:srgbClr val="00FF00"/>
                </a:solidFill>
                <a:latin typeface="Courier New"/>
                <a:cs typeface="Courier New"/>
              </a:rPr>
              <a:t>innodb_buffer_pool_size</a:t>
            </a:r>
            <a:r>
              <a:rPr lang="en-US" altLang="ja-JP" sz="1600" b="1" dirty="0">
                <a:solidFill>
                  <a:srgbClr val="00FF00"/>
                </a:solidFill>
                <a:latin typeface="Courier New"/>
                <a:cs typeface="Courier New"/>
              </a:rPr>
              <a:t> = 1024M</a:t>
            </a:r>
          </a:p>
          <a:p>
            <a:pPr marL="60325">
              <a:lnSpc>
                <a:spcPct val="75000"/>
              </a:lnSpc>
            </a:pPr>
            <a:endParaRPr lang="en-US" altLang="ja-JP" sz="1600" b="1" dirty="0">
              <a:solidFill>
                <a:srgbClr val="00FF00"/>
              </a:solidFill>
              <a:latin typeface="Courier New"/>
              <a:cs typeface="Courier New"/>
            </a:endParaRPr>
          </a:p>
          <a:p>
            <a:pPr marL="60325">
              <a:lnSpc>
                <a:spcPct val="75000"/>
              </a:lnSpc>
            </a:pPr>
            <a:r>
              <a:rPr lang="en-US" altLang="ja-JP" sz="1600" b="1" dirty="0" err="1">
                <a:solidFill>
                  <a:srgbClr val="00FF00"/>
                </a:solidFill>
                <a:latin typeface="Courier New"/>
                <a:cs typeface="Courier New"/>
              </a:rPr>
              <a:t>datadir</a:t>
            </a:r>
            <a:r>
              <a:rPr lang="en-US" altLang="ja-JP" sz="1600" b="1" dirty="0">
                <a:solidFill>
                  <a:srgbClr val="00FF00"/>
                </a:solidFill>
                <a:latin typeface="Courier New"/>
                <a:cs typeface="Courier New"/>
              </a:rPr>
              <a:t> = /u01/data</a:t>
            </a:r>
          </a:p>
          <a:p>
            <a:pPr marL="60325">
              <a:lnSpc>
                <a:spcPct val="75000"/>
              </a:lnSpc>
            </a:pPr>
            <a:r>
              <a:rPr lang="en-US" altLang="ja-JP" sz="1600" b="1" dirty="0">
                <a:solidFill>
                  <a:srgbClr val="00FF00"/>
                </a:solidFill>
                <a:latin typeface="Courier New"/>
                <a:cs typeface="Courier New"/>
              </a:rPr>
              <a:t>port = 3306</a:t>
            </a:r>
          </a:p>
          <a:p>
            <a:pPr marL="60325">
              <a:lnSpc>
                <a:spcPct val="75000"/>
              </a:lnSpc>
            </a:pPr>
            <a:r>
              <a:rPr lang="en-US" altLang="ja-JP" sz="1600" b="1" dirty="0" err="1">
                <a:solidFill>
                  <a:srgbClr val="00FF00"/>
                </a:solidFill>
                <a:latin typeface="Courier New"/>
                <a:cs typeface="Courier New"/>
              </a:rPr>
              <a:t>max_connections</a:t>
            </a:r>
            <a:r>
              <a:rPr lang="en-US" altLang="ja-JP" sz="1600" b="1" dirty="0">
                <a:solidFill>
                  <a:srgbClr val="00FF00"/>
                </a:solidFill>
                <a:latin typeface="Courier New"/>
                <a:cs typeface="Courier New"/>
              </a:rPr>
              <a:t> = 4096</a:t>
            </a:r>
          </a:p>
          <a:p>
            <a:pPr marL="60325">
              <a:lnSpc>
                <a:spcPct val="75000"/>
              </a:lnSpc>
            </a:pPr>
            <a:r>
              <a:rPr lang="en-US" altLang="ja-JP" sz="1600" b="1" dirty="0" err="1">
                <a:solidFill>
                  <a:srgbClr val="00FF00"/>
                </a:solidFill>
                <a:latin typeface="Courier New"/>
                <a:cs typeface="Courier New"/>
              </a:rPr>
              <a:t>sql_mode</a:t>
            </a:r>
            <a:r>
              <a:rPr lang="en-US" altLang="ja-JP" sz="1600" b="1" dirty="0">
                <a:solidFill>
                  <a:srgbClr val="00FF00"/>
                </a:solidFill>
                <a:latin typeface="Courier New"/>
                <a:cs typeface="Courier New"/>
              </a:rPr>
              <a:t> = ORACLE</a:t>
            </a:r>
          </a:p>
          <a:p>
            <a:pPr marL="60325">
              <a:lnSpc>
                <a:spcPct val="75000"/>
              </a:lnSpc>
            </a:pPr>
            <a:endParaRPr lang="en-US" altLang="ja-JP" sz="1600" b="1" dirty="0">
              <a:solidFill>
                <a:srgbClr val="00FF00"/>
              </a:solidFill>
              <a:latin typeface="Courier New"/>
              <a:cs typeface="Courier New"/>
            </a:endParaRPr>
          </a:p>
          <a:p>
            <a:pPr marL="60325">
              <a:lnSpc>
                <a:spcPct val="75000"/>
              </a:lnSpc>
            </a:pPr>
            <a:r>
              <a:rPr lang="en-US" altLang="ja-JP" sz="1600" b="1" dirty="0" err="1">
                <a:solidFill>
                  <a:srgbClr val="00FF00"/>
                </a:solidFill>
                <a:latin typeface="Courier New"/>
                <a:cs typeface="Courier New"/>
              </a:rPr>
              <a:t>sort_buffer_size</a:t>
            </a:r>
            <a:r>
              <a:rPr lang="en-US" altLang="ja-JP" sz="1600" b="1" dirty="0">
                <a:solidFill>
                  <a:srgbClr val="00FF00"/>
                </a:solidFill>
                <a:latin typeface="Courier New"/>
                <a:cs typeface="Courier New"/>
              </a:rPr>
              <a:t> = 10M</a:t>
            </a:r>
          </a:p>
          <a:p>
            <a:pPr marL="60325">
              <a:lnSpc>
                <a:spcPct val="75000"/>
              </a:lnSpc>
            </a:pPr>
            <a:endParaRPr lang="en-US" altLang="ja-JP" sz="1600" b="1" dirty="0">
              <a:solidFill>
                <a:srgbClr val="00FF00"/>
              </a:solidFill>
              <a:latin typeface="Courier New"/>
              <a:cs typeface="Courier New"/>
            </a:endParaRPr>
          </a:p>
          <a:p>
            <a:pPr marL="60325">
              <a:lnSpc>
                <a:spcPct val="75000"/>
              </a:lnSpc>
            </a:pPr>
            <a:r>
              <a:rPr lang="en-US" altLang="ja-JP" sz="1600" b="1" dirty="0" err="1">
                <a:solidFill>
                  <a:srgbClr val="00FF00"/>
                </a:solidFill>
                <a:latin typeface="Courier New"/>
                <a:cs typeface="Courier New"/>
              </a:rPr>
              <a:t>character_set_server</a:t>
            </a:r>
            <a:r>
              <a:rPr lang="en-US" altLang="ja-JP" sz="1600" b="1" dirty="0">
                <a:solidFill>
                  <a:srgbClr val="00FF00"/>
                </a:solidFill>
                <a:latin typeface="Courier New"/>
                <a:cs typeface="Courier New"/>
              </a:rPr>
              <a:t> = utf8mb4</a:t>
            </a:r>
          </a:p>
          <a:p>
            <a:pPr marL="60325">
              <a:lnSpc>
                <a:spcPct val="75000"/>
              </a:lnSpc>
            </a:pPr>
            <a:endParaRPr lang="en-US" altLang="ja-JP" sz="1600" b="1" dirty="0">
              <a:solidFill>
                <a:srgbClr val="00FF00"/>
              </a:solidFill>
              <a:latin typeface="Courier New"/>
              <a:cs typeface="Courier New"/>
            </a:endParaRPr>
          </a:p>
          <a:p>
            <a:pPr marL="60325">
              <a:lnSpc>
                <a:spcPct val="75000"/>
              </a:lnSpc>
            </a:pPr>
            <a:r>
              <a:rPr lang="en-US" altLang="ja-JP" sz="1600" b="1" dirty="0">
                <a:solidFill>
                  <a:srgbClr val="00FF00"/>
                </a:solidFill>
                <a:latin typeface="Courier New"/>
                <a:cs typeface="Courier New"/>
              </a:rPr>
              <a:t>[client]</a:t>
            </a:r>
          </a:p>
          <a:p>
            <a:pPr marL="60325">
              <a:lnSpc>
                <a:spcPct val="75000"/>
              </a:lnSpc>
            </a:pPr>
            <a:r>
              <a:rPr lang="en-US" altLang="ja-JP" sz="1600" b="1" dirty="0" err="1">
                <a:solidFill>
                  <a:srgbClr val="00FF00"/>
                </a:solidFill>
                <a:latin typeface="Courier New"/>
                <a:cs typeface="Courier New"/>
              </a:rPr>
              <a:t>default_character_set</a:t>
            </a:r>
            <a:r>
              <a:rPr lang="en-US" altLang="ja-JP" sz="1600" b="1" dirty="0">
                <a:solidFill>
                  <a:srgbClr val="00FF00"/>
                </a:solidFill>
                <a:latin typeface="Courier New"/>
                <a:cs typeface="Courier New"/>
              </a:rPr>
              <a:t> = utf8mb4</a:t>
            </a:r>
          </a:p>
        </p:txBody>
      </p:sp>
      <p:sp>
        <p:nvSpPr>
          <p:cNvPr id="7" name="Title 1">
            <a:extLst>
              <a:ext uri="{FF2B5EF4-FFF2-40B4-BE49-F238E27FC236}">
                <a16:creationId xmlns:a16="http://schemas.microsoft.com/office/drawing/2014/main" id="{E225BDB4-4832-7249-A3CA-59B16809D699}"/>
              </a:ext>
            </a:extLst>
          </p:cNvPr>
          <p:cNvSpPr txBox="1">
            <a:spLocks/>
          </p:cNvSpPr>
          <p:nvPr/>
        </p:nvSpPr>
        <p:spPr>
          <a:xfrm>
            <a:off x="760476" y="4497397"/>
            <a:ext cx="10671048" cy="602708"/>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SG" dirty="0"/>
              <a:t>mysqld-</a:t>
            </a:r>
            <a:r>
              <a:rPr lang="en-SG" dirty="0" err="1"/>
              <a:t>auto.cnf</a:t>
            </a:r>
            <a:r>
              <a:rPr lang="en-SG" dirty="0"/>
              <a:t> (SAMPLE)</a:t>
            </a:r>
          </a:p>
        </p:txBody>
      </p:sp>
      <p:sp>
        <p:nvSpPr>
          <p:cNvPr id="10" name="Rectangle 9">
            <a:extLst>
              <a:ext uri="{FF2B5EF4-FFF2-40B4-BE49-F238E27FC236}">
                <a16:creationId xmlns:a16="http://schemas.microsoft.com/office/drawing/2014/main" id="{AEA0FF9A-347B-4541-B0E8-677F218D8724}"/>
              </a:ext>
            </a:extLst>
          </p:cNvPr>
          <p:cNvSpPr/>
          <p:nvPr/>
        </p:nvSpPr>
        <p:spPr>
          <a:xfrm>
            <a:off x="760476" y="5310514"/>
            <a:ext cx="9678365" cy="714793"/>
          </a:xfrm>
          <a:prstGeom prst="rect">
            <a:avLst/>
          </a:prstGeom>
          <a:solidFill>
            <a:srgbClr val="000000"/>
          </a:solidFill>
        </p:spPr>
        <p:txBody>
          <a:bodyPr wrap="square" tIns="72000" bIns="72000">
            <a:spAutoFit/>
          </a:bodyPr>
          <a:lstStyle/>
          <a:p>
            <a:pPr marL="60325">
              <a:lnSpc>
                <a:spcPct val="75000"/>
              </a:lnSpc>
            </a:pPr>
            <a:r>
              <a:rPr lang="en-US" sz="1600" b="1" dirty="0">
                <a:solidFill>
                  <a:srgbClr val="00FF00"/>
                </a:solidFill>
                <a:latin typeface="Courier New"/>
                <a:cs typeface="Courier New"/>
              </a:rPr>
              <a:t>{ "Version" : 1 , "</a:t>
            </a:r>
            <a:r>
              <a:rPr lang="en-US" sz="1600" b="1" dirty="0" err="1">
                <a:solidFill>
                  <a:srgbClr val="00FF00"/>
                </a:solidFill>
                <a:latin typeface="Courier New"/>
                <a:cs typeface="Courier New"/>
              </a:rPr>
              <a:t>mysql_server</a:t>
            </a:r>
            <a:r>
              <a:rPr lang="en-US" sz="1600" b="1" dirty="0">
                <a:solidFill>
                  <a:srgbClr val="00FF00"/>
                </a:solidFill>
                <a:latin typeface="Courier New"/>
                <a:cs typeface="Courier New"/>
              </a:rPr>
              <a:t>" : { "</a:t>
            </a:r>
            <a:r>
              <a:rPr lang="en-US" sz="1600" b="1" dirty="0" err="1">
                <a:solidFill>
                  <a:srgbClr val="00FF00"/>
                </a:solidFill>
                <a:latin typeface="Courier New"/>
                <a:cs typeface="Courier New"/>
              </a:rPr>
              <a:t>gtid_executed_compression_period</a:t>
            </a:r>
            <a:r>
              <a:rPr lang="en-US" sz="1600" b="1" dirty="0">
                <a:solidFill>
                  <a:srgbClr val="00FF00"/>
                </a:solidFill>
                <a:latin typeface="Courier New"/>
                <a:cs typeface="Courier New"/>
              </a:rPr>
              <a:t>" : { "Value" : "500" , "Metadata" : { "Timestamp" : 1612726568746164 , "User" : "root" , "Host" : "localhost" } } } }</a:t>
            </a:r>
          </a:p>
        </p:txBody>
      </p:sp>
      <p:graphicFrame>
        <p:nvGraphicFramePr>
          <p:cNvPr id="11" name="Table 10">
            <a:extLst>
              <a:ext uri="{FF2B5EF4-FFF2-40B4-BE49-F238E27FC236}">
                <a16:creationId xmlns:a16="http://schemas.microsoft.com/office/drawing/2014/main" id="{B5C600E3-6815-3646-95DD-BC6814D5B86C}"/>
              </a:ext>
            </a:extLst>
          </p:cNvPr>
          <p:cNvGraphicFramePr>
            <a:graphicFrameLocks noGrp="1"/>
          </p:cNvGraphicFramePr>
          <p:nvPr>
            <p:extLst>
              <p:ext uri="{D42A27DB-BD31-4B8C-83A1-F6EECF244321}">
                <p14:modId xmlns:p14="http://schemas.microsoft.com/office/powerpoint/2010/main" val="1615123636"/>
              </p:ext>
            </p:extLst>
          </p:nvPr>
        </p:nvGraphicFramePr>
        <p:xfrm>
          <a:off x="5034987" y="970562"/>
          <a:ext cx="7060558" cy="3383280"/>
        </p:xfrm>
        <a:graphic>
          <a:graphicData uri="http://schemas.openxmlformats.org/drawingml/2006/table">
            <a:tbl>
              <a:tblPr firstRow="1" bandRow="1">
                <a:tableStyleId>{073A0DAA-6AF3-43AB-8588-CEC1D06C72B9}</a:tableStyleId>
              </a:tblPr>
              <a:tblGrid>
                <a:gridCol w="1922181">
                  <a:extLst>
                    <a:ext uri="{9D8B030D-6E8A-4147-A177-3AD203B41FA5}">
                      <a16:colId xmlns:a16="http://schemas.microsoft.com/office/drawing/2014/main" val="2603870257"/>
                    </a:ext>
                  </a:extLst>
                </a:gridCol>
                <a:gridCol w="2474963">
                  <a:extLst>
                    <a:ext uri="{9D8B030D-6E8A-4147-A177-3AD203B41FA5}">
                      <a16:colId xmlns:a16="http://schemas.microsoft.com/office/drawing/2014/main" val="861247631"/>
                    </a:ext>
                  </a:extLst>
                </a:gridCol>
                <a:gridCol w="2663414">
                  <a:extLst>
                    <a:ext uri="{9D8B030D-6E8A-4147-A177-3AD203B41FA5}">
                      <a16:colId xmlns:a16="http://schemas.microsoft.com/office/drawing/2014/main" val="2583096831"/>
                    </a:ext>
                  </a:extLst>
                </a:gridCol>
              </a:tblGrid>
              <a:tr h="250881">
                <a:tc>
                  <a:txBody>
                    <a:bodyPr/>
                    <a:lstStyle/>
                    <a:p>
                      <a:pPr algn="ctr"/>
                      <a:r>
                        <a:rPr lang="en-US" sz="1600" dirty="0"/>
                        <a:t>MySQL System Variables</a:t>
                      </a:r>
                    </a:p>
                  </a:txBody>
                  <a:tcPr/>
                </a:tc>
                <a:tc>
                  <a:txBody>
                    <a:bodyPr/>
                    <a:lstStyle/>
                    <a:p>
                      <a:pPr algn="ctr"/>
                      <a:r>
                        <a:rPr lang="en-US" sz="1600" dirty="0"/>
                        <a:t>Function </a:t>
                      </a:r>
                    </a:p>
                  </a:txBody>
                  <a:tcPr/>
                </a:tc>
                <a:tc>
                  <a:txBody>
                    <a:bodyPr/>
                    <a:lstStyle/>
                    <a:p>
                      <a:pPr algn="ctr"/>
                      <a:r>
                        <a:rPr lang="en-US" sz="1600" dirty="0"/>
                        <a:t>Related Parameter in Oracle</a:t>
                      </a:r>
                    </a:p>
                  </a:txBody>
                  <a:tcPr/>
                </a:tc>
                <a:extLst>
                  <a:ext uri="{0D108BD9-81ED-4DB2-BD59-A6C34878D82A}">
                    <a16:rowId xmlns:a16="http://schemas.microsoft.com/office/drawing/2014/main" val="2703039609"/>
                  </a:ext>
                </a:extLst>
              </a:tr>
              <a:tr h="380144">
                <a:tc>
                  <a:txBody>
                    <a:bodyPr/>
                    <a:lstStyle/>
                    <a:p>
                      <a:pPr marL="0" indent="0">
                        <a:buFont typeface="Arial" panose="020B0604020202020204" pitchFamily="34" charset="0"/>
                        <a:buNone/>
                      </a:pPr>
                      <a:r>
                        <a:rPr lang="en-US" sz="1600" dirty="0" err="1"/>
                        <a:t>Datadir</a:t>
                      </a:r>
                      <a:endParaRPr lang="en-US" sz="1600" dirty="0"/>
                    </a:p>
                  </a:txBody>
                  <a:tcPr/>
                </a:tc>
                <a:tc>
                  <a:txBody>
                    <a:bodyPr/>
                    <a:lstStyle/>
                    <a:p>
                      <a:pPr marL="0" indent="0">
                        <a:buFont typeface="Arial" panose="020B0604020202020204" pitchFamily="34" charset="0"/>
                        <a:buNone/>
                      </a:pPr>
                      <a:r>
                        <a:rPr lang="en-US" sz="1600" dirty="0"/>
                        <a:t>Default location of database file directory</a:t>
                      </a:r>
                    </a:p>
                  </a:txBody>
                  <a:tcPr/>
                </a:tc>
                <a:tc>
                  <a:txBody>
                    <a:bodyPr/>
                    <a:lstStyle/>
                    <a:p>
                      <a:pPr marL="0" indent="0">
                        <a:buFont typeface="Arial" panose="020B0604020202020204" pitchFamily="34" charset="0"/>
                        <a:buNone/>
                      </a:pPr>
                      <a:r>
                        <a:rPr lang="en-US" sz="1600" dirty="0"/>
                        <a:t>DB_CREATE_FILE_DEST</a:t>
                      </a:r>
                    </a:p>
                  </a:txBody>
                  <a:tcPr/>
                </a:tc>
                <a:extLst>
                  <a:ext uri="{0D108BD9-81ED-4DB2-BD59-A6C34878D82A}">
                    <a16:rowId xmlns:a16="http://schemas.microsoft.com/office/drawing/2014/main" val="3386600908"/>
                  </a:ext>
                </a:extLst>
              </a:tr>
              <a:tr h="380144">
                <a:tc>
                  <a:txBody>
                    <a:bodyPr/>
                    <a:lstStyle/>
                    <a:p>
                      <a:pPr marL="0" indent="0">
                        <a:buFont typeface="Arial" panose="020B0604020202020204" pitchFamily="34" charset="0"/>
                        <a:buNone/>
                      </a:pPr>
                      <a:r>
                        <a:rPr lang="en-US" sz="1600" dirty="0"/>
                        <a:t>port</a:t>
                      </a:r>
                    </a:p>
                  </a:txBody>
                  <a:tcPr/>
                </a:tc>
                <a:tc>
                  <a:txBody>
                    <a:bodyPr/>
                    <a:lstStyle/>
                    <a:p>
                      <a:pPr marL="0" indent="0">
                        <a:buFont typeface="Arial" panose="020B0604020202020204" pitchFamily="34" charset="0"/>
                        <a:buNone/>
                      </a:pPr>
                      <a:r>
                        <a:rPr lang="en-US" sz="1600" dirty="0"/>
                        <a:t>Default database listening port</a:t>
                      </a:r>
                    </a:p>
                    <a:p>
                      <a:pPr marL="0" indent="0">
                        <a:buFont typeface="Arial" panose="020B0604020202020204" pitchFamily="34" charset="0"/>
                        <a:buNone/>
                      </a:pPr>
                      <a:r>
                        <a:rPr lang="en-US" sz="1600" dirty="0"/>
                        <a:t>(default: 3306)</a:t>
                      </a:r>
                    </a:p>
                  </a:txBody>
                  <a:tcPr/>
                </a:tc>
                <a:tc>
                  <a:txBody>
                    <a:bodyPr/>
                    <a:lstStyle/>
                    <a:p>
                      <a:pPr marL="0" indent="0">
                        <a:buFont typeface="Arial" panose="020B0604020202020204" pitchFamily="34" charset="0"/>
                        <a:buNone/>
                      </a:pPr>
                      <a:r>
                        <a:rPr lang="en-US" sz="1600" dirty="0"/>
                        <a:t>LISTENER PORT</a:t>
                      </a:r>
                    </a:p>
                    <a:p>
                      <a:pPr marL="0" indent="0">
                        <a:buFont typeface="Arial" panose="020B0604020202020204" pitchFamily="34" charset="0"/>
                        <a:buNone/>
                      </a:pPr>
                      <a:r>
                        <a:rPr lang="en-US" sz="1600" dirty="0"/>
                        <a:t>(default: 1521)</a:t>
                      </a:r>
                    </a:p>
                  </a:txBody>
                  <a:tcPr/>
                </a:tc>
                <a:extLst>
                  <a:ext uri="{0D108BD9-81ED-4DB2-BD59-A6C34878D82A}">
                    <a16:rowId xmlns:a16="http://schemas.microsoft.com/office/drawing/2014/main" val="3004811755"/>
                  </a:ext>
                </a:extLst>
              </a:tr>
              <a:tr h="380144">
                <a:tc>
                  <a:txBody>
                    <a:bodyPr/>
                    <a:lstStyle/>
                    <a:p>
                      <a:pPr marL="0" indent="0">
                        <a:buFont typeface="Arial" panose="020B0604020202020204" pitchFamily="34" charset="0"/>
                        <a:buNone/>
                      </a:pPr>
                      <a:r>
                        <a:rPr lang="en-US" sz="1600" dirty="0" err="1"/>
                        <a:t>max_connections</a:t>
                      </a:r>
                      <a:endParaRPr lang="en-US" sz="1600" dirty="0"/>
                    </a:p>
                  </a:txBody>
                  <a:tcPr/>
                </a:tc>
                <a:tc>
                  <a:txBody>
                    <a:bodyPr/>
                    <a:lstStyle/>
                    <a:p>
                      <a:pPr marL="0" indent="0">
                        <a:buFont typeface="Arial" panose="020B0604020202020204" pitchFamily="34" charset="0"/>
                        <a:buNone/>
                      </a:pPr>
                      <a:r>
                        <a:rPr lang="en-US" sz="1600" dirty="0"/>
                        <a:t>Maximum user connection threads</a:t>
                      </a:r>
                    </a:p>
                    <a:p>
                      <a:pPr marL="0" indent="0">
                        <a:buFont typeface="Arial" panose="020B0604020202020204" pitchFamily="34" charset="0"/>
                        <a:buNone/>
                      </a:pPr>
                      <a:r>
                        <a:rPr lang="en-US" sz="1600" dirty="0"/>
                        <a:t>(default: 151) </a:t>
                      </a:r>
                    </a:p>
                  </a:txBody>
                  <a:tcPr/>
                </a:tc>
                <a:tc>
                  <a:txBody>
                    <a:bodyPr/>
                    <a:lstStyle/>
                    <a:p>
                      <a:pPr marL="0" indent="0">
                        <a:buFont typeface="Arial" panose="020B0604020202020204" pitchFamily="34" charset="0"/>
                        <a:buNone/>
                      </a:pPr>
                      <a:r>
                        <a:rPr lang="en-US" sz="1600" dirty="0"/>
                        <a:t>SESSIONS</a:t>
                      </a:r>
                    </a:p>
                  </a:txBody>
                  <a:tcPr/>
                </a:tc>
                <a:extLst>
                  <a:ext uri="{0D108BD9-81ED-4DB2-BD59-A6C34878D82A}">
                    <a16:rowId xmlns:a16="http://schemas.microsoft.com/office/drawing/2014/main" val="1689690152"/>
                  </a:ext>
                </a:extLst>
              </a:tr>
              <a:tr h="380144">
                <a:tc>
                  <a:txBody>
                    <a:bodyPr/>
                    <a:lstStyle/>
                    <a:p>
                      <a:pPr marL="0" indent="0">
                        <a:buFont typeface="Arial" panose="020B0604020202020204" pitchFamily="34" charset="0"/>
                        <a:buNone/>
                      </a:pPr>
                      <a:r>
                        <a:rPr lang="en-US" sz="1600" dirty="0" err="1"/>
                        <a:t>sort_buffer_size</a:t>
                      </a:r>
                      <a:endParaRPr lang="en-US" sz="1600" dirty="0"/>
                    </a:p>
                  </a:txBody>
                  <a:tcPr/>
                </a:tc>
                <a:tc>
                  <a:txBody>
                    <a:bodyPr/>
                    <a:lstStyle/>
                    <a:p>
                      <a:pPr marL="0" indent="0">
                        <a:buFont typeface="Arial" panose="020B0604020202020204" pitchFamily="34" charset="0"/>
                        <a:buNone/>
                      </a:pPr>
                      <a:r>
                        <a:rPr lang="en-US" sz="1600" dirty="0"/>
                        <a:t>Setting sort buffer for ORDER BY or GROUP BY</a:t>
                      </a:r>
                    </a:p>
                  </a:txBody>
                  <a:tcPr/>
                </a:tc>
                <a:tc>
                  <a:txBody>
                    <a:bodyPr/>
                    <a:lstStyle/>
                    <a:p>
                      <a:pPr marL="0" indent="0">
                        <a:buFont typeface="Arial" panose="020B0604020202020204" pitchFamily="34" charset="0"/>
                        <a:buNone/>
                      </a:pPr>
                      <a:r>
                        <a:rPr lang="en-US" sz="1600" dirty="0"/>
                        <a:t>SORT_AREA_SIZE</a:t>
                      </a:r>
                    </a:p>
                  </a:txBody>
                  <a:tcPr/>
                </a:tc>
                <a:extLst>
                  <a:ext uri="{0D108BD9-81ED-4DB2-BD59-A6C34878D82A}">
                    <a16:rowId xmlns:a16="http://schemas.microsoft.com/office/drawing/2014/main" val="3115226106"/>
                  </a:ext>
                </a:extLst>
              </a:tr>
            </a:tbl>
          </a:graphicData>
        </a:graphic>
      </p:graphicFrame>
    </p:spTree>
    <p:extLst>
      <p:ext uri="{BB962C8B-B14F-4D97-AF65-F5344CB8AC3E}">
        <p14:creationId xmlns:p14="http://schemas.microsoft.com/office/powerpoint/2010/main" val="358442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26</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2044339936"/>
              </p:ext>
            </p:extLst>
          </p:nvPr>
        </p:nvGraphicFramePr>
        <p:xfrm>
          <a:off x="350620" y="883578"/>
          <a:ext cx="10671048" cy="4034938"/>
        </p:xfrm>
        <a:graphic>
          <a:graphicData uri="http://schemas.openxmlformats.org/drawingml/2006/table">
            <a:tbl>
              <a:tblPr firstRow="1" bandRow="1">
                <a:tableStyleId>{073A0DAA-6AF3-43AB-8588-CEC1D06C72B9}</a:tableStyleId>
              </a:tblPr>
              <a:tblGrid>
                <a:gridCol w="5284370">
                  <a:extLst>
                    <a:ext uri="{9D8B030D-6E8A-4147-A177-3AD203B41FA5}">
                      <a16:colId xmlns:a16="http://schemas.microsoft.com/office/drawing/2014/main" val="3516538352"/>
                    </a:ext>
                  </a:extLst>
                </a:gridCol>
                <a:gridCol w="5386678">
                  <a:extLst>
                    <a:ext uri="{9D8B030D-6E8A-4147-A177-3AD203B41FA5}">
                      <a16:colId xmlns:a16="http://schemas.microsoft.com/office/drawing/2014/main" val="2288690214"/>
                    </a:ext>
                  </a:extLst>
                </a:gridCol>
              </a:tblGrid>
              <a:tr h="590698">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r>
                        <a:rPr lang="en-US" sz="2000" dirty="0"/>
                        <a:t>show parameter;</a:t>
                      </a:r>
                    </a:p>
                    <a:p>
                      <a:endParaRPr lang="en-US" sz="2000" dirty="0"/>
                    </a:p>
                    <a:p>
                      <a:r>
                        <a:rPr lang="en-US" sz="2000" dirty="0"/>
                        <a:t>show parameter </a:t>
                      </a:r>
                      <a:r>
                        <a:rPr lang="en-US" sz="2000" dirty="0" err="1"/>
                        <a:t>parameter_name</a:t>
                      </a:r>
                      <a:r>
                        <a:rPr lang="en-US" sz="2000" dirty="0"/>
                        <a:t>;</a:t>
                      </a:r>
                    </a:p>
                    <a:p>
                      <a:endParaRPr lang="en-US" sz="2000" dirty="0"/>
                    </a:p>
                    <a:p>
                      <a:r>
                        <a:rPr lang="en-US" sz="2000" dirty="0"/>
                        <a:t>show parameter &lt;string&gt;;</a:t>
                      </a:r>
                    </a:p>
                    <a:p>
                      <a:endParaRPr lang="en-US" sz="2000" dirty="0"/>
                    </a:p>
                    <a:p>
                      <a:r>
                        <a:rPr lang="en-US" sz="2000" dirty="0"/>
                        <a:t>select * from </a:t>
                      </a:r>
                      <a:r>
                        <a:rPr lang="en-US" sz="2000" dirty="0" err="1"/>
                        <a:t>v$parameter</a:t>
                      </a:r>
                      <a:r>
                        <a:rPr lang="en-US" sz="2000" dirty="0"/>
                        <a:t>; </a:t>
                      </a:r>
                    </a:p>
                    <a:p>
                      <a:endParaRPr lang="en-US" sz="2000" dirty="0"/>
                    </a:p>
                    <a:p>
                      <a:endParaRPr lang="en-US" sz="2000" dirty="0"/>
                    </a:p>
                    <a:p>
                      <a:r>
                        <a:rPr lang="en-US" sz="2000" dirty="0"/>
                        <a:t>select * from </a:t>
                      </a:r>
                      <a:r>
                        <a:rPr lang="en-US" sz="2000" dirty="0" err="1"/>
                        <a:t>v$system_parameter</a:t>
                      </a:r>
                      <a:r>
                        <a:rPr lang="en-US" sz="2000" dirty="0"/>
                        <a:t>; </a:t>
                      </a:r>
                    </a:p>
                    <a:p>
                      <a:endParaRPr lang="en-US" sz="2000" dirty="0"/>
                    </a:p>
                  </a:txBody>
                  <a:tcPr/>
                </a:tc>
                <a:tc>
                  <a:txBody>
                    <a:bodyPr/>
                    <a:lstStyle/>
                    <a:p>
                      <a:r>
                        <a:rPr lang="en-US" sz="2000" b="0" dirty="0"/>
                        <a:t>show variables;</a:t>
                      </a:r>
                    </a:p>
                    <a:p>
                      <a:endParaRPr lang="en-US" sz="2000" b="0" dirty="0"/>
                    </a:p>
                    <a:p>
                      <a:r>
                        <a:rPr lang="en-US" sz="2000" b="0" dirty="0"/>
                        <a:t>show variables like ‘&lt;</a:t>
                      </a:r>
                      <a:r>
                        <a:rPr lang="en-US" sz="2000" b="0" dirty="0" err="1"/>
                        <a:t>variable_name</a:t>
                      </a:r>
                      <a:r>
                        <a:rPr lang="en-US" sz="2000" b="0" dirty="0"/>
                        <a:t>&gt;’;</a:t>
                      </a:r>
                    </a:p>
                    <a:p>
                      <a:endParaRPr lang="en-US" sz="2000" b="0" dirty="0"/>
                    </a:p>
                    <a:p>
                      <a:r>
                        <a:rPr lang="en-US" sz="2000" b="0" dirty="0"/>
                        <a:t>show variables like ‘%&lt;string&gt;%’; </a:t>
                      </a:r>
                    </a:p>
                    <a:p>
                      <a:endParaRPr lang="en-US" sz="2000" b="0" dirty="0"/>
                    </a:p>
                    <a:p>
                      <a:r>
                        <a:rPr lang="en-US" sz="2000" b="0" dirty="0"/>
                        <a:t>select * from </a:t>
                      </a:r>
                      <a:r>
                        <a:rPr lang="en-US" sz="2000" b="0" dirty="0" err="1"/>
                        <a:t>performance_schema.session_variables</a:t>
                      </a:r>
                      <a:r>
                        <a:rPr lang="en-US" sz="2000" b="0" dirty="0"/>
                        <a:t>;</a:t>
                      </a:r>
                    </a:p>
                    <a:p>
                      <a:endParaRPr lang="en-US" sz="2000" b="0" dirty="0"/>
                    </a:p>
                    <a:p>
                      <a:r>
                        <a:rPr lang="en-US" sz="2000" b="0" dirty="0"/>
                        <a:t>select * from </a:t>
                      </a:r>
                      <a:r>
                        <a:rPr lang="en-US" sz="2000" b="0" dirty="0" err="1"/>
                        <a:t>performance_schema.global_variables</a:t>
                      </a:r>
                      <a:r>
                        <a:rPr lang="en-US" sz="2000" b="0" dirty="0"/>
                        <a:t>;  </a:t>
                      </a:r>
                    </a:p>
                  </a:txBody>
                  <a:tcPr/>
                </a:tc>
                <a:extLst>
                  <a:ext uri="{0D108BD9-81ED-4DB2-BD59-A6C34878D82A}">
                    <a16:rowId xmlns:a16="http://schemas.microsoft.com/office/drawing/2014/main" val="280865323"/>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Check database parameter setting</a:t>
            </a:r>
          </a:p>
        </p:txBody>
      </p:sp>
    </p:spTree>
    <p:extLst>
      <p:ext uri="{BB962C8B-B14F-4D97-AF65-F5344CB8AC3E}">
        <p14:creationId xmlns:p14="http://schemas.microsoft.com/office/powerpoint/2010/main" val="22217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27</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3517659568"/>
              </p:ext>
            </p:extLst>
          </p:nvPr>
        </p:nvGraphicFramePr>
        <p:xfrm>
          <a:off x="350620" y="883578"/>
          <a:ext cx="11570985" cy="5741818"/>
        </p:xfrm>
        <a:graphic>
          <a:graphicData uri="http://schemas.openxmlformats.org/drawingml/2006/table">
            <a:tbl>
              <a:tblPr firstRow="1" bandRow="1">
                <a:tableStyleId>{073A0DAA-6AF3-43AB-8588-CEC1D06C72B9}</a:tableStyleId>
              </a:tblPr>
              <a:tblGrid>
                <a:gridCol w="3214513">
                  <a:extLst>
                    <a:ext uri="{9D8B030D-6E8A-4147-A177-3AD203B41FA5}">
                      <a16:colId xmlns:a16="http://schemas.microsoft.com/office/drawing/2014/main" val="1941519285"/>
                    </a:ext>
                  </a:extLst>
                </a:gridCol>
                <a:gridCol w="4613096">
                  <a:extLst>
                    <a:ext uri="{9D8B030D-6E8A-4147-A177-3AD203B41FA5}">
                      <a16:colId xmlns:a16="http://schemas.microsoft.com/office/drawing/2014/main" val="3516538352"/>
                    </a:ext>
                  </a:extLst>
                </a:gridCol>
                <a:gridCol w="3743376">
                  <a:extLst>
                    <a:ext uri="{9D8B030D-6E8A-4147-A177-3AD203B41FA5}">
                      <a16:colId xmlns:a16="http://schemas.microsoft.com/office/drawing/2014/main" val="2288690214"/>
                    </a:ext>
                  </a:extLst>
                </a:gridCol>
              </a:tblGrid>
              <a:tr h="590698">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380144">
                <a:tc>
                  <a:txBody>
                    <a:bodyPr/>
                    <a:lstStyle/>
                    <a:p>
                      <a:pPr marL="0" indent="0">
                        <a:buFont typeface="Arial" panose="020B0604020202020204" pitchFamily="34" charset="0"/>
                        <a:buNone/>
                      </a:pPr>
                      <a:r>
                        <a:rPr lang="en-US" sz="2000" b="1" dirty="0"/>
                        <a:t>Set on Memory and persist in database configuration file</a:t>
                      </a:r>
                    </a:p>
                  </a:txBody>
                  <a:tcPr/>
                </a:tc>
                <a:tc>
                  <a:txBody>
                    <a:bodyPr/>
                    <a:lstStyle/>
                    <a:p>
                      <a:r>
                        <a:rPr lang="en-US" sz="2000" b="1" dirty="0"/>
                        <a:t>Target File: SPFILE</a:t>
                      </a:r>
                    </a:p>
                    <a:p>
                      <a:endParaRPr lang="en-US" sz="2000" b="1" dirty="0"/>
                    </a:p>
                    <a:p>
                      <a:r>
                        <a:rPr lang="en-US" sz="2000" b="1" dirty="0"/>
                        <a:t>Syntax: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alter system set &lt;parameter&gt;=&lt;value&gt; scope=</a:t>
                      </a:r>
                      <a:r>
                        <a:rPr lang="en-US" sz="2000" b="1" dirty="0"/>
                        <a:t>BOTH</a:t>
                      </a:r>
                      <a:r>
                        <a:rPr lang="en-US" sz="2000" dirty="0"/>
                        <a:t>;</a:t>
                      </a:r>
                    </a:p>
                  </a:txBody>
                  <a:tcPr/>
                </a:tc>
                <a:tc>
                  <a:txBody>
                    <a:bodyPr/>
                    <a:lstStyle/>
                    <a:p>
                      <a:r>
                        <a:rPr lang="en-US" sz="2000" b="1" dirty="0"/>
                        <a:t>Target File: mysqld-</a:t>
                      </a:r>
                      <a:r>
                        <a:rPr lang="en-US" sz="2000" b="1" dirty="0" err="1"/>
                        <a:t>auto.cnf</a:t>
                      </a:r>
                      <a:endParaRPr lang="en-US" sz="2000" b="1" dirty="0"/>
                    </a:p>
                    <a:p>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Syntax:</a:t>
                      </a:r>
                    </a:p>
                    <a:p>
                      <a:r>
                        <a:rPr lang="en-US" sz="2000" dirty="0"/>
                        <a:t>set </a:t>
                      </a:r>
                      <a:r>
                        <a:rPr lang="en-US" sz="2000" b="1" dirty="0"/>
                        <a:t>PERSIST</a:t>
                      </a:r>
                      <a:r>
                        <a:rPr lang="en-US" sz="2000" dirty="0"/>
                        <a:t> &lt;variables&gt;=&lt;values&gt;;</a:t>
                      </a:r>
                    </a:p>
                  </a:txBody>
                  <a:tcPr/>
                </a:tc>
                <a:extLst>
                  <a:ext uri="{0D108BD9-81ED-4DB2-BD59-A6C34878D82A}">
                    <a16:rowId xmlns:a16="http://schemas.microsoft.com/office/drawing/2014/main" val="280865323"/>
                  </a:ext>
                </a:extLst>
              </a:tr>
              <a:tr h="390418">
                <a:tc>
                  <a:txBody>
                    <a:bodyPr/>
                    <a:lstStyle/>
                    <a:p>
                      <a:pPr marL="0" indent="0">
                        <a:buFont typeface="Arial" panose="020B0604020202020204" pitchFamily="34" charset="0"/>
                        <a:buNone/>
                      </a:pPr>
                      <a:r>
                        <a:rPr lang="en-US" sz="2000" b="1" dirty="0"/>
                        <a:t>Set on Memory only or for current session</a:t>
                      </a:r>
                      <a:endParaRPr lang="en-US" sz="2000" dirty="0"/>
                    </a:p>
                  </a:txBody>
                  <a:tcPr/>
                </a:tc>
                <a:tc>
                  <a:txBody>
                    <a:bodyPr/>
                    <a:lstStyle/>
                    <a:p>
                      <a:r>
                        <a:rPr lang="en-US" sz="2000" b="1" dirty="0"/>
                        <a:t>Syntax: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alter system set &lt;parameter&gt;=&lt;value&gt; scope=</a:t>
                      </a:r>
                      <a:r>
                        <a:rPr lang="en-US" sz="2000" b="1" dirty="0"/>
                        <a:t>MEMORY</a:t>
                      </a:r>
                      <a:r>
                        <a:rPr lang="en-US" sz="20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alter session set &lt;parameter&gt;=&lt;value&gt;;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Syntax:</a:t>
                      </a:r>
                    </a:p>
                    <a:p>
                      <a:r>
                        <a:rPr lang="en-US" sz="2000" dirty="0"/>
                        <a:t>set global &lt;variables&gt;=&lt;values&gt;;</a:t>
                      </a:r>
                    </a:p>
                    <a:p>
                      <a:endParaRPr lang="en-US" sz="2000" dirty="0"/>
                    </a:p>
                    <a:p>
                      <a:r>
                        <a:rPr lang="en-US" sz="2000" dirty="0"/>
                        <a:t>set session &lt;variables&gt;=&lt;values&gt;;</a:t>
                      </a:r>
                    </a:p>
                  </a:txBody>
                  <a:tcPr/>
                </a:tc>
                <a:extLst>
                  <a:ext uri="{0D108BD9-81ED-4DB2-BD59-A6C34878D82A}">
                    <a16:rowId xmlns:a16="http://schemas.microsoft.com/office/drawing/2014/main" val="1467879552"/>
                  </a:ext>
                </a:extLst>
              </a:tr>
              <a:tr h="390418">
                <a:tc>
                  <a:txBody>
                    <a:bodyPr/>
                    <a:lstStyle/>
                    <a:p>
                      <a:pPr marL="0" indent="0">
                        <a:buFont typeface="Arial" panose="020B0604020202020204" pitchFamily="34" charset="0"/>
                        <a:buNone/>
                      </a:pPr>
                      <a:r>
                        <a:rPr lang="en-US" sz="2000" b="1" dirty="0"/>
                        <a:t>Set on database configuration only</a:t>
                      </a:r>
                      <a:endParaRPr lang="en-US" sz="2000" dirty="0"/>
                    </a:p>
                  </a:txBody>
                  <a:tcPr/>
                </a:tc>
                <a:tc>
                  <a:txBody>
                    <a:bodyPr/>
                    <a:lstStyle/>
                    <a:p>
                      <a:r>
                        <a:rPr lang="en-US" sz="2000" b="1" dirty="0"/>
                        <a:t>Target File: SPFILE</a:t>
                      </a:r>
                    </a:p>
                    <a:p>
                      <a:endParaRPr lang="en-US" sz="2000" b="1" dirty="0"/>
                    </a:p>
                    <a:p>
                      <a:r>
                        <a:rPr lang="en-US" sz="2000" b="1" dirty="0"/>
                        <a:t>Syntax: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alter system set &lt;parameter&gt;=&lt;value&gt; scope=</a:t>
                      </a:r>
                      <a:r>
                        <a:rPr lang="en-US" sz="2000" b="1" dirty="0"/>
                        <a:t>SPFILE</a:t>
                      </a:r>
                      <a:r>
                        <a:rPr lang="en-US" sz="2000" dirty="0"/>
                        <a:t>;</a:t>
                      </a:r>
                    </a:p>
                  </a:txBody>
                  <a:tcPr/>
                </a:tc>
                <a:tc>
                  <a:txBody>
                    <a:bodyPr/>
                    <a:lstStyle/>
                    <a:p>
                      <a:r>
                        <a:rPr lang="en-US" sz="2000" b="1" dirty="0"/>
                        <a:t>Target File: mysqld-</a:t>
                      </a:r>
                      <a:r>
                        <a:rPr lang="en-US" sz="2000" b="1" dirty="0" err="1"/>
                        <a:t>auto.cnf</a:t>
                      </a:r>
                      <a:endParaRPr lang="en-US" sz="2000" b="1" dirty="0"/>
                    </a:p>
                    <a:p>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Syntax:</a:t>
                      </a:r>
                    </a:p>
                    <a:p>
                      <a:r>
                        <a:rPr lang="en-US" sz="2000" dirty="0"/>
                        <a:t>set </a:t>
                      </a:r>
                      <a:r>
                        <a:rPr lang="en-US" sz="2000" b="1" dirty="0"/>
                        <a:t>PERSIST_ONLY</a:t>
                      </a:r>
                      <a:r>
                        <a:rPr lang="en-US" sz="2000" dirty="0"/>
                        <a:t> &lt;variables&gt;=&lt;values&gt;;</a:t>
                      </a:r>
                    </a:p>
                  </a:txBody>
                  <a:tcPr/>
                </a:tc>
                <a:extLst>
                  <a:ext uri="{0D108BD9-81ED-4DB2-BD59-A6C34878D82A}">
                    <a16:rowId xmlns:a16="http://schemas.microsoft.com/office/drawing/2014/main" val="385858204"/>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Changing Database Parameters on-the-fly</a:t>
            </a:r>
          </a:p>
        </p:txBody>
      </p:sp>
    </p:spTree>
    <p:extLst>
      <p:ext uri="{BB962C8B-B14F-4D97-AF65-F5344CB8AC3E}">
        <p14:creationId xmlns:p14="http://schemas.microsoft.com/office/powerpoint/2010/main" val="37838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28</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0476" y="218119"/>
            <a:ext cx="10671048" cy="571496"/>
          </a:xfrm>
        </p:spPr>
        <p:txBody>
          <a:bodyPr/>
          <a:lstStyle/>
          <a:p>
            <a:r>
              <a:rPr lang="en-US" dirty="0"/>
              <a:t>Special Schemas and Tablespaces</a:t>
            </a:r>
          </a:p>
        </p:txBody>
      </p:sp>
      <p:graphicFrame>
        <p:nvGraphicFramePr>
          <p:cNvPr id="6" name="Table 7">
            <a:extLst>
              <a:ext uri="{FF2B5EF4-FFF2-40B4-BE49-F238E27FC236}">
                <a16:creationId xmlns:a16="http://schemas.microsoft.com/office/drawing/2014/main" id="{2559FB24-FB1E-2446-A73D-E9108D975E5D}"/>
              </a:ext>
            </a:extLst>
          </p:cNvPr>
          <p:cNvGraphicFramePr>
            <a:graphicFrameLocks noGrp="1"/>
          </p:cNvGraphicFramePr>
          <p:nvPr>
            <p:extLst>
              <p:ext uri="{D42A27DB-BD31-4B8C-83A1-F6EECF244321}">
                <p14:modId xmlns:p14="http://schemas.microsoft.com/office/powerpoint/2010/main" val="1673139992"/>
              </p:ext>
            </p:extLst>
          </p:nvPr>
        </p:nvGraphicFramePr>
        <p:xfrm>
          <a:off x="217909" y="1083605"/>
          <a:ext cx="11570985" cy="4180897"/>
        </p:xfrm>
        <a:graphic>
          <a:graphicData uri="http://schemas.openxmlformats.org/drawingml/2006/table">
            <a:tbl>
              <a:tblPr firstRow="1" bandRow="1">
                <a:tableStyleId>{073A0DAA-6AF3-43AB-8588-CEC1D06C72B9}</a:tableStyleId>
              </a:tblPr>
              <a:tblGrid>
                <a:gridCol w="4423540">
                  <a:extLst>
                    <a:ext uri="{9D8B030D-6E8A-4147-A177-3AD203B41FA5}">
                      <a16:colId xmlns:a16="http://schemas.microsoft.com/office/drawing/2014/main" val="1941519285"/>
                    </a:ext>
                  </a:extLst>
                </a:gridCol>
                <a:gridCol w="3067291">
                  <a:extLst>
                    <a:ext uri="{9D8B030D-6E8A-4147-A177-3AD203B41FA5}">
                      <a16:colId xmlns:a16="http://schemas.microsoft.com/office/drawing/2014/main" val="3516538352"/>
                    </a:ext>
                  </a:extLst>
                </a:gridCol>
                <a:gridCol w="4080154">
                  <a:extLst>
                    <a:ext uri="{9D8B030D-6E8A-4147-A177-3AD203B41FA5}">
                      <a16:colId xmlns:a16="http://schemas.microsoft.com/office/drawing/2014/main" val="2288690214"/>
                    </a:ext>
                  </a:extLst>
                </a:gridCol>
              </a:tblGrid>
              <a:tr h="462337">
                <a:tc>
                  <a:txBody>
                    <a:bodyPr/>
                    <a:lstStyle/>
                    <a:p>
                      <a:pPr algn="ctr"/>
                      <a:r>
                        <a:rPr lang="en-US" sz="2000" b="1" kern="1200" dirty="0">
                          <a:solidFill>
                            <a:schemeClr val="lt1"/>
                          </a:solidFill>
                          <a:latin typeface="+mn-lt"/>
                          <a:ea typeface="+mn-ea"/>
                          <a:cs typeface="+mn-cs"/>
                        </a:rPr>
                        <a:t>Schemas and Tablespaces</a:t>
                      </a:r>
                    </a:p>
                  </a:txBody>
                  <a:tcPr/>
                </a:tc>
                <a:tc>
                  <a:txBody>
                    <a:bodyPr/>
                    <a:lstStyle/>
                    <a:p>
                      <a:pPr algn="ctr"/>
                      <a:r>
                        <a:rPr lang="en-US" sz="2000" b="1" kern="1200" dirty="0">
                          <a:solidFill>
                            <a:schemeClr val="lt1"/>
                          </a:solidFill>
                          <a:latin typeface="+mn-lt"/>
                          <a:ea typeface="+mn-ea"/>
                          <a:cs typeface="+mn-cs"/>
                        </a:rPr>
                        <a:t>Oracle </a:t>
                      </a:r>
                    </a:p>
                  </a:txBody>
                  <a:tcPr/>
                </a:tc>
                <a:tc>
                  <a:txBody>
                    <a:bodyPr/>
                    <a:lstStyle/>
                    <a:p>
                      <a:pPr algn="ctr"/>
                      <a:r>
                        <a:rPr lang="en-US" sz="2000" b="1" kern="1200" dirty="0">
                          <a:solidFill>
                            <a:schemeClr val="lt1"/>
                          </a:solidFill>
                          <a:latin typeface="+mn-lt"/>
                          <a:ea typeface="+mn-ea"/>
                          <a:cs typeface="+mn-cs"/>
                        </a:rPr>
                        <a:t>MySQL</a:t>
                      </a:r>
                    </a:p>
                  </a:txBody>
                  <a:tcPr/>
                </a:tc>
                <a:extLst>
                  <a:ext uri="{0D108BD9-81ED-4DB2-BD59-A6C34878D82A}">
                    <a16:rowId xmlns:a16="http://schemas.microsoft.com/office/drawing/2014/main" val="3827660648"/>
                  </a:ext>
                </a:extLst>
              </a:tr>
              <a:tr h="575353">
                <a:tc>
                  <a:txBody>
                    <a:bodyPr/>
                    <a:lstStyle/>
                    <a:p>
                      <a:r>
                        <a:rPr lang="en-US" sz="2000" dirty="0"/>
                        <a:t>Stores Database Data Dictionary and System related information</a:t>
                      </a:r>
                    </a:p>
                  </a:txBody>
                  <a:tcPr/>
                </a:tc>
                <a:tc>
                  <a:txBody>
                    <a:bodyPr/>
                    <a:lstStyle/>
                    <a:p>
                      <a:r>
                        <a:rPr lang="en-US" sz="2000" b="1" dirty="0"/>
                        <a:t>SYS</a:t>
                      </a:r>
                      <a:r>
                        <a:rPr lang="en-US" sz="2000" dirty="0"/>
                        <a:t> and </a:t>
                      </a:r>
                      <a:r>
                        <a:rPr lang="en-US" sz="2000" b="1" dirty="0"/>
                        <a:t>SYSTEM</a:t>
                      </a:r>
                      <a:r>
                        <a:rPr lang="en-US" sz="2000" dirty="0"/>
                        <a:t> Schema</a:t>
                      </a:r>
                    </a:p>
                  </a:txBody>
                  <a:tcPr/>
                </a:tc>
                <a:tc>
                  <a:txBody>
                    <a:bodyPr/>
                    <a:lstStyle/>
                    <a:p>
                      <a:r>
                        <a:rPr lang="en-US" sz="2000" b="1" dirty="0">
                          <a:solidFill>
                            <a:schemeClr val="tx1"/>
                          </a:solidFill>
                        </a:rPr>
                        <a:t>SYS</a:t>
                      </a:r>
                      <a:r>
                        <a:rPr lang="en-US" sz="2000" dirty="0">
                          <a:solidFill>
                            <a:schemeClr val="tx1"/>
                          </a:solidFill>
                        </a:rPr>
                        <a:t>, </a:t>
                      </a:r>
                      <a:r>
                        <a:rPr lang="en-US" sz="2000" b="1" dirty="0">
                          <a:solidFill>
                            <a:schemeClr val="tx1"/>
                          </a:solidFill>
                        </a:rPr>
                        <a:t>MYSQL</a:t>
                      </a:r>
                      <a:r>
                        <a:rPr lang="en-US" sz="2000" dirty="0">
                          <a:solidFill>
                            <a:schemeClr val="tx1"/>
                          </a:solidFill>
                        </a:rPr>
                        <a:t>, and </a:t>
                      </a:r>
                      <a:r>
                        <a:rPr lang="en-US" sz="2000" b="1" dirty="0">
                          <a:solidFill>
                            <a:schemeClr val="tx1"/>
                          </a:solidFill>
                        </a:rPr>
                        <a:t>INFORMATION_SCHEMA</a:t>
                      </a:r>
                    </a:p>
                  </a:txBody>
                  <a:tcPr/>
                </a:tc>
                <a:extLst>
                  <a:ext uri="{0D108BD9-81ED-4DB2-BD59-A6C34878D82A}">
                    <a16:rowId xmlns:a16="http://schemas.microsoft.com/office/drawing/2014/main" val="2562197879"/>
                  </a:ext>
                </a:extLst>
              </a:tr>
              <a:tr h="335280">
                <a:tc>
                  <a:txBody>
                    <a:bodyPr/>
                    <a:lstStyle/>
                    <a:p>
                      <a:r>
                        <a:rPr lang="en-US" sz="2000" dirty="0"/>
                        <a:t>Store Performance Statistics data</a:t>
                      </a:r>
                    </a:p>
                  </a:txBody>
                  <a:tcPr/>
                </a:tc>
                <a:tc>
                  <a:txBody>
                    <a:bodyPr/>
                    <a:lstStyle/>
                    <a:p>
                      <a:r>
                        <a:rPr lang="en-US" sz="2000" b="1" dirty="0"/>
                        <a:t>SYSAUX</a:t>
                      </a:r>
                      <a:r>
                        <a:rPr lang="en-US" sz="2000" dirty="0"/>
                        <a:t> tablespace to store AWR related table on disk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PERFORMANCE_SCHEMA </a:t>
                      </a:r>
                      <a:r>
                        <a:rPr lang="en-US" sz="2000" b="0" dirty="0">
                          <a:solidFill>
                            <a:schemeClr val="tx1"/>
                          </a:solidFill>
                        </a:rPr>
                        <a:t>to store in MEMORY</a:t>
                      </a:r>
                    </a:p>
                  </a:txBody>
                  <a:tcPr/>
                </a:tc>
                <a:extLst>
                  <a:ext uri="{0D108BD9-81ED-4DB2-BD59-A6C34878D82A}">
                    <a16:rowId xmlns:a16="http://schemas.microsoft.com/office/drawing/2014/main" val="2944274137"/>
                  </a:ext>
                </a:extLst>
              </a:tr>
              <a:tr h="335280">
                <a:tc>
                  <a:txBody>
                    <a:bodyPr/>
                    <a:lstStyle/>
                    <a:p>
                      <a:r>
                        <a:rPr lang="en-US" sz="2000" dirty="0"/>
                        <a:t>Rollback segments for rolling back uncommitted transaction and store before image for MVCC (read consistency)</a:t>
                      </a:r>
                    </a:p>
                  </a:txBody>
                  <a:tcPr/>
                </a:tc>
                <a:tc>
                  <a:txBody>
                    <a:bodyPr/>
                    <a:lstStyle/>
                    <a:p>
                      <a:r>
                        <a:rPr lang="en-US" sz="2000" b="1" dirty="0"/>
                        <a:t>UNDO</a:t>
                      </a:r>
                      <a:r>
                        <a:rPr lang="en-US" sz="2000" dirty="0"/>
                        <a:t> Tablespace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UNDO</a:t>
                      </a:r>
                      <a:r>
                        <a:rPr lang="en-US" sz="2000" dirty="0">
                          <a:solidFill>
                            <a:schemeClr val="tx1"/>
                          </a:solidFill>
                        </a:rPr>
                        <a:t> Tablespace</a:t>
                      </a:r>
                    </a:p>
                  </a:txBody>
                  <a:tcPr/>
                </a:tc>
                <a:extLst>
                  <a:ext uri="{0D108BD9-81ED-4DB2-BD59-A6C34878D82A}">
                    <a16:rowId xmlns:a16="http://schemas.microsoft.com/office/drawing/2014/main" val="224359348"/>
                  </a:ext>
                </a:extLst>
              </a:tr>
              <a:tr h="335280">
                <a:tc>
                  <a:txBody>
                    <a:bodyPr/>
                    <a:lstStyle/>
                    <a:p>
                      <a:r>
                        <a:rPr lang="en-US" sz="2000" dirty="0"/>
                        <a:t>Temporary segments for sorting operation and temporary tables</a:t>
                      </a:r>
                    </a:p>
                  </a:txBody>
                  <a:tcPr/>
                </a:tc>
                <a:tc>
                  <a:txBody>
                    <a:bodyPr/>
                    <a:lstStyle/>
                    <a:p>
                      <a:r>
                        <a:rPr lang="en-US" sz="2000" b="1" dirty="0"/>
                        <a:t>TEMP</a:t>
                      </a:r>
                      <a:r>
                        <a:rPr lang="en-US" sz="2000" dirty="0"/>
                        <a:t> Tablespace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TEMP</a:t>
                      </a:r>
                      <a:r>
                        <a:rPr lang="en-US" sz="2000" dirty="0">
                          <a:solidFill>
                            <a:schemeClr val="tx1"/>
                          </a:solidFill>
                        </a:rPr>
                        <a:t> Tablespace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1"/>
                        </a:solidFill>
                      </a:endParaRPr>
                    </a:p>
                  </a:txBody>
                  <a:tcPr/>
                </a:tc>
                <a:extLst>
                  <a:ext uri="{0D108BD9-81ED-4DB2-BD59-A6C34878D82A}">
                    <a16:rowId xmlns:a16="http://schemas.microsoft.com/office/drawing/2014/main" val="1650870347"/>
                  </a:ext>
                </a:extLst>
              </a:tr>
            </a:tbl>
          </a:graphicData>
        </a:graphic>
      </p:graphicFrame>
    </p:spTree>
    <p:extLst>
      <p:ext uri="{BB962C8B-B14F-4D97-AF65-F5344CB8AC3E}">
        <p14:creationId xmlns:p14="http://schemas.microsoft.com/office/powerpoint/2010/main" val="198420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29</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0476" y="65112"/>
            <a:ext cx="10671048" cy="571496"/>
          </a:xfrm>
        </p:spPr>
        <p:txBody>
          <a:bodyPr/>
          <a:lstStyle/>
          <a:p>
            <a:r>
              <a:rPr lang="en-US" dirty="0"/>
              <a:t>Tablespaces Architecture</a:t>
            </a:r>
          </a:p>
        </p:txBody>
      </p:sp>
      <p:sp>
        <p:nvSpPr>
          <p:cNvPr id="5" name="Rectangle 4">
            <a:extLst>
              <a:ext uri="{FF2B5EF4-FFF2-40B4-BE49-F238E27FC236}">
                <a16:creationId xmlns:a16="http://schemas.microsoft.com/office/drawing/2014/main" id="{6F95E481-3EA9-C743-8ABA-9CE1DA18722F}"/>
              </a:ext>
            </a:extLst>
          </p:cNvPr>
          <p:cNvSpPr/>
          <p:nvPr/>
        </p:nvSpPr>
        <p:spPr>
          <a:xfrm>
            <a:off x="6873137" y="1988867"/>
            <a:ext cx="5066227" cy="3139321"/>
          </a:xfrm>
          <a:prstGeom prst="rect">
            <a:avLst/>
          </a:prstGeom>
        </p:spPr>
        <p:txBody>
          <a:bodyPr wrap="square">
            <a:spAutoFit/>
          </a:bodyPr>
          <a:lstStyle/>
          <a:p>
            <a:pPr marL="285750" indent="-285750">
              <a:buFont typeface="Arial" panose="020B0604020202020204" pitchFamily="34" charset="0"/>
              <a:buChar char="•"/>
            </a:pPr>
            <a:r>
              <a:rPr lang="en-US" b="1" dirty="0"/>
              <a:t>DB_BLOCK_SIZE </a:t>
            </a:r>
            <a:r>
              <a:rPr lang="en-US" dirty="0"/>
              <a:t>(ORACLE) = 8192 (8 KB - default), extent size is varying; but uniform extent size can be defined on a Locally Managed Tablespace</a:t>
            </a:r>
          </a:p>
          <a:p>
            <a:endParaRPr lang="en-US" dirty="0"/>
          </a:p>
          <a:p>
            <a:pPr marL="285750" indent="-285750">
              <a:buFont typeface="Arial" panose="020B0604020202020204" pitchFamily="34" charset="0"/>
              <a:buChar char="•"/>
            </a:pPr>
            <a:r>
              <a:rPr lang="en-US" b="1" dirty="0"/>
              <a:t>INNODB_PAGE_SIZE </a:t>
            </a:r>
            <a:r>
              <a:rPr lang="en-US" dirty="0"/>
              <a:t>(MySQL) = 16384 (16 KB - default) with uniform extent size = 1 MB (64 pages)</a:t>
            </a:r>
          </a:p>
          <a:p>
            <a:endParaRPr lang="en-US" dirty="0"/>
          </a:p>
          <a:p>
            <a:pPr marL="285750" indent="-285750">
              <a:buFont typeface="Arial" panose="020B0604020202020204" pitchFamily="34" charset="0"/>
              <a:buChar char="•"/>
            </a:pPr>
            <a:r>
              <a:rPr lang="en-US" dirty="0"/>
              <a:t>Once data is growing, extensions occur in increment of 4 MB (4 extents)</a:t>
            </a:r>
          </a:p>
        </p:txBody>
      </p:sp>
      <p:pic>
        <p:nvPicPr>
          <p:cNvPr id="8" name="Picture 7">
            <a:extLst>
              <a:ext uri="{FF2B5EF4-FFF2-40B4-BE49-F238E27FC236}">
                <a16:creationId xmlns:a16="http://schemas.microsoft.com/office/drawing/2014/main" id="{5B3C04A5-9BB1-C44A-B029-07FDA58EA1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799" y="1002817"/>
            <a:ext cx="6636108" cy="4830824"/>
          </a:xfrm>
          <a:prstGeom prst="rect">
            <a:avLst/>
          </a:prstGeom>
        </p:spPr>
      </p:pic>
    </p:spTree>
    <p:extLst>
      <p:ext uri="{BB962C8B-B14F-4D97-AF65-F5344CB8AC3E}">
        <p14:creationId xmlns:p14="http://schemas.microsoft.com/office/powerpoint/2010/main" val="305733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3</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pic>
        <p:nvPicPr>
          <p:cNvPr id="10" name="Picture 2" descr="D:\kh\ofi\Logos\517fr5.jpg">
            <a:extLst>
              <a:ext uri="{FF2B5EF4-FFF2-40B4-BE49-F238E27FC236}">
                <a16:creationId xmlns:a16="http://schemas.microsoft.com/office/drawing/2014/main" id="{5B7A14D3-1CC3-4D43-8C1D-36336B946EB7}"/>
              </a:ext>
            </a:extLst>
          </p:cNvPr>
          <p:cNvPicPr>
            <a:picLocks noChangeAspect="1" noChangeArrowheads="1"/>
          </p:cNvPicPr>
          <p:nvPr/>
        </p:nvPicPr>
        <p:blipFill>
          <a:blip r:embed="rId2" cstate="print"/>
          <a:srcRect/>
          <a:stretch>
            <a:fillRect/>
          </a:stretch>
        </p:blipFill>
        <p:spPr bwMode="auto">
          <a:xfrm>
            <a:off x="0" y="-1270001"/>
            <a:ext cx="13036743" cy="8693425"/>
          </a:xfrm>
          <a:prstGeom prst="rect">
            <a:avLst/>
          </a:prstGeom>
          <a:noFill/>
        </p:spPr>
      </p:pic>
    </p:spTree>
    <p:extLst>
      <p:ext uri="{BB962C8B-B14F-4D97-AF65-F5344CB8AC3E}">
        <p14:creationId xmlns:p14="http://schemas.microsoft.com/office/powerpoint/2010/main" val="208508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30</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sp>
        <p:nvSpPr>
          <p:cNvPr id="2" name="Title 1">
            <a:extLst>
              <a:ext uri="{FF2B5EF4-FFF2-40B4-BE49-F238E27FC236}">
                <a16:creationId xmlns:a16="http://schemas.microsoft.com/office/drawing/2014/main" id="{815BDA42-AEAD-414E-A412-8B8F0CAB37B5}"/>
              </a:ext>
            </a:extLst>
          </p:cNvPr>
          <p:cNvSpPr>
            <a:spLocks noGrp="1"/>
          </p:cNvSpPr>
          <p:nvPr>
            <p:ph type="title"/>
          </p:nvPr>
        </p:nvSpPr>
        <p:spPr>
          <a:xfrm>
            <a:off x="760476" y="65112"/>
            <a:ext cx="10671048" cy="571496"/>
          </a:xfrm>
        </p:spPr>
        <p:txBody>
          <a:bodyPr/>
          <a:lstStyle/>
          <a:p>
            <a:r>
              <a:rPr lang="en-US" dirty="0"/>
              <a:t>Tablespaces Architecture</a:t>
            </a:r>
          </a:p>
        </p:txBody>
      </p:sp>
      <p:grpSp>
        <p:nvGrpSpPr>
          <p:cNvPr id="77" name="Group 76">
            <a:extLst>
              <a:ext uri="{FF2B5EF4-FFF2-40B4-BE49-F238E27FC236}">
                <a16:creationId xmlns:a16="http://schemas.microsoft.com/office/drawing/2014/main" id="{D5DBD305-2827-3547-8538-E1C283232372}"/>
              </a:ext>
            </a:extLst>
          </p:cNvPr>
          <p:cNvGrpSpPr/>
          <p:nvPr/>
        </p:nvGrpSpPr>
        <p:grpSpPr>
          <a:xfrm>
            <a:off x="283422" y="694494"/>
            <a:ext cx="5398187" cy="5582320"/>
            <a:chOff x="283422" y="694494"/>
            <a:chExt cx="5398187" cy="5582320"/>
          </a:xfrm>
        </p:grpSpPr>
        <p:sp>
          <p:nvSpPr>
            <p:cNvPr id="7" name="Rounded Rectangle 6">
              <a:extLst>
                <a:ext uri="{FF2B5EF4-FFF2-40B4-BE49-F238E27FC236}">
                  <a16:creationId xmlns:a16="http://schemas.microsoft.com/office/drawing/2014/main" id="{C9A1FE6E-4A90-2547-8AAD-C7035E24D177}"/>
                </a:ext>
              </a:extLst>
            </p:cNvPr>
            <p:cNvSpPr/>
            <p:nvPr/>
          </p:nvSpPr>
          <p:spPr>
            <a:xfrm>
              <a:off x="380144" y="1023081"/>
              <a:ext cx="5301465" cy="50137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63357F-6BF9-DD47-9C39-798195ACEFB6}"/>
                </a:ext>
              </a:extLst>
            </p:cNvPr>
            <p:cNvSpPr/>
            <p:nvPr/>
          </p:nvSpPr>
          <p:spPr>
            <a:xfrm>
              <a:off x="1875254" y="694494"/>
              <a:ext cx="2386294" cy="646331"/>
            </a:xfrm>
            <a:prstGeom prst="rect">
              <a:avLst/>
            </a:prstGeom>
          </p:spPr>
          <p:txBody>
            <a:bodyPr wrap="none">
              <a:spAutoFit/>
            </a:bodyPr>
            <a:lstStyle/>
            <a:p>
              <a:pPr algn="ctr"/>
              <a:r>
                <a:rPr lang="en-US" altLang="ja-JP" dirty="0">
                  <a:latin typeface="+mn-ea"/>
                </a:rPr>
                <a:t>Oracle Tablespace</a:t>
              </a:r>
            </a:p>
            <a:p>
              <a:pPr algn="ctr"/>
              <a:r>
                <a:rPr lang="en-US" dirty="0">
                  <a:latin typeface="+mn-ea"/>
                </a:rPr>
                <a:t>(General Tablespace)</a:t>
              </a:r>
              <a:endParaRPr lang="en-US" dirty="0"/>
            </a:p>
          </p:txBody>
        </p:sp>
        <p:pic>
          <p:nvPicPr>
            <p:cNvPr id="10" name="Picture 9">
              <a:extLst>
                <a:ext uri="{FF2B5EF4-FFF2-40B4-BE49-F238E27FC236}">
                  <a16:creationId xmlns:a16="http://schemas.microsoft.com/office/drawing/2014/main" id="{C2183481-0184-2647-9DF6-B01F498B6CB3}"/>
                </a:ext>
              </a:extLst>
            </p:cNvPr>
            <p:cNvPicPr>
              <a:picLocks noChangeAspect="1"/>
            </p:cNvPicPr>
            <p:nvPr/>
          </p:nvPicPr>
          <p:blipFill>
            <a:blip r:embed="rId2"/>
            <a:stretch>
              <a:fillRect/>
            </a:stretch>
          </p:blipFill>
          <p:spPr>
            <a:xfrm>
              <a:off x="2206955" y="1544140"/>
              <a:ext cx="1332910" cy="1542366"/>
            </a:xfrm>
            <a:prstGeom prst="rect">
              <a:avLst/>
            </a:prstGeom>
          </p:spPr>
        </p:pic>
        <p:sp>
          <p:nvSpPr>
            <p:cNvPr id="11" name="Rectangle 10">
              <a:extLst>
                <a:ext uri="{FF2B5EF4-FFF2-40B4-BE49-F238E27FC236}">
                  <a16:creationId xmlns:a16="http://schemas.microsoft.com/office/drawing/2014/main" id="{2A8E9188-2AEE-8146-AE2E-6E397D14C064}"/>
                </a:ext>
              </a:extLst>
            </p:cNvPr>
            <p:cNvSpPr/>
            <p:nvPr/>
          </p:nvSpPr>
          <p:spPr>
            <a:xfrm>
              <a:off x="760476" y="1945991"/>
              <a:ext cx="1377300" cy="369332"/>
            </a:xfrm>
            <a:prstGeom prst="rect">
              <a:avLst/>
            </a:prstGeom>
          </p:spPr>
          <p:txBody>
            <a:bodyPr wrap="none">
              <a:spAutoFit/>
            </a:bodyPr>
            <a:lstStyle/>
            <a:p>
              <a:r>
                <a:rPr lang="en-US" altLang="ja-JP" dirty="0">
                  <a:latin typeface="+mn-ea"/>
                </a:rPr>
                <a:t>Data File(s)</a:t>
              </a:r>
              <a:endParaRPr lang="en-US" dirty="0"/>
            </a:p>
          </p:txBody>
        </p:sp>
        <p:sp>
          <p:nvSpPr>
            <p:cNvPr id="6" name="Snip and Round Single Corner of Rectangle 5">
              <a:extLst>
                <a:ext uri="{FF2B5EF4-FFF2-40B4-BE49-F238E27FC236}">
                  <a16:creationId xmlns:a16="http://schemas.microsoft.com/office/drawing/2014/main" id="{52F18928-23AD-4E45-9360-50633FF1FDB7}"/>
                </a:ext>
              </a:extLst>
            </p:cNvPr>
            <p:cNvSpPr/>
            <p:nvPr/>
          </p:nvSpPr>
          <p:spPr>
            <a:xfrm>
              <a:off x="2997748" y="3792325"/>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sp>
          <p:nvSpPr>
            <p:cNvPr id="12" name="Snip and Round Single Corner of Rectangle 11">
              <a:extLst>
                <a:ext uri="{FF2B5EF4-FFF2-40B4-BE49-F238E27FC236}">
                  <a16:creationId xmlns:a16="http://schemas.microsoft.com/office/drawing/2014/main" id="{CC84F45B-3ACF-3F4A-99FC-2136ACC2B34B}"/>
                </a:ext>
              </a:extLst>
            </p:cNvPr>
            <p:cNvSpPr/>
            <p:nvPr/>
          </p:nvSpPr>
          <p:spPr>
            <a:xfrm>
              <a:off x="1254462" y="3772069"/>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sp>
          <p:nvSpPr>
            <p:cNvPr id="13" name="Snip and Round Single Corner of Rectangle 12">
              <a:extLst>
                <a:ext uri="{FF2B5EF4-FFF2-40B4-BE49-F238E27FC236}">
                  <a16:creationId xmlns:a16="http://schemas.microsoft.com/office/drawing/2014/main" id="{DD489605-9A58-2241-B142-48F0B958F146}"/>
                </a:ext>
              </a:extLst>
            </p:cNvPr>
            <p:cNvSpPr/>
            <p:nvPr/>
          </p:nvSpPr>
          <p:spPr>
            <a:xfrm>
              <a:off x="567966" y="3245323"/>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sp>
          <p:nvSpPr>
            <p:cNvPr id="14" name="Snip and Round Single Corner of Rectangle 13">
              <a:extLst>
                <a:ext uri="{FF2B5EF4-FFF2-40B4-BE49-F238E27FC236}">
                  <a16:creationId xmlns:a16="http://schemas.microsoft.com/office/drawing/2014/main" id="{9AEF9EE3-4EBB-F348-92AD-AA68F77BB5D7}"/>
                </a:ext>
              </a:extLst>
            </p:cNvPr>
            <p:cNvSpPr/>
            <p:nvPr/>
          </p:nvSpPr>
          <p:spPr>
            <a:xfrm>
              <a:off x="2416210" y="3405852"/>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sp>
          <p:nvSpPr>
            <p:cNvPr id="16" name="Snip and Round Single Corner of Rectangle 15">
              <a:extLst>
                <a:ext uri="{FF2B5EF4-FFF2-40B4-BE49-F238E27FC236}">
                  <a16:creationId xmlns:a16="http://schemas.microsoft.com/office/drawing/2014/main" id="{A15AE272-D439-414D-B512-601BC9BA292B}"/>
                </a:ext>
              </a:extLst>
            </p:cNvPr>
            <p:cNvSpPr/>
            <p:nvPr/>
          </p:nvSpPr>
          <p:spPr>
            <a:xfrm>
              <a:off x="4311205" y="3369742"/>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cxnSp>
          <p:nvCxnSpPr>
            <p:cNvPr id="18" name="Straight Arrow Connector 17">
              <a:extLst>
                <a:ext uri="{FF2B5EF4-FFF2-40B4-BE49-F238E27FC236}">
                  <a16:creationId xmlns:a16="http://schemas.microsoft.com/office/drawing/2014/main" id="{F0BF4759-F0AB-9746-8BF3-974D36437158}"/>
                </a:ext>
              </a:extLst>
            </p:cNvPr>
            <p:cNvCxnSpPr>
              <a:cxnSpLocks/>
            </p:cNvCxnSpPr>
            <p:nvPr/>
          </p:nvCxnSpPr>
          <p:spPr>
            <a:xfrm flipH="1">
              <a:off x="1149763" y="2368508"/>
              <a:ext cx="1019099" cy="900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10A9B5-E2B2-5746-8C8E-3AF9BBD4037B}"/>
                </a:ext>
              </a:extLst>
            </p:cNvPr>
            <p:cNvCxnSpPr>
              <a:cxnSpLocks/>
              <a:endCxn id="12" idx="3"/>
            </p:cNvCxnSpPr>
            <p:nvPr/>
          </p:nvCxnSpPr>
          <p:spPr>
            <a:xfrm flipH="1">
              <a:off x="1711662" y="2768541"/>
              <a:ext cx="704550" cy="100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7617-CDC5-894F-9DC3-C375AD5CE202}"/>
                </a:ext>
              </a:extLst>
            </p:cNvPr>
            <p:cNvCxnSpPr>
              <a:cxnSpLocks/>
              <a:endCxn id="14" idx="3"/>
            </p:cNvCxnSpPr>
            <p:nvPr/>
          </p:nvCxnSpPr>
          <p:spPr>
            <a:xfrm flipH="1">
              <a:off x="2873410" y="3075067"/>
              <a:ext cx="254338" cy="33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6DB9B4F-F454-4745-AA7C-B42F53FA5C0C}"/>
                </a:ext>
              </a:extLst>
            </p:cNvPr>
            <p:cNvCxnSpPr>
              <a:cxnSpLocks/>
            </p:cNvCxnSpPr>
            <p:nvPr/>
          </p:nvCxnSpPr>
          <p:spPr>
            <a:xfrm>
              <a:off x="3127748" y="3079807"/>
              <a:ext cx="450210" cy="703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3B4A136-F6F5-C740-AA36-8E5C0DC3CAF4}"/>
                </a:ext>
              </a:extLst>
            </p:cNvPr>
            <p:cNvCxnSpPr>
              <a:cxnSpLocks/>
            </p:cNvCxnSpPr>
            <p:nvPr/>
          </p:nvCxnSpPr>
          <p:spPr>
            <a:xfrm>
              <a:off x="3584819" y="2662177"/>
              <a:ext cx="738688" cy="607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1A50ADA4-C7C1-9442-B612-E62E6C2FEC80}"/>
                </a:ext>
              </a:extLst>
            </p:cNvPr>
            <p:cNvGrpSpPr/>
            <p:nvPr/>
          </p:nvGrpSpPr>
          <p:grpSpPr>
            <a:xfrm>
              <a:off x="488480" y="4451851"/>
              <a:ext cx="765982" cy="851200"/>
              <a:chOff x="793280" y="4647998"/>
              <a:chExt cx="765982" cy="851200"/>
            </a:xfrm>
          </p:grpSpPr>
          <p:pic>
            <p:nvPicPr>
              <p:cNvPr id="35" name="Picture 34">
                <a:extLst>
                  <a:ext uri="{FF2B5EF4-FFF2-40B4-BE49-F238E27FC236}">
                    <a16:creationId xmlns:a16="http://schemas.microsoft.com/office/drawing/2014/main" id="{34B2C269-0C25-CF44-A95A-BCCD849139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36" name="Picture 35">
                <a:extLst>
                  <a:ext uri="{FF2B5EF4-FFF2-40B4-BE49-F238E27FC236}">
                    <a16:creationId xmlns:a16="http://schemas.microsoft.com/office/drawing/2014/main" id="{575E13C5-1BB6-AA47-8A05-5F83FF86F3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37" name="Picture 36">
                <a:extLst>
                  <a:ext uri="{FF2B5EF4-FFF2-40B4-BE49-F238E27FC236}">
                    <a16:creationId xmlns:a16="http://schemas.microsoft.com/office/drawing/2014/main" id="{C95BAB2F-159C-5148-82A9-150DD091F5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39" name="Group 38">
              <a:extLst>
                <a:ext uri="{FF2B5EF4-FFF2-40B4-BE49-F238E27FC236}">
                  <a16:creationId xmlns:a16="http://schemas.microsoft.com/office/drawing/2014/main" id="{86ACEC5E-829D-B04E-AABA-0CE58D60942D}"/>
                </a:ext>
              </a:extLst>
            </p:cNvPr>
            <p:cNvGrpSpPr/>
            <p:nvPr/>
          </p:nvGrpSpPr>
          <p:grpSpPr>
            <a:xfrm>
              <a:off x="1463168" y="4665975"/>
              <a:ext cx="765982" cy="851200"/>
              <a:chOff x="793280" y="4647998"/>
              <a:chExt cx="765982" cy="851200"/>
            </a:xfrm>
          </p:grpSpPr>
          <p:pic>
            <p:nvPicPr>
              <p:cNvPr id="40" name="Picture 39">
                <a:extLst>
                  <a:ext uri="{FF2B5EF4-FFF2-40B4-BE49-F238E27FC236}">
                    <a16:creationId xmlns:a16="http://schemas.microsoft.com/office/drawing/2014/main" id="{D5B2B1E4-C414-714D-8429-57CCE1E5D4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41" name="Picture 40">
                <a:extLst>
                  <a:ext uri="{FF2B5EF4-FFF2-40B4-BE49-F238E27FC236}">
                    <a16:creationId xmlns:a16="http://schemas.microsoft.com/office/drawing/2014/main" id="{ED0F3CAF-9225-F745-A02A-1122F1761A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42" name="Picture 41">
                <a:extLst>
                  <a:ext uri="{FF2B5EF4-FFF2-40B4-BE49-F238E27FC236}">
                    <a16:creationId xmlns:a16="http://schemas.microsoft.com/office/drawing/2014/main" id="{3C5C8D84-7E24-DC4B-83FE-982DBC02AB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43" name="Group 42">
              <a:extLst>
                <a:ext uri="{FF2B5EF4-FFF2-40B4-BE49-F238E27FC236}">
                  <a16:creationId xmlns:a16="http://schemas.microsoft.com/office/drawing/2014/main" id="{B1437320-33FE-6146-A410-DA4277D64415}"/>
                </a:ext>
              </a:extLst>
            </p:cNvPr>
            <p:cNvGrpSpPr/>
            <p:nvPr/>
          </p:nvGrpSpPr>
          <p:grpSpPr>
            <a:xfrm>
              <a:off x="2407834" y="4581509"/>
              <a:ext cx="765982" cy="851200"/>
              <a:chOff x="793280" y="4647998"/>
              <a:chExt cx="765982" cy="851200"/>
            </a:xfrm>
          </p:grpSpPr>
          <p:pic>
            <p:nvPicPr>
              <p:cNvPr id="44" name="Picture 43">
                <a:extLst>
                  <a:ext uri="{FF2B5EF4-FFF2-40B4-BE49-F238E27FC236}">
                    <a16:creationId xmlns:a16="http://schemas.microsoft.com/office/drawing/2014/main" id="{C3A35981-DE5E-8E44-9BF0-5249D50F75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45" name="Picture 44">
                <a:extLst>
                  <a:ext uri="{FF2B5EF4-FFF2-40B4-BE49-F238E27FC236}">
                    <a16:creationId xmlns:a16="http://schemas.microsoft.com/office/drawing/2014/main" id="{13D611E0-583E-2847-B7E3-30F1BDFB6F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46" name="Picture 45">
                <a:extLst>
                  <a:ext uri="{FF2B5EF4-FFF2-40B4-BE49-F238E27FC236}">
                    <a16:creationId xmlns:a16="http://schemas.microsoft.com/office/drawing/2014/main" id="{3D0115F9-7E85-6D40-A48B-C435B5F746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47" name="Group 46">
              <a:extLst>
                <a:ext uri="{FF2B5EF4-FFF2-40B4-BE49-F238E27FC236}">
                  <a16:creationId xmlns:a16="http://schemas.microsoft.com/office/drawing/2014/main" id="{636B6212-0754-6342-AF33-12A248BC454F}"/>
                </a:ext>
              </a:extLst>
            </p:cNvPr>
            <p:cNvGrpSpPr/>
            <p:nvPr/>
          </p:nvGrpSpPr>
          <p:grpSpPr>
            <a:xfrm>
              <a:off x="3445432" y="5077521"/>
              <a:ext cx="765982" cy="851200"/>
              <a:chOff x="793280" y="4647998"/>
              <a:chExt cx="765982" cy="851200"/>
            </a:xfrm>
          </p:grpSpPr>
          <p:pic>
            <p:nvPicPr>
              <p:cNvPr id="48" name="Picture 47">
                <a:extLst>
                  <a:ext uri="{FF2B5EF4-FFF2-40B4-BE49-F238E27FC236}">
                    <a16:creationId xmlns:a16="http://schemas.microsoft.com/office/drawing/2014/main" id="{0563F687-1771-8C4F-A220-332F57AB0A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49" name="Picture 48">
                <a:extLst>
                  <a:ext uri="{FF2B5EF4-FFF2-40B4-BE49-F238E27FC236}">
                    <a16:creationId xmlns:a16="http://schemas.microsoft.com/office/drawing/2014/main" id="{EAC0536C-7030-8C48-B0B5-25B0564C8F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50" name="Picture 49">
                <a:extLst>
                  <a:ext uri="{FF2B5EF4-FFF2-40B4-BE49-F238E27FC236}">
                    <a16:creationId xmlns:a16="http://schemas.microsoft.com/office/drawing/2014/main" id="{4462995C-0A9B-2D41-832D-115A84D0DA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51" name="Group 50">
              <a:extLst>
                <a:ext uri="{FF2B5EF4-FFF2-40B4-BE49-F238E27FC236}">
                  <a16:creationId xmlns:a16="http://schemas.microsoft.com/office/drawing/2014/main" id="{F1D9B402-32A2-6044-BD0F-129A7BC5041A}"/>
                </a:ext>
              </a:extLst>
            </p:cNvPr>
            <p:cNvGrpSpPr/>
            <p:nvPr/>
          </p:nvGrpSpPr>
          <p:grpSpPr>
            <a:xfrm>
              <a:off x="4472150" y="4413383"/>
              <a:ext cx="765982" cy="851200"/>
              <a:chOff x="793280" y="4647998"/>
              <a:chExt cx="765982" cy="851200"/>
            </a:xfrm>
          </p:grpSpPr>
          <p:pic>
            <p:nvPicPr>
              <p:cNvPr id="52" name="Picture 51">
                <a:extLst>
                  <a:ext uri="{FF2B5EF4-FFF2-40B4-BE49-F238E27FC236}">
                    <a16:creationId xmlns:a16="http://schemas.microsoft.com/office/drawing/2014/main" id="{6B03BBE4-FE5B-BC47-8E73-388C9EE17F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53" name="Picture 52">
                <a:extLst>
                  <a:ext uri="{FF2B5EF4-FFF2-40B4-BE49-F238E27FC236}">
                    <a16:creationId xmlns:a16="http://schemas.microsoft.com/office/drawing/2014/main" id="{DA3E0B9E-B323-4243-8715-88CA91ADAB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54" name="Picture 53">
                <a:extLst>
                  <a:ext uri="{FF2B5EF4-FFF2-40B4-BE49-F238E27FC236}">
                    <a16:creationId xmlns:a16="http://schemas.microsoft.com/office/drawing/2014/main" id="{2DBB6BCB-E4A5-8E42-8DE2-A7D3321B7E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56" name="Group 55">
              <a:extLst>
                <a:ext uri="{FF2B5EF4-FFF2-40B4-BE49-F238E27FC236}">
                  <a16:creationId xmlns:a16="http://schemas.microsoft.com/office/drawing/2014/main" id="{5471D2AE-4A9C-AD4B-A00B-26C27DC58FF6}"/>
                </a:ext>
              </a:extLst>
            </p:cNvPr>
            <p:cNvGrpSpPr/>
            <p:nvPr/>
          </p:nvGrpSpPr>
          <p:grpSpPr>
            <a:xfrm>
              <a:off x="4550341" y="4872722"/>
              <a:ext cx="765982" cy="851200"/>
              <a:chOff x="793280" y="4647998"/>
              <a:chExt cx="765982" cy="851200"/>
            </a:xfrm>
          </p:grpSpPr>
          <p:pic>
            <p:nvPicPr>
              <p:cNvPr id="57" name="Picture 56">
                <a:extLst>
                  <a:ext uri="{FF2B5EF4-FFF2-40B4-BE49-F238E27FC236}">
                    <a16:creationId xmlns:a16="http://schemas.microsoft.com/office/drawing/2014/main" id="{AA533D40-B360-D34B-9F7D-576CCFE873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58" name="Picture 57">
                <a:extLst>
                  <a:ext uri="{FF2B5EF4-FFF2-40B4-BE49-F238E27FC236}">
                    <a16:creationId xmlns:a16="http://schemas.microsoft.com/office/drawing/2014/main" id="{28767587-2CBD-2443-A37C-770B9FDFBD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59" name="Picture 58">
                <a:extLst>
                  <a:ext uri="{FF2B5EF4-FFF2-40B4-BE49-F238E27FC236}">
                    <a16:creationId xmlns:a16="http://schemas.microsoft.com/office/drawing/2014/main" id="{420BADF8-D68D-E34B-A3C9-CFC81A5B86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cxnSp>
          <p:nvCxnSpPr>
            <p:cNvPr id="60" name="Straight Arrow Connector 59">
              <a:extLst>
                <a:ext uri="{FF2B5EF4-FFF2-40B4-BE49-F238E27FC236}">
                  <a16:creationId xmlns:a16="http://schemas.microsoft.com/office/drawing/2014/main" id="{0828C853-3C20-2E4B-9184-CFF1B96CA798}"/>
                </a:ext>
              </a:extLst>
            </p:cNvPr>
            <p:cNvCxnSpPr>
              <a:cxnSpLocks/>
              <a:endCxn id="35" idx="0"/>
            </p:cNvCxnSpPr>
            <p:nvPr/>
          </p:nvCxnSpPr>
          <p:spPr>
            <a:xfrm flipH="1">
              <a:off x="719071" y="3835578"/>
              <a:ext cx="157810" cy="61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D0FBCB-456E-734A-BFC4-EA6A72654E8A}"/>
                </a:ext>
              </a:extLst>
            </p:cNvPr>
            <p:cNvCxnSpPr>
              <a:cxnSpLocks/>
              <a:stCxn id="12" idx="1"/>
              <a:endCxn id="40" idx="0"/>
            </p:cNvCxnSpPr>
            <p:nvPr/>
          </p:nvCxnSpPr>
          <p:spPr>
            <a:xfrm flipH="1">
              <a:off x="1693759" y="4343566"/>
              <a:ext cx="17903" cy="32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B4A5F8B-34CE-1D44-B8F5-49BEC9CD0A74}"/>
                </a:ext>
              </a:extLst>
            </p:cNvPr>
            <p:cNvCxnSpPr>
              <a:cxnSpLocks/>
              <a:endCxn id="44" idx="0"/>
            </p:cNvCxnSpPr>
            <p:nvPr/>
          </p:nvCxnSpPr>
          <p:spPr>
            <a:xfrm flipH="1">
              <a:off x="2638425" y="3977667"/>
              <a:ext cx="102804" cy="60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F7F880C-4303-4A4D-9BEA-1CBABA8F7284}"/>
                </a:ext>
              </a:extLst>
            </p:cNvPr>
            <p:cNvCxnSpPr>
              <a:cxnSpLocks/>
              <a:stCxn id="6" idx="1"/>
            </p:cNvCxnSpPr>
            <p:nvPr/>
          </p:nvCxnSpPr>
          <p:spPr>
            <a:xfrm>
              <a:off x="3454948" y="4363822"/>
              <a:ext cx="123010" cy="66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1B63FC5-279F-BA4E-8452-247C042DF959}"/>
                </a:ext>
              </a:extLst>
            </p:cNvPr>
            <p:cNvCxnSpPr>
              <a:cxnSpLocks/>
              <a:endCxn id="52" idx="0"/>
            </p:cNvCxnSpPr>
            <p:nvPr/>
          </p:nvCxnSpPr>
          <p:spPr>
            <a:xfrm flipH="1">
              <a:off x="4702741" y="3907159"/>
              <a:ext cx="78906" cy="506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A18E1A5-6212-884E-8772-3953A5B6FBDF}"/>
                </a:ext>
              </a:extLst>
            </p:cNvPr>
            <p:cNvSpPr/>
            <p:nvPr/>
          </p:nvSpPr>
          <p:spPr>
            <a:xfrm>
              <a:off x="283422" y="5350721"/>
              <a:ext cx="954107" cy="369332"/>
            </a:xfrm>
            <a:prstGeom prst="rect">
              <a:avLst/>
            </a:prstGeom>
          </p:spPr>
          <p:txBody>
            <a:bodyPr wrap="none">
              <a:spAutoFit/>
            </a:bodyPr>
            <a:lstStyle/>
            <a:p>
              <a:r>
                <a:rPr lang="en-US" altLang="ja-JP" dirty="0">
                  <a:latin typeface="+mn-ea"/>
                </a:rPr>
                <a:t>Extents</a:t>
              </a:r>
              <a:endParaRPr lang="en-US" dirty="0"/>
            </a:p>
          </p:txBody>
        </p:sp>
        <p:sp>
          <p:nvSpPr>
            <p:cNvPr id="73" name="Rectangle 72">
              <a:extLst>
                <a:ext uri="{FF2B5EF4-FFF2-40B4-BE49-F238E27FC236}">
                  <a16:creationId xmlns:a16="http://schemas.microsoft.com/office/drawing/2014/main" id="{9560BD56-5E2B-E241-A403-5B7ECBBE4672}"/>
                </a:ext>
              </a:extLst>
            </p:cNvPr>
            <p:cNvSpPr/>
            <p:nvPr/>
          </p:nvSpPr>
          <p:spPr>
            <a:xfrm>
              <a:off x="1387373" y="5559072"/>
              <a:ext cx="954107" cy="369332"/>
            </a:xfrm>
            <a:prstGeom prst="rect">
              <a:avLst/>
            </a:prstGeom>
          </p:spPr>
          <p:txBody>
            <a:bodyPr wrap="none">
              <a:spAutoFit/>
            </a:bodyPr>
            <a:lstStyle/>
            <a:p>
              <a:r>
                <a:rPr lang="en-US" altLang="ja-JP" dirty="0">
                  <a:latin typeface="+mn-ea"/>
                </a:rPr>
                <a:t>Extents</a:t>
              </a:r>
              <a:endParaRPr lang="en-US" dirty="0"/>
            </a:p>
          </p:txBody>
        </p:sp>
        <p:sp>
          <p:nvSpPr>
            <p:cNvPr id="74" name="Rectangle 73">
              <a:extLst>
                <a:ext uri="{FF2B5EF4-FFF2-40B4-BE49-F238E27FC236}">
                  <a16:creationId xmlns:a16="http://schemas.microsoft.com/office/drawing/2014/main" id="{85CE19A4-EA98-6B45-B3E0-C0465213727A}"/>
                </a:ext>
              </a:extLst>
            </p:cNvPr>
            <p:cNvSpPr/>
            <p:nvPr/>
          </p:nvSpPr>
          <p:spPr>
            <a:xfrm>
              <a:off x="2344072" y="5457437"/>
              <a:ext cx="954107" cy="369332"/>
            </a:xfrm>
            <a:prstGeom prst="rect">
              <a:avLst/>
            </a:prstGeom>
          </p:spPr>
          <p:txBody>
            <a:bodyPr wrap="none">
              <a:spAutoFit/>
            </a:bodyPr>
            <a:lstStyle/>
            <a:p>
              <a:r>
                <a:rPr lang="en-US" altLang="ja-JP" dirty="0">
                  <a:latin typeface="+mn-ea"/>
                </a:rPr>
                <a:t>Extents</a:t>
              </a:r>
              <a:endParaRPr lang="en-US" dirty="0"/>
            </a:p>
          </p:txBody>
        </p:sp>
        <p:sp>
          <p:nvSpPr>
            <p:cNvPr id="75" name="Rectangle 74">
              <a:extLst>
                <a:ext uri="{FF2B5EF4-FFF2-40B4-BE49-F238E27FC236}">
                  <a16:creationId xmlns:a16="http://schemas.microsoft.com/office/drawing/2014/main" id="{596A1519-6F75-6247-A3EE-CB6124469506}"/>
                </a:ext>
              </a:extLst>
            </p:cNvPr>
            <p:cNvSpPr/>
            <p:nvPr/>
          </p:nvSpPr>
          <p:spPr>
            <a:xfrm>
              <a:off x="3330610" y="5907482"/>
              <a:ext cx="954107" cy="369332"/>
            </a:xfrm>
            <a:prstGeom prst="rect">
              <a:avLst/>
            </a:prstGeom>
          </p:spPr>
          <p:txBody>
            <a:bodyPr wrap="none">
              <a:spAutoFit/>
            </a:bodyPr>
            <a:lstStyle/>
            <a:p>
              <a:r>
                <a:rPr lang="en-US" altLang="ja-JP" dirty="0">
                  <a:latin typeface="+mn-ea"/>
                </a:rPr>
                <a:t>Extents</a:t>
              </a:r>
              <a:endParaRPr lang="en-US" dirty="0"/>
            </a:p>
          </p:txBody>
        </p:sp>
        <p:sp>
          <p:nvSpPr>
            <p:cNvPr id="76" name="Rectangle 75">
              <a:extLst>
                <a:ext uri="{FF2B5EF4-FFF2-40B4-BE49-F238E27FC236}">
                  <a16:creationId xmlns:a16="http://schemas.microsoft.com/office/drawing/2014/main" id="{48C6E1C2-29A9-1441-9611-E9B8CE5670A3}"/>
                </a:ext>
              </a:extLst>
            </p:cNvPr>
            <p:cNvSpPr/>
            <p:nvPr/>
          </p:nvSpPr>
          <p:spPr>
            <a:xfrm>
              <a:off x="4475873" y="5689916"/>
              <a:ext cx="954107" cy="369332"/>
            </a:xfrm>
            <a:prstGeom prst="rect">
              <a:avLst/>
            </a:prstGeom>
          </p:spPr>
          <p:txBody>
            <a:bodyPr wrap="none">
              <a:spAutoFit/>
            </a:bodyPr>
            <a:lstStyle/>
            <a:p>
              <a:r>
                <a:rPr lang="en-US" altLang="ja-JP" dirty="0">
                  <a:latin typeface="+mn-ea"/>
                </a:rPr>
                <a:t>Extents</a:t>
              </a:r>
              <a:endParaRPr lang="en-US" dirty="0"/>
            </a:p>
          </p:txBody>
        </p:sp>
      </p:grpSp>
      <p:sp>
        <p:nvSpPr>
          <p:cNvPr id="79" name="Rounded Rectangle 78">
            <a:extLst>
              <a:ext uri="{FF2B5EF4-FFF2-40B4-BE49-F238E27FC236}">
                <a16:creationId xmlns:a16="http://schemas.microsoft.com/office/drawing/2014/main" id="{F994FA1D-513D-8343-ABE1-3CD744C64EB3}"/>
              </a:ext>
            </a:extLst>
          </p:cNvPr>
          <p:cNvSpPr/>
          <p:nvPr/>
        </p:nvSpPr>
        <p:spPr>
          <a:xfrm>
            <a:off x="6269658" y="987880"/>
            <a:ext cx="5301465" cy="50137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D434752-3FC6-D245-9ECA-9961AAA88CB6}"/>
              </a:ext>
            </a:extLst>
          </p:cNvPr>
          <p:cNvSpPr/>
          <p:nvPr/>
        </p:nvSpPr>
        <p:spPr>
          <a:xfrm>
            <a:off x="7822476" y="659293"/>
            <a:ext cx="2181110" cy="646331"/>
          </a:xfrm>
          <a:prstGeom prst="rect">
            <a:avLst/>
          </a:prstGeom>
        </p:spPr>
        <p:txBody>
          <a:bodyPr wrap="none">
            <a:spAutoFit/>
          </a:bodyPr>
          <a:lstStyle/>
          <a:p>
            <a:pPr algn="ctr"/>
            <a:r>
              <a:rPr lang="en-US" altLang="ja-JP" dirty="0">
                <a:latin typeface="+mn-ea"/>
              </a:rPr>
              <a:t>InnoDB Tablespace</a:t>
            </a:r>
          </a:p>
          <a:p>
            <a:pPr algn="ctr"/>
            <a:r>
              <a:rPr lang="en-US" dirty="0">
                <a:latin typeface="+mn-ea"/>
              </a:rPr>
              <a:t>(File Per Table)</a:t>
            </a:r>
            <a:endParaRPr lang="en-US" dirty="0"/>
          </a:p>
        </p:txBody>
      </p:sp>
      <p:sp>
        <p:nvSpPr>
          <p:cNvPr id="82" name="Rectangle 81">
            <a:extLst>
              <a:ext uri="{FF2B5EF4-FFF2-40B4-BE49-F238E27FC236}">
                <a16:creationId xmlns:a16="http://schemas.microsoft.com/office/drawing/2014/main" id="{8E091E1B-260A-3A46-94E5-9F0CAB15D904}"/>
              </a:ext>
            </a:extLst>
          </p:cNvPr>
          <p:cNvSpPr/>
          <p:nvPr/>
        </p:nvSpPr>
        <p:spPr>
          <a:xfrm>
            <a:off x="7098990" y="2144969"/>
            <a:ext cx="1107996" cy="369332"/>
          </a:xfrm>
          <a:prstGeom prst="rect">
            <a:avLst/>
          </a:prstGeom>
        </p:spPr>
        <p:txBody>
          <a:bodyPr wrap="none">
            <a:spAutoFit/>
          </a:bodyPr>
          <a:lstStyle/>
          <a:p>
            <a:r>
              <a:rPr lang="en-US" altLang="ja-JP" dirty="0">
                <a:latin typeface="+mn-ea"/>
              </a:rPr>
              <a:t>Data File</a:t>
            </a:r>
            <a:endParaRPr lang="en-US" dirty="0"/>
          </a:p>
        </p:txBody>
      </p:sp>
      <p:sp>
        <p:nvSpPr>
          <p:cNvPr id="86" name="Snip and Round Single Corner of Rectangle 85">
            <a:extLst>
              <a:ext uri="{FF2B5EF4-FFF2-40B4-BE49-F238E27FC236}">
                <a16:creationId xmlns:a16="http://schemas.microsoft.com/office/drawing/2014/main" id="{19E64211-8422-494A-B7F6-DB944697DF9B}"/>
              </a:ext>
            </a:extLst>
          </p:cNvPr>
          <p:cNvSpPr/>
          <p:nvPr/>
        </p:nvSpPr>
        <p:spPr>
          <a:xfrm>
            <a:off x="8305724" y="3229785"/>
            <a:ext cx="914400" cy="571497"/>
          </a:xfrm>
          <a:prstGeom prst="snip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Segment (table)</a:t>
            </a:r>
          </a:p>
        </p:txBody>
      </p:sp>
      <p:cxnSp>
        <p:nvCxnSpPr>
          <p:cNvPr id="92" name="Straight Arrow Connector 91">
            <a:extLst>
              <a:ext uri="{FF2B5EF4-FFF2-40B4-BE49-F238E27FC236}">
                <a16:creationId xmlns:a16="http://schemas.microsoft.com/office/drawing/2014/main" id="{234A76BB-16C9-3547-85CF-DA154DFA24D8}"/>
              </a:ext>
            </a:extLst>
          </p:cNvPr>
          <p:cNvCxnSpPr>
            <a:cxnSpLocks/>
            <a:endCxn id="86" idx="3"/>
          </p:cNvCxnSpPr>
          <p:nvPr/>
        </p:nvCxnSpPr>
        <p:spPr>
          <a:xfrm>
            <a:off x="8742361" y="2814423"/>
            <a:ext cx="20563" cy="41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9E342640-EF6A-B744-B993-890F634F13F5}"/>
              </a:ext>
            </a:extLst>
          </p:cNvPr>
          <p:cNvGrpSpPr/>
          <p:nvPr/>
        </p:nvGrpSpPr>
        <p:grpSpPr>
          <a:xfrm>
            <a:off x="6552171" y="4035109"/>
            <a:ext cx="765982" cy="851200"/>
            <a:chOff x="793280" y="4647998"/>
            <a:chExt cx="765982" cy="851200"/>
          </a:xfrm>
        </p:grpSpPr>
        <p:pic>
          <p:nvPicPr>
            <p:cNvPr id="124" name="Picture 123">
              <a:extLst>
                <a:ext uri="{FF2B5EF4-FFF2-40B4-BE49-F238E27FC236}">
                  <a16:creationId xmlns:a16="http://schemas.microsoft.com/office/drawing/2014/main" id="{8D749FBB-E852-1F47-AD6C-EF5FF5B9A6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125" name="Picture 124">
              <a:extLst>
                <a:ext uri="{FF2B5EF4-FFF2-40B4-BE49-F238E27FC236}">
                  <a16:creationId xmlns:a16="http://schemas.microsoft.com/office/drawing/2014/main" id="{98B8AA0A-5C75-F143-B9C8-F12044FF4A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126" name="Picture 125">
              <a:extLst>
                <a:ext uri="{FF2B5EF4-FFF2-40B4-BE49-F238E27FC236}">
                  <a16:creationId xmlns:a16="http://schemas.microsoft.com/office/drawing/2014/main" id="{8E7EFD5C-F8EB-FA4B-8D70-6F1C418AC2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94" name="Group 93">
            <a:extLst>
              <a:ext uri="{FF2B5EF4-FFF2-40B4-BE49-F238E27FC236}">
                <a16:creationId xmlns:a16="http://schemas.microsoft.com/office/drawing/2014/main" id="{D15F3C8E-E8FE-EF40-B8D3-E67FE62F5A41}"/>
              </a:ext>
            </a:extLst>
          </p:cNvPr>
          <p:cNvGrpSpPr/>
          <p:nvPr/>
        </p:nvGrpSpPr>
        <p:grpSpPr>
          <a:xfrm>
            <a:off x="7526859" y="4249233"/>
            <a:ext cx="765982" cy="851200"/>
            <a:chOff x="793280" y="4647998"/>
            <a:chExt cx="765982" cy="851200"/>
          </a:xfrm>
        </p:grpSpPr>
        <p:pic>
          <p:nvPicPr>
            <p:cNvPr id="121" name="Picture 120">
              <a:extLst>
                <a:ext uri="{FF2B5EF4-FFF2-40B4-BE49-F238E27FC236}">
                  <a16:creationId xmlns:a16="http://schemas.microsoft.com/office/drawing/2014/main" id="{90432C5C-2809-D945-A2CF-29DA3EC675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122" name="Picture 121">
              <a:extLst>
                <a:ext uri="{FF2B5EF4-FFF2-40B4-BE49-F238E27FC236}">
                  <a16:creationId xmlns:a16="http://schemas.microsoft.com/office/drawing/2014/main" id="{985D431A-A7FC-BE45-96AD-E29F71749B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123" name="Picture 122">
              <a:extLst>
                <a:ext uri="{FF2B5EF4-FFF2-40B4-BE49-F238E27FC236}">
                  <a16:creationId xmlns:a16="http://schemas.microsoft.com/office/drawing/2014/main" id="{801F56F3-B082-DC4B-A0B4-B83FBD789A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95" name="Group 94">
            <a:extLst>
              <a:ext uri="{FF2B5EF4-FFF2-40B4-BE49-F238E27FC236}">
                <a16:creationId xmlns:a16="http://schemas.microsoft.com/office/drawing/2014/main" id="{F99B22D8-061F-2B46-8FA1-EAB761445C10}"/>
              </a:ext>
            </a:extLst>
          </p:cNvPr>
          <p:cNvGrpSpPr/>
          <p:nvPr/>
        </p:nvGrpSpPr>
        <p:grpSpPr>
          <a:xfrm>
            <a:off x="8471525" y="4164767"/>
            <a:ext cx="765982" cy="851200"/>
            <a:chOff x="793280" y="4647998"/>
            <a:chExt cx="765982" cy="851200"/>
          </a:xfrm>
        </p:grpSpPr>
        <p:pic>
          <p:nvPicPr>
            <p:cNvPr id="118" name="Picture 117">
              <a:extLst>
                <a:ext uri="{FF2B5EF4-FFF2-40B4-BE49-F238E27FC236}">
                  <a16:creationId xmlns:a16="http://schemas.microsoft.com/office/drawing/2014/main" id="{E43BF443-62E3-CC4E-93C0-BB22A25B5F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119" name="Picture 118">
              <a:extLst>
                <a:ext uri="{FF2B5EF4-FFF2-40B4-BE49-F238E27FC236}">
                  <a16:creationId xmlns:a16="http://schemas.microsoft.com/office/drawing/2014/main" id="{9B4A9C63-6953-0148-A3D1-646B175E78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120" name="Picture 119">
              <a:extLst>
                <a:ext uri="{FF2B5EF4-FFF2-40B4-BE49-F238E27FC236}">
                  <a16:creationId xmlns:a16="http://schemas.microsoft.com/office/drawing/2014/main" id="{6A2C9B83-47A4-864E-8F92-DEB2D09C48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96" name="Group 95">
            <a:extLst>
              <a:ext uri="{FF2B5EF4-FFF2-40B4-BE49-F238E27FC236}">
                <a16:creationId xmlns:a16="http://schemas.microsoft.com/office/drawing/2014/main" id="{956AD7BB-EBAF-694E-964E-095A23D75AFB}"/>
              </a:ext>
            </a:extLst>
          </p:cNvPr>
          <p:cNvGrpSpPr/>
          <p:nvPr/>
        </p:nvGrpSpPr>
        <p:grpSpPr>
          <a:xfrm>
            <a:off x="9788582" y="4440316"/>
            <a:ext cx="765982" cy="851200"/>
            <a:chOff x="793280" y="4647998"/>
            <a:chExt cx="765982" cy="851200"/>
          </a:xfrm>
        </p:grpSpPr>
        <p:pic>
          <p:nvPicPr>
            <p:cNvPr id="115" name="Picture 114">
              <a:extLst>
                <a:ext uri="{FF2B5EF4-FFF2-40B4-BE49-F238E27FC236}">
                  <a16:creationId xmlns:a16="http://schemas.microsoft.com/office/drawing/2014/main" id="{8E709FC8-E635-104C-B904-E9104E17AE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116" name="Picture 115">
              <a:extLst>
                <a:ext uri="{FF2B5EF4-FFF2-40B4-BE49-F238E27FC236}">
                  <a16:creationId xmlns:a16="http://schemas.microsoft.com/office/drawing/2014/main" id="{CE7B3756-C94F-4641-B170-9E9A1D880A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117" name="Picture 116">
              <a:extLst>
                <a:ext uri="{FF2B5EF4-FFF2-40B4-BE49-F238E27FC236}">
                  <a16:creationId xmlns:a16="http://schemas.microsoft.com/office/drawing/2014/main" id="{D88522D8-B0E4-6741-95FC-C7D76C0746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grpSp>
        <p:nvGrpSpPr>
          <p:cNvPr id="97" name="Group 96">
            <a:extLst>
              <a:ext uri="{FF2B5EF4-FFF2-40B4-BE49-F238E27FC236}">
                <a16:creationId xmlns:a16="http://schemas.microsoft.com/office/drawing/2014/main" id="{5E7039C4-D112-A54F-9AE8-3FBA54DF31FC}"/>
              </a:ext>
            </a:extLst>
          </p:cNvPr>
          <p:cNvGrpSpPr/>
          <p:nvPr/>
        </p:nvGrpSpPr>
        <p:grpSpPr>
          <a:xfrm>
            <a:off x="10537446" y="3581039"/>
            <a:ext cx="765982" cy="851200"/>
            <a:chOff x="793280" y="4647998"/>
            <a:chExt cx="765982" cy="851200"/>
          </a:xfrm>
        </p:grpSpPr>
        <p:pic>
          <p:nvPicPr>
            <p:cNvPr id="112" name="Picture 111">
              <a:extLst>
                <a:ext uri="{FF2B5EF4-FFF2-40B4-BE49-F238E27FC236}">
                  <a16:creationId xmlns:a16="http://schemas.microsoft.com/office/drawing/2014/main" id="{1624F0D5-5370-FC4A-A41E-B39DC8AE51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280" y="4647998"/>
              <a:ext cx="461182" cy="546400"/>
            </a:xfrm>
            <a:prstGeom prst="rect">
              <a:avLst/>
            </a:prstGeom>
          </p:spPr>
        </p:pic>
        <p:pic>
          <p:nvPicPr>
            <p:cNvPr id="113" name="Picture 112">
              <a:extLst>
                <a:ext uri="{FF2B5EF4-FFF2-40B4-BE49-F238E27FC236}">
                  <a16:creationId xmlns:a16="http://schemas.microsoft.com/office/drawing/2014/main" id="{DE93BB3A-00AD-2441-96EF-AC2B87188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680" y="4800398"/>
              <a:ext cx="461182" cy="546400"/>
            </a:xfrm>
            <a:prstGeom prst="rect">
              <a:avLst/>
            </a:prstGeom>
          </p:spPr>
        </p:pic>
        <p:pic>
          <p:nvPicPr>
            <p:cNvPr id="114" name="Picture 113">
              <a:extLst>
                <a:ext uri="{FF2B5EF4-FFF2-40B4-BE49-F238E27FC236}">
                  <a16:creationId xmlns:a16="http://schemas.microsoft.com/office/drawing/2014/main" id="{17AA6E80-D2E1-C249-9D5A-2741F48932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080" y="4952798"/>
              <a:ext cx="461182" cy="546400"/>
            </a:xfrm>
            <a:prstGeom prst="rect">
              <a:avLst/>
            </a:prstGeom>
          </p:spPr>
        </p:pic>
      </p:grpSp>
      <p:cxnSp>
        <p:nvCxnSpPr>
          <p:cNvPr id="99" name="Straight Arrow Connector 98">
            <a:extLst>
              <a:ext uri="{FF2B5EF4-FFF2-40B4-BE49-F238E27FC236}">
                <a16:creationId xmlns:a16="http://schemas.microsoft.com/office/drawing/2014/main" id="{44732E56-678F-8A4C-8C85-56FE9700049D}"/>
              </a:ext>
            </a:extLst>
          </p:cNvPr>
          <p:cNvCxnSpPr>
            <a:cxnSpLocks/>
            <a:stCxn id="86" idx="2"/>
            <a:endCxn id="124" idx="0"/>
          </p:cNvCxnSpPr>
          <p:nvPr/>
        </p:nvCxnSpPr>
        <p:spPr>
          <a:xfrm flipH="1">
            <a:off x="6782762" y="3515534"/>
            <a:ext cx="1522962" cy="51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33AAF6C-195E-4245-8648-8DF6C5787086}"/>
              </a:ext>
            </a:extLst>
          </p:cNvPr>
          <p:cNvCxnSpPr>
            <a:cxnSpLocks/>
            <a:stCxn id="86" idx="1"/>
            <a:endCxn id="121" idx="0"/>
          </p:cNvCxnSpPr>
          <p:nvPr/>
        </p:nvCxnSpPr>
        <p:spPr>
          <a:xfrm flipH="1">
            <a:off x="7757450" y="3801282"/>
            <a:ext cx="1005474" cy="4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2B12BE0-5709-0E4C-BB75-01E84FF69AE4}"/>
              </a:ext>
            </a:extLst>
          </p:cNvPr>
          <p:cNvCxnSpPr>
            <a:cxnSpLocks/>
            <a:endCxn id="118" idx="0"/>
          </p:cNvCxnSpPr>
          <p:nvPr/>
        </p:nvCxnSpPr>
        <p:spPr>
          <a:xfrm flipH="1">
            <a:off x="8702116" y="3560925"/>
            <a:ext cx="102804" cy="603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DE1AF91-BF9F-4443-8F95-B6AF6134C823}"/>
              </a:ext>
            </a:extLst>
          </p:cNvPr>
          <p:cNvCxnSpPr>
            <a:cxnSpLocks/>
            <a:stCxn id="86" idx="1"/>
            <a:endCxn id="115" idx="0"/>
          </p:cNvCxnSpPr>
          <p:nvPr/>
        </p:nvCxnSpPr>
        <p:spPr>
          <a:xfrm>
            <a:off x="8762924" y="3801282"/>
            <a:ext cx="1256249" cy="63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B00A268-9285-FB46-8BAD-6069283D22DF}"/>
              </a:ext>
            </a:extLst>
          </p:cNvPr>
          <p:cNvCxnSpPr>
            <a:cxnSpLocks/>
            <a:stCxn id="86" idx="0"/>
          </p:cNvCxnSpPr>
          <p:nvPr/>
        </p:nvCxnSpPr>
        <p:spPr>
          <a:xfrm>
            <a:off x="9220124" y="3515534"/>
            <a:ext cx="1274220" cy="542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82E2DF2-723F-EE4A-BBB8-1FD57B73E693}"/>
              </a:ext>
            </a:extLst>
          </p:cNvPr>
          <p:cNvSpPr/>
          <p:nvPr/>
        </p:nvSpPr>
        <p:spPr>
          <a:xfrm>
            <a:off x="6300172" y="4946239"/>
            <a:ext cx="954107" cy="369332"/>
          </a:xfrm>
          <a:prstGeom prst="rect">
            <a:avLst/>
          </a:prstGeom>
        </p:spPr>
        <p:txBody>
          <a:bodyPr wrap="none">
            <a:spAutoFit/>
          </a:bodyPr>
          <a:lstStyle/>
          <a:p>
            <a:r>
              <a:rPr lang="en-US" altLang="ja-JP" dirty="0">
                <a:latin typeface="+mn-ea"/>
              </a:rPr>
              <a:t>Extents</a:t>
            </a:r>
            <a:endParaRPr lang="en-US" dirty="0"/>
          </a:p>
        </p:txBody>
      </p:sp>
      <p:sp>
        <p:nvSpPr>
          <p:cNvPr id="105" name="Rectangle 104">
            <a:extLst>
              <a:ext uri="{FF2B5EF4-FFF2-40B4-BE49-F238E27FC236}">
                <a16:creationId xmlns:a16="http://schemas.microsoft.com/office/drawing/2014/main" id="{BF37806B-9D7A-0540-AA04-5DED076A19F0}"/>
              </a:ext>
            </a:extLst>
          </p:cNvPr>
          <p:cNvSpPr/>
          <p:nvPr/>
        </p:nvSpPr>
        <p:spPr>
          <a:xfrm>
            <a:off x="7338734" y="5094263"/>
            <a:ext cx="954107" cy="369332"/>
          </a:xfrm>
          <a:prstGeom prst="rect">
            <a:avLst/>
          </a:prstGeom>
        </p:spPr>
        <p:txBody>
          <a:bodyPr wrap="none">
            <a:spAutoFit/>
          </a:bodyPr>
          <a:lstStyle/>
          <a:p>
            <a:r>
              <a:rPr lang="en-US" altLang="ja-JP" dirty="0">
                <a:latin typeface="+mn-ea"/>
              </a:rPr>
              <a:t>Extents</a:t>
            </a:r>
            <a:endParaRPr lang="en-US" dirty="0"/>
          </a:p>
        </p:txBody>
      </p:sp>
      <p:sp>
        <p:nvSpPr>
          <p:cNvPr id="106" name="Rectangle 105">
            <a:extLst>
              <a:ext uri="{FF2B5EF4-FFF2-40B4-BE49-F238E27FC236}">
                <a16:creationId xmlns:a16="http://schemas.microsoft.com/office/drawing/2014/main" id="{0F9CE21F-F8CB-7A4C-AAD1-89F3D0C555B0}"/>
              </a:ext>
            </a:extLst>
          </p:cNvPr>
          <p:cNvSpPr/>
          <p:nvPr/>
        </p:nvSpPr>
        <p:spPr>
          <a:xfrm>
            <a:off x="8514208" y="5088105"/>
            <a:ext cx="954107" cy="369332"/>
          </a:xfrm>
          <a:prstGeom prst="rect">
            <a:avLst/>
          </a:prstGeom>
        </p:spPr>
        <p:txBody>
          <a:bodyPr wrap="none">
            <a:spAutoFit/>
          </a:bodyPr>
          <a:lstStyle/>
          <a:p>
            <a:r>
              <a:rPr lang="en-US" altLang="ja-JP" dirty="0">
                <a:latin typeface="+mn-ea"/>
              </a:rPr>
              <a:t>Extents</a:t>
            </a:r>
            <a:endParaRPr lang="en-US" dirty="0"/>
          </a:p>
        </p:txBody>
      </p:sp>
      <p:sp>
        <p:nvSpPr>
          <p:cNvPr id="107" name="Rectangle 106">
            <a:extLst>
              <a:ext uri="{FF2B5EF4-FFF2-40B4-BE49-F238E27FC236}">
                <a16:creationId xmlns:a16="http://schemas.microsoft.com/office/drawing/2014/main" id="{4A392A5C-BD4A-9D4A-852D-B7CDE2381C90}"/>
              </a:ext>
            </a:extLst>
          </p:cNvPr>
          <p:cNvSpPr/>
          <p:nvPr/>
        </p:nvSpPr>
        <p:spPr>
          <a:xfrm>
            <a:off x="10730243" y="4471406"/>
            <a:ext cx="954107" cy="369332"/>
          </a:xfrm>
          <a:prstGeom prst="rect">
            <a:avLst/>
          </a:prstGeom>
        </p:spPr>
        <p:txBody>
          <a:bodyPr wrap="none">
            <a:spAutoFit/>
          </a:bodyPr>
          <a:lstStyle/>
          <a:p>
            <a:r>
              <a:rPr lang="en-US" altLang="ja-JP" dirty="0">
                <a:latin typeface="+mn-ea"/>
              </a:rPr>
              <a:t>Extents</a:t>
            </a:r>
            <a:endParaRPr lang="en-US" dirty="0"/>
          </a:p>
        </p:txBody>
      </p:sp>
      <p:sp>
        <p:nvSpPr>
          <p:cNvPr id="108" name="Rectangle 107">
            <a:extLst>
              <a:ext uri="{FF2B5EF4-FFF2-40B4-BE49-F238E27FC236}">
                <a16:creationId xmlns:a16="http://schemas.microsoft.com/office/drawing/2014/main" id="{E0CE7E5E-438E-D34B-9537-CA1D78432F49}"/>
              </a:ext>
            </a:extLst>
          </p:cNvPr>
          <p:cNvSpPr/>
          <p:nvPr/>
        </p:nvSpPr>
        <p:spPr>
          <a:xfrm>
            <a:off x="9727766" y="5505250"/>
            <a:ext cx="954107" cy="369332"/>
          </a:xfrm>
          <a:prstGeom prst="rect">
            <a:avLst/>
          </a:prstGeom>
        </p:spPr>
        <p:txBody>
          <a:bodyPr wrap="none">
            <a:spAutoFit/>
          </a:bodyPr>
          <a:lstStyle/>
          <a:p>
            <a:r>
              <a:rPr lang="en-US" altLang="ja-JP" dirty="0">
                <a:latin typeface="+mn-ea"/>
              </a:rPr>
              <a:t>Extents</a:t>
            </a:r>
            <a:endParaRPr lang="en-US" dirty="0"/>
          </a:p>
        </p:txBody>
      </p:sp>
      <p:sp>
        <p:nvSpPr>
          <p:cNvPr id="127" name="Can 126">
            <a:extLst>
              <a:ext uri="{FF2B5EF4-FFF2-40B4-BE49-F238E27FC236}">
                <a16:creationId xmlns:a16="http://schemas.microsoft.com/office/drawing/2014/main" id="{38C9188B-CACA-9742-B20F-DE5A5A1D9255}"/>
              </a:ext>
            </a:extLst>
          </p:cNvPr>
          <p:cNvSpPr/>
          <p:nvPr/>
        </p:nvSpPr>
        <p:spPr>
          <a:xfrm>
            <a:off x="8308216" y="1840277"/>
            <a:ext cx="914399" cy="978716"/>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26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533400" y="906521"/>
            <a:ext cx="10578148" cy="3266645"/>
          </a:xfrm>
          <a:prstGeom prst="rect">
            <a:avLst/>
          </a:prstGeom>
          <a:solidFill>
            <a:srgbClr val="000000"/>
          </a:solidFill>
        </p:spPr>
        <p:txBody>
          <a:bodyPr wrap="square" tIns="72000" bIns="72000">
            <a:spAutoFit/>
          </a:bodyPr>
          <a:lstStyle/>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[USER01]&gt; CREATE TABLESPACE U_TABLESPACE01 ADD DATAFILE '/home/mysql/user_tablespace01.ibd' Engine=InnoDB;</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Query OK, 0 rows affected (0.01 sec)</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[USER01]&gt; CREATE TABLESPACE U_TABLESPACE02_8K ADD DATAFILE '/home/mysql/user_tablespace02_8k.ibd' FILE_BLOCK_SIZE=8192 Engine=InnoDB;</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Query OK, 0 rows affected (0.01 sec)</a:t>
            </a:r>
          </a:p>
          <a:p>
            <a:pPr>
              <a:lnSpc>
                <a:spcPct val="85000"/>
              </a:lnSpc>
            </a:pPr>
            <a:endPar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endParaRP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[USER01]&gt; CREATE TABLE `T_USER01` (</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&gt;  `id`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int</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(11) NOT NULL AUTO_INCREMENT, `text`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varchar</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(100) DEFAULT NULL, PRIMARY KEY (`id`)</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&gt;  ) TABLESPACE=U_TABLESPACE01 ENGINE=InnoDB AUTO_INCREMENT=1 DEFAULT CHARSET=utf8mb4;</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Query OK, 0 rows affected (0.01 sec)</a:t>
            </a:r>
          </a:p>
          <a:p>
            <a:pPr>
              <a:lnSpc>
                <a:spcPct val="85000"/>
              </a:lnSpc>
            </a:pPr>
            <a:endPar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endParaRP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[USER01]&gt; CREATE TABLE `T_USER02_8K` (</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&gt; `id`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int</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(11) NOT NULL AUTO_INCREMENT, `text`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varchar</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(100) DEFAULT NULL, PRIMARY KEY (`id`)</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&gt;) TABLESPACE=U_TABLESPACE02_8K ENGINE=InnoDB AUTO_INCREMENT=1 DEFAULT CHARSET=utf8mb4 </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&gt; ROW_FORMAT=COMPRESSED KEY_BLOCK_SIZE =8;</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Query OK, 0 rows affected (0.00 sec)</a:t>
            </a:r>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31</a:t>
            </a:fld>
            <a:endParaRPr lang="ja-JP" altLang="en-US" dirty="0"/>
          </a:p>
        </p:txBody>
      </p:sp>
      <p:sp>
        <p:nvSpPr>
          <p:cNvPr id="6" name="タイトル 5"/>
          <p:cNvSpPr>
            <a:spLocks noGrp="1"/>
          </p:cNvSpPr>
          <p:nvPr>
            <p:ph type="title"/>
          </p:nvPr>
        </p:nvSpPr>
        <p:spPr>
          <a:xfrm>
            <a:off x="533400" y="-66249"/>
            <a:ext cx="11210923" cy="822960"/>
          </a:xfrm>
        </p:spPr>
        <p:txBody>
          <a:bodyPr/>
          <a:lstStyle/>
          <a:p>
            <a:r>
              <a:rPr lang="en-US" altLang="ja-JP" sz="3200" dirty="0"/>
              <a:t>Data file</a:t>
            </a:r>
            <a:r>
              <a:rPr lang="ja-JP" altLang="en-US" sz="3200" dirty="0"/>
              <a:t> </a:t>
            </a:r>
            <a:r>
              <a:rPr lang="en-US" altLang="ja-JP" sz="3200" dirty="0"/>
              <a:t>- General Tablespace Support(From MySQL 5.7)</a:t>
            </a:r>
            <a:endParaRPr kumimoji="1" lang="ja-JP" altLang="en-US" sz="3200" dirty="0"/>
          </a:p>
        </p:txBody>
      </p:sp>
      <p:sp>
        <p:nvSpPr>
          <p:cNvPr id="8" name="正方形/長方形 7"/>
          <p:cNvSpPr/>
          <p:nvPr/>
        </p:nvSpPr>
        <p:spPr>
          <a:xfrm>
            <a:off x="533400" y="4206949"/>
            <a:ext cx="10578148" cy="1427296"/>
          </a:xfrm>
          <a:prstGeom prst="rect">
            <a:avLst/>
          </a:prstGeom>
          <a:solidFill>
            <a:srgbClr val="000000"/>
          </a:solidFill>
        </p:spPr>
        <p:txBody>
          <a:bodyPr wrap="square" tIns="72000" bIns="72000">
            <a:spAutoFit/>
          </a:bodyPr>
          <a:lstStyle/>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[USER01]&gt;</a:t>
            </a:r>
            <a:r>
              <a:rPr lang="ja-JP" altLang="en-US"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SELECT * FROM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information_schema.INNODB_SYS_TABLESPACES</a:t>
            </a: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where NAME like 'U_%';</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SPACE | NAME              | FLAG | FILE_FORMAT | ROW_FORMAT | PAGE_SIZE | ZIP_PAGE_SIZE | SPACE</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27 | U_TABLESPACE01    | 2048 | Any         | Any        |     16384 |             0 |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Gener</a:t>
            </a:r>
            <a:endPar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endParaRP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28 | U_TABLESPACE02_8K | 2089 | Barracuda   | Compressed |     16384 |          8192 | </a:t>
            </a:r>
            <a:r>
              <a:rPr lang="en-US" altLang="ja-JP" sz="14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Gener</a:t>
            </a:r>
            <a:endPar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endParaRPr>
          </a:p>
          <a:p>
            <a:pPr>
              <a:lnSpc>
                <a:spcPct val="85000"/>
              </a:lnSpc>
            </a:pPr>
            <a:r>
              <a:rPr lang="en-US" altLang="ja-JP" sz="14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7" name="テキスト ボックス 7">
            <a:extLst>
              <a:ext uri="{FF2B5EF4-FFF2-40B4-BE49-F238E27FC236}">
                <a16:creationId xmlns:a16="http://schemas.microsoft.com/office/drawing/2014/main" id="{21948CCB-38F1-2642-AA14-4016D60BD27D}"/>
              </a:ext>
            </a:extLst>
          </p:cNvPr>
          <p:cNvSpPr txBox="1"/>
          <p:nvPr/>
        </p:nvSpPr>
        <p:spPr>
          <a:xfrm>
            <a:off x="631463" y="5829300"/>
            <a:ext cx="11408013" cy="594360"/>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n-US" altLang="ja-JP" sz="2000" dirty="0"/>
              <a:t>InnoDB supports multiple tables on single datafile per general tablespace</a:t>
            </a:r>
          </a:p>
          <a:p>
            <a:pPr>
              <a:lnSpc>
                <a:spcPct val="90000"/>
              </a:lnSpc>
            </a:pPr>
            <a:endParaRPr kumimoji="1" lang="ja-JP" altLang="en-US" sz="2000" dirty="0"/>
          </a:p>
        </p:txBody>
      </p:sp>
    </p:spTree>
    <p:extLst>
      <p:ext uri="{BB962C8B-B14F-4D97-AF65-F5344CB8AC3E}">
        <p14:creationId xmlns:p14="http://schemas.microsoft.com/office/powerpoint/2010/main" val="149938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656907" y="1066097"/>
            <a:ext cx="11218228" cy="3644075"/>
          </a:xfrm>
          <a:prstGeom prst="rect">
            <a:avLst/>
          </a:prstGeom>
          <a:solidFill>
            <a:srgbClr val="000000"/>
          </a:solidFill>
        </p:spPr>
        <p:txBody>
          <a:bodyPr wrap="square">
            <a:spAutoFit/>
          </a:bodyPr>
          <a:lstStyle/>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[root@misc02 admin]# mysql -u root -p -e "show variables like '%undo%'"</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Enter password: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Variable_name</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Value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innodb_max_undo_log_size</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33554432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innodb_undo_directory</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innodb_undo_log_truncate</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ON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innodb_undo_logs</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128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innodb_undo_tablespaces</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3        |</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[root@misc02 admin]#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ls</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-l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usr</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/local/mysql/data/undo00*</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rw</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 1 mysql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mysql</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10485760 11</a:t>
            </a:r>
            <a:r>
              <a:rPr lang="ja-JP" altLang="en-US" sz="1600" b="1" dirty="0">
                <a:solidFill>
                  <a:srgbClr val="00FF00"/>
                </a:solidFill>
                <a:latin typeface="Courier New" panose="02070309020205020404" pitchFamily="49" charset="0"/>
                <a:ea typeface="BatangChe" panose="02030609000101010101" pitchFamily="49" charset="-127"/>
                <a:cs typeface="Courier New" panose="02070309020205020404" pitchFamily="49" charset="0"/>
              </a:rPr>
              <a:t>月 </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20 08:24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usr</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/local/mysql/data/undo001</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rw</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 1 mysql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mysql</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10485760 11</a:t>
            </a:r>
            <a:r>
              <a:rPr lang="ja-JP" altLang="en-US" sz="1600" b="1" dirty="0">
                <a:solidFill>
                  <a:srgbClr val="00FF00"/>
                </a:solidFill>
                <a:latin typeface="Courier New" panose="02070309020205020404" pitchFamily="49" charset="0"/>
                <a:ea typeface="BatangChe" panose="02030609000101010101" pitchFamily="49" charset="-127"/>
                <a:cs typeface="Courier New" panose="02070309020205020404" pitchFamily="49" charset="0"/>
              </a:rPr>
              <a:t>月 </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20 08:24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usr</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/local/mysql/data/undo002</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rw</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 1 mysql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mysql</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10485760 11</a:t>
            </a:r>
            <a:r>
              <a:rPr lang="ja-JP" altLang="en-US" sz="1600" b="1" dirty="0">
                <a:solidFill>
                  <a:srgbClr val="00FF00"/>
                </a:solidFill>
                <a:latin typeface="Courier New" panose="02070309020205020404" pitchFamily="49" charset="0"/>
                <a:ea typeface="BatangChe" panose="02030609000101010101" pitchFamily="49" charset="-127"/>
                <a:cs typeface="Courier New" panose="02070309020205020404" pitchFamily="49" charset="0"/>
              </a:rPr>
              <a:t>月 </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20 08:24 /</a:t>
            </a:r>
            <a:r>
              <a:rPr lang="en-US" altLang="ja-JP" sz="1600"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usr</a:t>
            </a: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/local/mysql/data/undo003</a:t>
            </a:r>
          </a:p>
          <a:p>
            <a:pPr>
              <a:lnSpc>
                <a:spcPct val="90000"/>
              </a:lnSpc>
            </a:pPr>
            <a:r>
              <a:rPr lang="en-US" altLang="ja-JP" sz="1600"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[root@misc02 admin]# </a:t>
            </a:r>
            <a:endParaRPr lang="ja-JP" altLang="en-US" sz="1600" b="1" dirty="0">
              <a:solidFill>
                <a:srgbClr val="00FF00"/>
              </a:solidFill>
              <a:latin typeface="Courier New" panose="02070309020205020404" pitchFamily="49" charset="0"/>
              <a:ea typeface="BatangChe" panose="02030609000101010101" pitchFamily="49" charset="-127"/>
              <a:cs typeface="Courier New" panose="02070309020205020404" pitchFamily="49" charset="0"/>
            </a:endParaRPr>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32</a:t>
            </a:fld>
            <a:endParaRPr lang="ja-JP" altLang="en-US" dirty="0"/>
          </a:p>
        </p:txBody>
      </p:sp>
      <p:sp>
        <p:nvSpPr>
          <p:cNvPr id="6" name="タイトル 5"/>
          <p:cNvSpPr>
            <a:spLocks noGrp="1"/>
          </p:cNvSpPr>
          <p:nvPr>
            <p:ph type="title"/>
          </p:nvPr>
        </p:nvSpPr>
        <p:spPr>
          <a:xfrm>
            <a:off x="307693" y="68580"/>
            <a:ext cx="11662335" cy="822960"/>
          </a:xfrm>
        </p:spPr>
        <p:txBody>
          <a:bodyPr/>
          <a:lstStyle/>
          <a:p>
            <a:r>
              <a:rPr lang="en-US" altLang="ja-JP" sz="3200" dirty="0"/>
              <a:t>Automatic truncation of rollback segment (From MySQL 5.7)</a:t>
            </a:r>
            <a:endParaRPr kumimoji="1" lang="ja-JP" altLang="en-US" sz="3200" dirty="0"/>
          </a:p>
        </p:txBody>
      </p:sp>
      <p:sp>
        <p:nvSpPr>
          <p:cNvPr id="8" name="テキスト ボックス 7"/>
          <p:cNvSpPr txBox="1"/>
          <p:nvPr/>
        </p:nvSpPr>
        <p:spPr>
          <a:xfrm>
            <a:off x="562015" y="4987676"/>
            <a:ext cx="11408013" cy="594360"/>
          </a:xfrm>
          <a:prstGeom prst="rect">
            <a:avLst/>
          </a:prstGeom>
          <a:noFill/>
        </p:spPr>
        <p:txBody>
          <a:bodyPr wrap="square" lIns="0" tIns="0" rIns="0" bIns="0" rtlCol="0">
            <a:noAutofit/>
          </a:bodyPr>
          <a:lstStyle/>
          <a:p>
            <a:pPr marL="342900" indent="-342900">
              <a:lnSpc>
                <a:spcPct val="90000"/>
              </a:lnSpc>
              <a:buFont typeface="Arial" panose="020B0604020202020204" pitchFamily="34" charset="0"/>
              <a:buChar char="•"/>
            </a:pPr>
            <a:r>
              <a:rPr lang="en-US" altLang="ja-JP" sz="2000" dirty="0"/>
              <a:t>Undo segments are divided into insert undo buffer for insert and update undo buffer for update</a:t>
            </a:r>
            <a:endParaRPr kumimoji="1" lang="en-US" altLang="ja-JP" sz="2000" dirty="0"/>
          </a:p>
          <a:p>
            <a:pPr marL="342900" indent="-342900">
              <a:lnSpc>
                <a:spcPct val="90000"/>
              </a:lnSpc>
              <a:buFont typeface="Arial" panose="020B0604020202020204" pitchFamily="34" charset="0"/>
              <a:buChar char="•"/>
            </a:pPr>
            <a:r>
              <a:rPr kumimoji="1" lang="en-US" altLang="ja-JP" sz="2000" dirty="0"/>
              <a:t>Turn on automatic truncation, need to set two or more undo datafiles</a:t>
            </a:r>
          </a:p>
          <a:p>
            <a:pPr marL="342900" indent="-342900">
              <a:lnSpc>
                <a:spcPct val="90000"/>
              </a:lnSpc>
              <a:buFont typeface="Arial" panose="020B0604020202020204" pitchFamily="34" charset="0"/>
              <a:buChar char="•"/>
            </a:pPr>
            <a:r>
              <a:rPr kumimoji="1" lang="en-US" altLang="ja-JP" sz="2000" dirty="0"/>
              <a:t>From MySQL 5.7, automatic truncation of rollback segments was implemented</a:t>
            </a:r>
          </a:p>
          <a:p>
            <a:pPr lvl="1">
              <a:lnSpc>
                <a:spcPct val="90000"/>
              </a:lnSpc>
            </a:pPr>
            <a:r>
              <a:rPr kumimoji="1" lang="en-US" altLang="ja-JP" sz="2000" dirty="0"/>
              <a:t>Related parameters </a:t>
            </a:r>
            <a:r>
              <a:rPr kumimoji="1" lang="ja-JP" altLang="en-US" sz="2000"/>
              <a:t>：</a:t>
            </a:r>
            <a:r>
              <a:rPr kumimoji="1" lang="en-US" altLang="ja-JP" sz="2000" dirty="0" err="1"/>
              <a:t>innodb_undo_log_truncate</a:t>
            </a:r>
            <a:r>
              <a:rPr kumimoji="1" lang="en-US" altLang="ja-JP" sz="2000" dirty="0"/>
              <a:t>, </a:t>
            </a:r>
            <a:r>
              <a:rPr kumimoji="1" lang="en-US" altLang="ja-JP" sz="2000" dirty="0" err="1"/>
              <a:t>innodb_purge_rseg_truncate_frequency</a:t>
            </a:r>
            <a:r>
              <a:rPr kumimoji="1" lang="en-US" altLang="ja-JP" sz="2000" dirty="0"/>
              <a:t>, </a:t>
            </a:r>
            <a:r>
              <a:rPr kumimoji="1" lang="en-US" altLang="ja-JP" sz="2000" dirty="0" err="1"/>
              <a:t>innodb_purge_threads</a:t>
            </a:r>
            <a:endParaRPr kumimoji="1" lang="en-US" altLang="ja-JP" sz="2000" dirty="0"/>
          </a:p>
          <a:p>
            <a:pPr>
              <a:lnSpc>
                <a:spcPct val="90000"/>
              </a:lnSpc>
            </a:pPr>
            <a:endParaRPr kumimoji="1" lang="ja-JP" altLang="en-US" sz="2000" dirty="0"/>
          </a:p>
        </p:txBody>
      </p:sp>
    </p:spTree>
    <p:extLst>
      <p:ext uri="{BB962C8B-B14F-4D97-AF65-F5344CB8AC3E}">
        <p14:creationId xmlns:p14="http://schemas.microsoft.com/office/powerpoint/2010/main" val="13884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33</a:t>
            </a:fld>
            <a:endParaRPr lang="ja-JP" altLang="en-US" dirty="0"/>
          </a:p>
        </p:txBody>
      </p:sp>
      <p:sp>
        <p:nvSpPr>
          <p:cNvPr id="6" name="タイトル 5"/>
          <p:cNvSpPr>
            <a:spLocks noGrp="1"/>
          </p:cNvSpPr>
          <p:nvPr>
            <p:ph type="title"/>
          </p:nvPr>
        </p:nvSpPr>
        <p:spPr>
          <a:xfrm>
            <a:off x="307693" y="68580"/>
            <a:ext cx="11662335" cy="822960"/>
          </a:xfrm>
        </p:spPr>
        <p:txBody>
          <a:bodyPr/>
          <a:lstStyle/>
          <a:p>
            <a:r>
              <a:rPr lang="en-US" altLang="ja-JP" sz="3200" dirty="0"/>
              <a:t>Optimize table (Oracle Term: Table Re-Org)</a:t>
            </a:r>
            <a:endParaRPr kumimoji="1" lang="ja-JP" altLang="en-US" sz="3200" dirty="0"/>
          </a:p>
        </p:txBody>
      </p:sp>
      <p:sp>
        <p:nvSpPr>
          <p:cNvPr id="2" name="Rectangle 1">
            <a:extLst>
              <a:ext uri="{FF2B5EF4-FFF2-40B4-BE49-F238E27FC236}">
                <a16:creationId xmlns:a16="http://schemas.microsoft.com/office/drawing/2014/main" id="{BA6E3E84-6FE6-004B-8B2B-3E34052C9799}"/>
              </a:ext>
            </a:extLst>
          </p:cNvPr>
          <p:cNvSpPr/>
          <p:nvPr/>
        </p:nvSpPr>
        <p:spPr>
          <a:xfrm>
            <a:off x="226670" y="1150111"/>
            <a:ext cx="11371163" cy="5324535"/>
          </a:xfrm>
          <a:prstGeom prst="rect">
            <a:avLst/>
          </a:prstGeom>
        </p:spPr>
        <p:txBody>
          <a:bodyPr wrap="square">
            <a:spAutoFit/>
          </a:bodyPr>
          <a:lstStyle/>
          <a:p>
            <a:pPr marL="285750" indent="-285750">
              <a:buFont typeface="Arial" panose="020B0604020202020204" pitchFamily="34" charset="0"/>
              <a:buChar char="•"/>
            </a:pPr>
            <a:r>
              <a:rPr lang="en-SG" sz="2000" dirty="0"/>
              <a:t>Reorganizes the physical storage of table data and associated index data after massive DML or housekeeping:</a:t>
            </a:r>
          </a:p>
          <a:p>
            <a:pPr marL="285750" indent="-285750">
              <a:buFont typeface="Arial" panose="020B0604020202020204" pitchFamily="34" charset="0"/>
              <a:buChar char="•"/>
            </a:pPr>
            <a:endParaRPr lang="en-SG" sz="2000" dirty="0"/>
          </a:p>
          <a:p>
            <a:pPr marL="742950" lvl="1" indent="-285750">
              <a:buFont typeface="Arial" panose="020B0604020202020204" pitchFamily="34" charset="0"/>
              <a:buChar char="•"/>
            </a:pPr>
            <a:r>
              <a:rPr lang="en-SG" sz="2000" dirty="0"/>
              <a:t>to reduce storage space on INNODB_FILE_PER_TABLE</a:t>
            </a:r>
          </a:p>
          <a:p>
            <a:pPr marL="742950" lvl="1" indent="-285750">
              <a:buFont typeface="Arial" panose="020B0604020202020204" pitchFamily="34" charset="0"/>
              <a:buChar char="•"/>
            </a:pPr>
            <a:endParaRPr lang="en-SG" sz="2000" dirty="0"/>
          </a:p>
          <a:p>
            <a:pPr marL="742950" lvl="1" indent="-285750">
              <a:buFont typeface="Arial" panose="020B0604020202020204" pitchFamily="34" charset="0"/>
              <a:buChar char="•"/>
            </a:pPr>
            <a:r>
              <a:rPr lang="en-SG" sz="2000" dirty="0"/>
              <a:t>to improve I/O efficiency when accessing the table</a:t>
            </a:r>
          </a:p>
          <a:p>
            <a:endParaRPr lang="en-SG" sz="2000" dirty="0"/>
          </a:p>
          <a:p>
            <a:pPr marL="285750" indent="-285750">
              <a:buFont typeface="Arial" panose="020B0604020202020204" pitchFamily="34" charset="0"/>
              <a:buChar char="•"/>
            </a:pPr>
            <a:r>
              <a:rPr lang="en-SG" sz="2000" dirty="0"/>
              <a:t>Optimize table uses online DDL for InnoDB to shorten downtime on concurrent DML (after version 5.6.17)</a:t>
            </a:r>
          </a:p>
          <a:p>
            <a:pPr marL="285750" indent="-285750">
              <a:buFont typeface="Arial" panose="020B0604020202020204" pitchFamily="34" charset="0"/>
              <a:buChar char="•"/>
            </a:pPr>
            <a:endParaRPr lang="en-SG" sz="2000" dirty="0"/>
          </a:p>
          <a:p>
            <a:pPr marL="742950" lvl="1" indent="-285750">
              <a:buFont typeface="Arial" panose="020B0604020202020204" pitchFamily="34" charset="0"/>
              <a:buChar char="•"/>
            </a:pPr>
            <a:r>
              <a:rPr lang="en-SG" sz="2000" dirty="0"/>
              <a:t>Brief XLOCK during prepare phase to lock over metadata during a intermediate table creation</a:t>
            </a:r>
          </a:p>
          <a:p>
            <a:pPr lvl="1"/>
            <a:endParaRPr lang="en-SG" sz="2000" dirty="0"/>
          </a:p>
          <a:p>
            <a:pPr marL="742950" lvl="1" indent="-285750">
              <a:buFont typeface="Arial" panose="020B0604020202020204" pitchFamily="34" charset="0"/>
              <a:buChar char="•"/>
            </a:pPr>
            <a:r>
              <a:rPr lang="en-SG" sz="2000" dirty="0"/>
              <a:t>Brief XLOCK during commit phase during committing table metadata changes. </a:t>
            </a:r>
          </a:p>
          <a:p>
            <a:endParaRPr lang="en-SG" sz="2000" dirty="0"/>
          </a:p>
          <a:p>
            <a:pPr marL="285750" indent="-285750">
              <a:buFont typeface="Arial" panose="020B0604020202020204" pitchFamily="34" charset="0"/>
              <a:buChar char="•"/>
            </a:pPr>
            <a:r>
              <a:rPr lang="en-SG" sz="2000" dirty="0"/>
              <a:t>Cannot be done using </a:t>
            </a:r>
            <a:r>
              <a:rPr lang="en-SG" sz="2000" i="1" dirty="0"/>
              <a:t>INPLACE</a:t>
            </a:r>
            <a:r>
              <a:rPr lang="en-SG" sz="2000" dirty="0"/>
              <a:t> algorithm when </a:t>
            </a:r>
            <a:r>
              <a:rPr lang="en-SG" sz="2000" i="1" dirty="0"/>
              <a:t>FULLTEXT</a:t>
            </a:r>
            <a:r>
              <a:rPr lang="en-SG" sz="2000" dirty="0"/>
              <a:t> indexes are present which cause a longer downtime for DML</a:t>
            </a:r>
            <a:endParaRPr lang="en-US" sz="2000" dirty="0"/>
          </a:p>
        </p:txBody>
      </p:sp>
    </p:spTree>
    <p:extLst>
      <p:ext uri="{BB962C8B-B14F-4D97-AF65-F5344CB8AC3E}">
        <p14:creationId xmlns:p14="http://schemas.microsoft.com/office/powerpoint/2010/main" val="359629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Database Schemas</a:t>
            </a:r>
          </a:p>
        </p:txBody>
      </p:sp>
    </p:spTree>
    <p:extLst>
      <p:ext uri="{BB962C8B-B14F-4D97-AF65-F5344CB8AC3E}">
        <p14:creationId xmlns:p14="http://schemas.microsoft.com/office/powerpoint/2010/main" val="32462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t>35</a:t>
            </a:fld>
            <a:endParaRPr lang="ja-JP" altLang="en-US" dirty="0"/>
          </a:p>
        </p:txBody>
      </p:sp>
      <p:sp>
        <p:nvSpPr>
          <p:cNvPr id="5" name="AutoShape 38"/>
          <p:cNvSpPr>
            <a:spLocks noChangeArrowheads="1"/>
          </p:cNvSpPr>
          <p:nvPr/>
        </p:nvSpPr>
        <p:spPr bwMode="auto">
          <a:xfrm>
            <a:off x="5400596" y="1861505"/>
            <a:ext cx="2951162" cy="1404938"/>
          </a:xfrm>
          <a:prstGeom prst="roundRect">
            <a:avLst>
              <a:gd name="adj" fmla="val 16667"/>
            </a:avLst>
          </a:prstGeom>
          <a:solidFill>
            <a:srgbClr val="CCCC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6" name="AutoShape 34"/>
          <p:cNvSpPr>
            <a:spLocks noChangeArrowheads="1"/>
          </p:cNvSpPr>
          <p:nvPr/>
        </p:nvSpPr>
        <p:spPr bwMode="auto">
          <a:xfrm>
            <a:off x="6930904" y="2608933"/>
            <a:ext cx="1183866" cy="552893"/>
          </a:xfrm>
          <a:prstGeom prst="can">
            <a:avLst>
              <a:gd name="adj" fmla="val 25000"/>
            </a:avLst>
          </a:prstGeom>
          <a:solidFill>
            <a:srgbClr val="C0C0C0">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7" name="AutoShape 34"/>
          <p:cNvSpPr>
            <a:spLocks noChangeArrowheads="1"/>
          </p:cNvSpPr>
          <p:nvPr/>
        </p:nvSpPr>
        <p:spPr bwMode="auto">
          <a:xfrm>
            <a:off x="6934442" y="1953225"/>
            <a:ext cx="1183866" cy="552893"/>
          </a:xfrm>
          <a:prstGeom prst="can">
            <a:avLst>
              <a:gd name="adj" fmla="val 25000"/>
            </a:avLst>
          </a:prstGeom>
          <a:solidFill>
            <a:srgbClr val="C0C0C0">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8" name="AutoShape 2"/>
          <p:cNvSpPr>
            <a:spLocks noChangeArrowheads="1"/>
          </p:cNvSpPr>
          <p:nvPr/>
        </p:nvSpPr>
        <p:spPr bwMode="auto">
          <a:xfrm>
            <a:off x="568247" y="1861505"/>
            <a:ext cx="3671887" cy="1404938"/>
          </a:xfrm>
          <a:prstGeom prst="roundRect">
            <a:avLst>
              <a:gd name="adj" fmla="val 16667"/>
            </a:avLst>
          </a:prstGeom>
          <a:solidFill>
            <a:srgbClr val="CCCC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9" name="AutoShape 34"/>
          <p:cNvSpPr>
            <a:spLocks noChangeArrowheads="1"/>
          </p:cNvSpPr>
          <p:nvPr/>
        </p:nvSpPr>
        <p:spPr bwMode="auto">
          <a:xfrm>
            <a:off x="3042926" y="1974503"/>
            <a:ext cx="1109449" cy="552893"/>
          </a:xfrm>
          <a:prstGeom prst="can">
            <a:avLst>
              <a:gd name="adj" fmla="val 25000"/>
            </a:avLst>
          </a:prstGeom>
          <a:solidFill>
            <a:srgbClr val="C0C0C0">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0" name="Rectangle 8"/>
          <p:cNvSpPr>
            <a:spLocks noChangeArrowheads="1"/>
          </p:cNvSpPr>
          <p:nvPr/>
        </p:nvSpPr>
        <p:spPr bwMode="auto">
          <a:xfrm>
            <a:off x="1885397" y="2892504"/>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1" name="Rectangle 8"/>
          <p:cNvSpPr>
            <a:spLocks noChangeArrowheads="1"/>
          </p:cNvSpPr>
          <p:nvPr/>
        </p:nvSpPr>
        <p:spPr bwMode="auto">
          <a:xfrm>
            <a:off x="1885397" y="1953262"/>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2" name="Rectangle 8"/>
          <p:cNvSpPr>
            <a:spLocks noChangeArrowheads="1"/>
          </p:cNvSpPr>
          <p:nvPr/>
        </p:nvSpPr>
        <p:spPr bwMode="auto">
          <a:xfrm>
            <a:off x="1885397" y="2266343"/>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3" name="Rectangle 8"/>
          <p:cNvSpPr>
            <a:spLocks noChangeArrowheads="1"/>
          </p:cNvSpPr>
          <p:nvPr/>
        </p:nvSpPr>
        <p:spPr bwMode="auto">
          <a:xfrm>
            <a:off x="1885397" y="2579424"/>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4" name="Rectangle 8"/>
          <p:cNvSpPr>
            <a:spLocks noChangeArrowheads="1"/>
          </p:cNvSpPr>
          <p:nvPr/>
        </p:nvSpPr>
        <p:spPr bwMode="auto">
          <a:xfrm>
            <a:off x="744128" y="2910232"/>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5" name="Rectangle 8"/>
          <p:cNvSpPr>
            <a:spLocks noChangeArrowheads="1"/>
          </p:cNvSpPr>
          <p:nvPr/>
        </p:nvSpPr>
        <p:spPr bwMode="auto">
          <a:xfrm>
            <a:off x="744128" y="1970990"/>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6" name="Rectangle 8"/>
          <p:cNvSpPr>
            <a:spLocks noChangeArrowheads="1"/>
          </p:cNvSpPr>
          <p:nvPr/>
        </p:nvSpPr>
        <p:spPr bwMode="auto">
          <a:xfrm>
            <a:off x="744128" y="2284071"/>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7" name="Rectangle 8"/>
          <p:cNvSpPr>
            <a:spLocks noChangeArrowheads="1"/>
          </p:cNvSpPr>
          <p:nvPr/>
        </p:nvSpPr>
        <p:spPr bwMode="auto">
          <a:xfrm>
            <a:off x="744128" y="2597152"/>
            <a:ext cx="1008240" cy="276448"/>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8" name="AutoShape 3"/>
          <p:cNvSpPr>
            <a:spLocks noChangeArrowheads="1"/>
          </p:cNvSpPr>
          <p:nvPr/>
        </p:nvSpPr>
        <p:spPr bwMode="auto">
          <a:xfrm>
            <a:off x="1071485" y="3404556"/>
            <a:ext cx="2663825" cy="648891"/>
          </a:xfrm>
          <a:prstGeom prst="can">
            <a:avLst>
              <a:gd name="adj" fmla="val 25000"/>
            </a:avLst>
          </a:prstGeom>
          <a:solidFill>
            <a:srgbClr val="C0C0C0">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19" name="Rectangle 4"/>
          <p:cNvSpPr>
            <a:spLocks noChangeArrowheads="1"/>
          </p:cNvSpPr>
          <p:nvPr/>
        </p:nvSpPr>
        <p:spPr bwMode="auto">
          <a:xfrm>
            <a:off x="1071483" y="4215372"/>
            <a:ext cx="719138" cy="432197"/>
          </a:xfrm>
          <a:prstGeom prst="rect">
            <a:avLst/>
          </a:prstGeom>
          <a:solidFill>
            <a:srgbClr val="FF99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20" name="Rectangle 5"/>
          <p:cNvSpPr>
            <a:spLocks noChangeArrowheads="1"/>
          </p:cNvSpPr>
          <p:nvPr/>
        </p:nvSpPr>
        <p:spPr bwMode="auto">
          <a:xfrm>
            <a:off x="1503283" y="5024996"/>
            <a:ext cx="503238" cy="323850"/>
          </a:xfrm>
          <a:prstGeom prst="rect">
            <a:avLst/>
          </a:prstGeom>
          <a:solidFill>
            <a:srgbClr val="99FF99">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21" name="Rectangle 6"/>
          <p:cNvSpPr>
            <a:spLocks noChangeArrowheads="1"/>
          </p:cNvSpPr>
          <p:nvPr/>
        </p:nvSpPr>
        <p:spPr bwMode="auto">
          <a:xfrm>
            <a:off x="2008108" y="4215372"/>
            <a:ext cx="719138" cy="432197"/>
          </a:xfrm>
          <a:prstGeom prst="rect">
            <a:avLst/>
          </a:prstGeom>
          <a:solidFill>
            <a:srgbClr val="FF99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22" name="Rectangle 7"/>
          <p:cNvSpPr>
            <a:spLocks noChangeArrowheads="1"/>
          </p:cNvSpPr>
          <p:nvPr/>
        </p:nvSpPr>
        <p:spPr bwMode="auto">
          <a:xfrm>
            <a:off x="2150983" y="5024996"/>
            <a:ext cx="503238" cy="323850"/>
          </a:xfrm>
          <a:prstGeom prst="rect">
            <a:avLst/>
          </a:prstGeom>
          <a:solidFill>
            <a:srgbClr val="99FF99">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23" name="Text Box 11"/>
          <p:cNvSpPr txBox="1">
            <a:spLocks noChangeArrowheads="1"/>
          </p:cNvSpPr>
          <p:nvPr/>
        </p:nvSpPr>
        <p:spPr bwMode="auto">
          <a:xfrm>
            <a:off x="1784387" y="3589765"/>
            <a:ext cx="1512888"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b="0" dirty="0">
                <a:solidFill>
                  <a:srgbClr val="000000"/>
                </a:solidFill>
                <a:cs typeface="Times New Roman" charset="0"/>
              </a:rPr>
              <a:t>database</a:t>
            </a:r>
          </a:p>
        </p:txBody>
      </p:sp>
      <p:sp>
        <p:nvSpPr>
          <p:cNvPr id="24" name="Line 12"/>
          <p:cNvSpPr>
            <a:spLocks noChangeShapeType="1"/>
          </p:cNvSpPr>
          <p:nvPr/>
        </p:nvSpPr>
        <p:spPr bwMode="auto">
          <a:xfrm flipH="1">
            <a:off x="1428673" y="4053447"/>
            <a:ext cx="363537" cy="161925"/>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25" name="Line 13"/>
          <p:cNvSpPr>
            <a:spLocks noChangeShapeType="1"/>
          </p:cNvSpPr>
          <p:nvPr/>
        </p:nvSpPr>
        <p:spPr bwMode="auto">
          <a:xfrm>
            <a:off x="2438323" y="4053447"/>
            <a:ext cx="1587" cy="161925"/>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26" name="Line 14"/>
          <p:cNvSpPr>
            <a:spLocks noChangeShapeType="1"/>
          </p:cNvSpPr>
          <p:nvPr/>
        </p:nvSpPr>
        <p:spPr bwMode="auto">
          <a:xfrm flipH="1">
            <a:off x="1719183" y="4647569"/>
            <a:ext cx="649288" cy="377429"/>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27" name="Line 15"/>
          <p:cNvSpPr>
            <a:spLocks noChangeShapeType="1"/>
          </p:cNvSpPr>
          <p:nvPr/>
        </p:nvSpPr>
        <p:spPr bwMode="auto">
          <a:xfrm>
            <a:off x="2438323" y="4647569"/>
            <a:ext cx="1587" cy="377429"/>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28" name="Text Box 16"/>
          <p:cNvSpPr txBox="1">
            <a:spLocks noChangeArrowheads="1"/>
          </p:cNvSpPr>
          <p:nvPr/>
        </p:nvSpPr>
        <p:spPr bwMode="auto">
          <a:xfrm>
            <a:off x="2725658" y="4215371"/>
            <a:ext cx="57785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defTabSz="457200" eaLnBrk="0" hangingPunct="0">
              <a:spcBef>
                <a:spcPts val="1500"/>
              </a:spcBef>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ja-JP" sz="2400">
                <a:solidFill>
                  <a:srgbClr val="000000"/>
                </a:solidFill>
              </a:rPr>
              <a:t>…</a:t>
            </a:r>
          </a:p>
        </p:txBody>
      </p:sp>
      <p:sp>
        <p:nvSpPr>
          <p:cNvPr id="29" name="Text Box 17"/>
          <p:cNvSpPr txBox="1">
            <a:spLocks noChangeArrowheads="1"/>
          </p:cNvSpPr>
          <p:nvPr/>
        </p:nvSpPr>
        <p:spPr bwMode="auto">
          <a:xfrm>
            <a:off x="2727246" y="4971418"/>
            <a:ext cx="57785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defTabSz="457200" eaLnBrk="0" hangingPunct="0">
              <a:spcBef>
                <a:spcPts val="1500"/>
              </a:spcBef>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ja-JP" sz="2400">
                <a:solidFill>
                  <a:srgbClr val="000000"/>
                </a:solidFill>
              </a:rPr>
              <a:t>…</a:t>
            </a:r>
          </a:p>
        </p:txBody>
      </p:sp>
      <p:sp>
        <p:nvSpPr>
          <p:cNvPr id="30" name="Text Box 18"/>
          <p:cNvSpPr txBox="1">
            <a:spLocks noChangeArrowheads="1"/>
          </p:cNvSpPr>
          <p:nvPr/>
        </p:nvSpPr>
        <p:spPr bwMode="auto">
          <a:xfrm rot="16200000">
            <a:off x="254121" y="4210079"/>
            <a:ext cx="1134665"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125"/>
              </a:spcBef>
              <a:buClr>
                <a:srgbClr val="000000"/>
              </a:buClr>
              <a:buSzPct val="100000"/>
              <a:defRPr/>
            </a:pPr>
            <a:r>
              <a:rPr lang="en-GB" altLang="ja-JP" sz="1800" b="0" dirty="0">
                <a:solidFill>
                  <a:srgbClr val="000000"/>
                </a:solidFill>
                <a:cs typeface="Times New Roman" charset="0"/>
              </a:rPr>
              <a:t>schemas</a:t>
            </a:r>
          </a:p>
        </p:txBody>
      </p:sp>
      <p:sp>
        <p:nvSpPr>
          <p:cNvPr id="31" name="Text Box 19"/>
          <p:cNvSpPr txBox="1">
            <a:spLocks noChangeArrowheads="1"/>
          </p:cNvSpPr>
          <p:nvPr/>
        </p:nvSpPr>
        <p:spPr bwMode="auto">
          <a:xfrm rot="16200000">
            <a:off x="730794" y="4841208"/>
            <a:ext cx="987607"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125"/>
              </a:spcBef>
              <a:buClr>
                <a:srgbClr val="000000"/>
              </a:buClr>
              <a:buSzPct val="100000"/>
              <a:defRPr/>
            </a:pPr>
            <a:r>
              <a:rPr lang="en-GB" altLang="ja-JP" sz="1800" b="0" dirty="0">
                <a:solidFill>
                  <a:srgbClr val="000000"/>
                </a:solidFill>
                <a:cs typeface="Times New Roman" charset="0"/>
              </a:rPr>
              <a:t>tables</a:t>
            </a:r>
            <a:br>
              <a:rPr lang="en-GB" altLang="ja-JP" sz="1800" b="0" dirty="0">
                <a:solidFill>
                  <a:srgbClr val="000000"/>
                </a:solidFill>
                <a:cs typeface="Times New Roman" charset="0"/>
              </a:rPr>
            </a:br>
            <a:r>
              <a:rPr lang="en-GB" altLang="ja-JP" sz="1800" b="0" dirty="0">
                <a:solidFill>
                  <a:srgbClr val="000000"/>
                </a:solidFill>
                <a:cs typeface="Times New Roman" charset="0"/>
              </a:rPr>
              <a:t>indexes</a:t>
            </a:r>
          </a:p>
        </p:txBody>
      </p:sp>
      <p:sp>
        <p:nvSpPr>
          <p:cNvPr id="32" name="Text Box 20"/>
          <p:cNvSpPr txBox="1">
            <a:spLocks noChangeArrowheads="1"/>
          </p:cNvSpPr>
          <p:nvPr/>
        </p:nvSpPr>
        <p:spPr bwMode="auto">
          <a:xfrm>
            <a:off x="742359" y="1926909"/>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dirty="0">
                <a:solidFill>
                  <a:srgbClr val="000000"/>
                </a:solidFill>
                <a:cs typeface="Times New Roman" charset="0"/>
              </a:rPr>
              <a:t>PMON</a:t>
            </a:r>
          </a:p>
        </p:txBody>
      </p:sp>
      <p:sp>
        <p:nvSpPr>
          <p:cNvPr id="33" name="Text Box 21"/>
          <p:cNvSpPr txBox="1">
            <a:spLocks noChangeArrowheads="1"/>
          </p:cNvSpPr>
          <p:nvPr/>
        </p:nvSpPr>
        <p:spPr bwMode="auto">
          <a:xfrm>
            <a:off x="742360" y="2241631"/>
            <a:ext cx="116681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a:solidFill>
                  <a:srgbClr val="000000"/>
                </a:solidFill>
                <a:cs typeface="Times New Roman" charset="0"/>
              </a:rPr>
              <a:t>SMON</a:t>
            </a:r>
          </a:p>
        </p:txBody>
      </p:sp>
      <p:sp>
        <p:nvSpPr>
          <p:cNvPr id="34" name="Text Box 22"/>
          <p:cNvSpPr txBox="1">
            <a:spLocks noChangeArrowheads="1"/>
          </p:cNvSpPr>
          <p:nvPr/>
        </p:nvSpPr>
        <p:spPr bwMode="auto">
          <a:xfrm>
            <a:off x="742359" y="2556353"/>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a:solidFill>
                  <a:srgbClr val="000000"/>
                </a:solidFill>
                <a:cs typeface="Times New Roman" charset="0"/>
              </a:rPr>
              <a:t>DBWx</a:t>
            </a:r>
          </a:p>
        </p:txBody>
      </p:sp>
      <p:sp>
        <p:nvSpPr>
          <p:cNvPr id="35" name="Text Box 24"/>
          <p:cNvSpPr txBox="1">
            <a:spLocks noChangeArrowheads="1"/>
          </p:cNvSpPr>
          <p:nvPr/>
        </p:nvSpPr>
        <p:spPr bwMode="auto">
          <a:xfrm>
            <a:off x="742360" y="2871075"/>
            <a:ext cx="1166813"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dirty="0">
                <a:solidFill>
                  <a:srgbClr val="000000"/>
                </a:solidFill>
                <a:cs typeface="Times New Roman" charset="0"/>
              </a:rPr>
              <a:t>LGWR</a:t>
            </a:r>
          </a:p>
        </p:txBody>
      </p:sp>
      <p:sp>
        <p:nvSpPr>
          <p:cNvPr id="36" name="Text Box 26"/>
          <p:cNvSpPr txBox="1">
            <a:spLocks noChangeArrowheads="1"/>
          </p:cNvSpPr>
          <p:nvPr/>
        </p:nvSpPr>
        <p:spPr bwMode="auto">
          <a:xfrm>
            <a:off x="1894884" y="2871075"/>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a:solidFill>
                  <a:srgbClr val="000000"/>
                </a:solidFill>
                <a:cs typeface="Times New Roman" charset="0"/>
              </a:rPr>
              <a:t>RMAN</a:t>
            </a:r>
          </a:p>
        </p:txBody>
      </p:sp>
      <p:sp>
        <p:nvSpPr>
          <p:cNvPr id="37" name="Text Box 28"/>
          <p:cNvSpPr txBox="1">
            <a:spLocks noChangeArrowheads="1"/>
          </p:cNvSpPr>
          <p:nvPr/>
        </p:nvSpPr>
        <p:spPr bwMode="auto">
          <a:xfrm>
            <a:off x="1894884" y="1926909"/>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dirty="0">
                <a:solidFill>
                  <a:srgbClr val="000000"/>
                </a:solidFill>
                <a:cs typeface="Times New Roman" charset="0"/>
              </a:rPr>
              <a:t>CKPT</a:t>
            </a:r>
          </a:p>
        </p:txBody>
      </p:sp>
      <p:sp>
        <p:nvSpPr>
          <p:cNvPr id="38" name="Text Box 30"/>
          <p:cNvSpPr txBox="1">
            <a:spLocks noChangeArrowheads="1"/>
          </p:cNvSpPr>
          <p:nvPr/>
        </p:nvSpPr>
        <p:spPr bwMode="auto">
          <a:xfrm>
            <a:off x="1894884" y="2241631"/>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a:solidFill>
                  <a:srgbClr val="000000"/>
                </a:solidFill>
                <a:cs typeface="Times New Roman" charset="0"/>
              </a:rPr>
              <a:t>ARCx</a:t>
            </a:r>
          </a:p>
        </p:txBody>
      </p:sp>
      <p:sp>
        <p:nvSpPr>
          <p:cNvPr id="39" name="Text Box 32"/>
          <p:cNvSpPr txBox="1">
            <a:spLocks noChangeArrowheads="1"/>
          </p:cNvSpPr>
          <p:nvPr/>
        </p:nvSpPr>
        <p:spPr bwMode="auto">
          <a:xfrm>
            <a:off x="1894884" y="2556353"/>
            <a:ext cx="1166812"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a:solidFill>
                  <a:srgbClr val="000000"/>
                </a:solidFill>
                <a:cs typeface="Times New Roman" charset="0"/>
              </a:rPr>
              <a:t>RECO</a:t>
            </a:r>
          </a:p>
        </p:txBody>
      </p:sp>
      <p:sp>
        <p:nvSpPr>
          <p:cNvPr id="40" name="AutoShape 34"/>
          <p:cNvSpPr>
            <a:spLocks noChangeArrowheads="1"/>
          </p:cNvSpPr>
          <p:nvPr/>
        </p:nvSpPr>
        <p:spPr bwMode="auto">
          <a:xfrm>
            <a:off x="3028755" y="2598312"/>
            <a:ext cx="1109449" cy="552893"/>
          </a:xfrm>
          <a:prstGeom prst="can">
            <a:avLst>
              <a:gd name="adj" fmla="val 25000"/>
            </a:avLst>
          </a:prstGeom>
          <a:solidFill>
            <a:srgbClr val="C0C0C0">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41" name="Line 35"/>
          <p:cNvSpPr>
            <a:spLocks noChangeShapeType="1"/>
          </p:cNvSpPr>
          <p:nvPr/>
        </p:nvSpPr>
        <p:spPr bwMode="auto">
          <a:xfrm flipV="1">
            <a:off x="2464170" y="3265254"/>
            <a:ext cx="1587" cy="139303"/>
          </a:xfrm>
          <a:prstGeom prst="line">
            <a:avLst/>
          </a:prstGeom>
          <a:noFill/>
          <a:ln w="126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42" name="Text Box 36"/>
          <p:cNvSpPr txBox="1">
            <a:spLocks noChangeArrowheads="1"/>
          </p:cNvSpPr>
          <p:nvPr/>
        </p:nvSpPr>
        <p:spPr bwMode="auto">
          <a:xfrm>
            <a:off x="3133136" y="2174310"/>
            <a:ext cx="1152525"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875"/>
              </a:spcBef>
              <a:buClr>
                <a:srgbClr val="000000"/>
              </a:buClr>
              <a:buSzPct val="100000"/>
              <a:defRPr/>
            </a:pPr>
            <a:r>
              <a:rPr lang="en-GB" altLang="ja-JP" sz="1400" dirty="0">
                <a:solidFill>
                  <a:srgbClr val="000000"/>
                </a:solidFill>
                <a:cs typeface="Times New Roman" charset="0"/>
              </a:rPr>
              <a:t>INIT.ORA</a:t>
            </a:r>
          </a:p>
        </p:txBody>
      </p:sp>
      <p:sp>
        <p:nvSpPr>
          <p:cNvPr id="43" name="Text Box 37"/>
          <p:cNvSpPr txBox="1">
            <a:spLocks noChangeArrowheads="1"/>
          </p:cNvSpPr>
          <p:nvPr/>
        </p:nvSpPr>
        <p:spPr bwMode="auto">
          <a:xfrm>
            <a:off x="3084369" y="2704633"/>
            <a:ext cx="1439863"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750"/>
              </a:spcBef>
              <a:buClr>
                <a:srgbClr val="000000"/>
              </a:buClr>
              <a:buSzPct val="100000"/>
              <a:defRPr/>
            </a:pPr>
            <a:r>
              <a:rPr lang="en-GB" altLang="ja-JP" sz="1200" dirty="0">
                <a:solidFill>
                  <a:srgbClr val="000000"/>
                </a:solidFill>
                <a:cs typeface="Times New Roman" charset="0"/>
              </a:rPr>
              <a:t>DATA DICTIONARY</a:t>
            </a:r>
          </a:p>
        </p:txBody>
      </p:sp>
      <p:sp>
        <p:nvSpPr>
          <p:cNvPr id="44" name="Rectangle 39"/>
          <p:cNvSpPr>
            <a:spLocks noChangeArrowheads="1"/>
          </p:cNvSpPr>
          <p:nvPr/>
        </p:nvSpPr>
        <p:spPr bwMode="auto">
          <a:xfrm>
            <a:off x="5614908" y="4215372"/>
            <a:ext cx="719138" cy="432197"/>
          </a:xfrm>
          <a:prstGeom prst="rect">
            <a:avLst/>
          </a:prstGeom>
          <a:solidFill>
            <a:srgbClr val="FF99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45" name="Rectangle 40"/>
          <p:cNvSpPr>
            <a:spLocks noChangeArrowheads="1"/>
          </p:cNvSpPr>
          <p:nvPr/>
        </p:nvSpPr>
        <p:spPr bwMode="auto">
          <a:xfrm>
            <a:off x="6046708" y="5024996"/>
            <a:ext cx="503238" cy="323850"/>
          </a:xfrm>
          <a:prstGeom prst="rect">
            <a:avLst/>
          </a:prstGeom>
          <a:solidFill>
            <a:srgbClr val="99FF99">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46" name="Rectangle 41"/>
          <p:cNvSpPr>
            <a:spLocks noChangeArrowheads="1"/>
          </p:cNvSpPr>
          <p:nvPr/>
        </p:nvSpPr>
        <p:spPr bwMode="auto">
          <a:xfrm>
            <a:off x="6551533" y="4215372"/>
            <a:ext cx="719138" cy="432197"/>
          </a:xfrm>
          <a:prstGeom prst="rect">
            <a:avLst/>
          </a:prstGeom>
          <a:solidFill>
            <a:srgbClr val="FF99FF">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47" name="Rectangle 42"/>
          <p:cNvSpPr>
            <a:spLocks noChangeArrowheads="1"/>
          </p:cNvSpPr>
          <p:nvPr/>
        </p:nvSpPr>
        <p:spPr bwMode="auto">
          <a:xfrm>
            <a:off x="6694408" y="5024996"/>
            <a:ext cx="503238" cy="323850"/>
          </a:xfrm>
          <a:prstGeom prst="rect">
            <a:avLst/>
          </a:prstGeom>
          <a:solidFill>
            <a:srgbClr val="99FF99">
              <a:alpha val="50000"/>
            </a:srgbClr>
          </a:solidFill>
          <a:ln w="126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48" name="Line 43"/>
          <p:cNvSpPr>
            <a:spLocks noChangeShapeType="1"/>
          </p:cNvSpPr>
          <p:nvPr/>
        </p:nvSpPr>
        <p:spPr bwMode="auto">
          <a:xfrm flipH="1">
            <a:off x="5987971" y="3266444"/>
            <a:ext cx="709612" cy="938213"/>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49" name="Line 44"/>
          <p:cNvSpPr>
            <a:spLocks noChangeShapeType="1"/>
          </p:cNvSpPr>
          <p:nvPr/>
        </p:nvSpPr>
        <p:spPr bwMode="auto">
          <a:xfrm>
            <a:off x="6981748" y="3266444"/>
            <a:ext cx="1587" cy="938213"/>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50" name="Line 45"/>
          <p:cNvSpPr>
            <a:spLocks noChangeShapeType="1"/>
          </p:cNvSpPr>
          <p:nvPr/>
        </p:nvSpPr>
        <p:spPr bwMode="auto">
          <a:xfrm flipH="1">
            <a:off x="6262608" y="4647569"/>
            <a:ext cx="649288" cy="377429"/>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51" name="Line 46"/>
          <p:cNvSpPr>
            <a:spLocks noChangeShapeType="1"/>
          </p:cNvSpPr>
          <p:nvPr/>
        </p:nvSpPr>
        <p:spPr bwMode="auto">
          <a:xfrm>
            <a:off x="6981748" y="4647569"/>
            <a:ext cx="1587" cy="377429"/>
          </a:xfrm>
          <a:prstGeom prst="line">
            <a:avLst/>
          </a:prstGeom>
          <a:noFill/>
          <a:ln w="126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ja-JP" altLang="en-US">
              <a:latin typeface="Arial" charset="0"/>
              <a:ea typeface="ＭＳ Ｐゴシック" charset="0"/>
            </a:endParaRPr>
          </a:p>
        </p:txBody>
      </p:sp>
      <p:sp>
        <p:nvSpPr>
          <p:cNvPr id="52" name="Text Box 47"/>
          <p:cNvSpPr txBox="1">
            <a:spLocks noChangeArrowheads="1"/>
          </p:cNvSpPr>
          <p:nvPr/>
        </p:nvSpPr>
        <p:spPr bwMode="auto">
          <a:xfrm>
            <a:off x="7269083" y="4215371"/>
            <a:ext cx="57785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defTabSz="457200" eaLnBrk="0" hangingPunct="0">
              <a:spcBef>
                <a:spcPts val="1500"/>
              </a:spcBef>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ja-JP" sz="2400">
                <a:solidFill>
                  <a:srgbClr val="000000"/>
                </a:solidFill>
              </a:rPr>
              <a:t>…</a:t>
            </a:r>
          </a:p>
        </p:txBody>
      </p:sp>
      <p:sp>
        <p:nvSpPr>
          <p:cNvPr id="53" name="Text Box 48"/>
          <p:cNvSpPr txBox="1">
            <a:spLocks noChangeArrowheads="1"/>
          </p:cNvSpPr>
          <p:nvPr/>
        </p:nvSpPr>
        <p:spPr bwMode="auto">
          <a:xfrm>
            <a:off x="7270671" y="4971418"/>
            <a:ext cx="577850"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defTabSz="457200" eaLnBrk="0" hangingPunct="0">
              <a:spcBef>
                <a:spcPts val="1500"/>
              </a:spcBef>
              <a:buClr>
                <a:srgbClr val="000000"/>
              </a:buCl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ja-JP" sz="2400">
                <a:solidFill>
                  <a:srgbClr val="000000"/>
                </a:solidFill>
              </a:rPr>
              <a:t>…</a:t>
            </a:r>
          </a:p>
        </p:txBody>
      </p:sp>
      <p:sp>
        <p:nvSpPr>
          <p:cNvPr id="54" name="Text Box 49"/>
          <p:cNvSpPr txBox="1">
            <a:spLocks noChangeArrowheads="1"/>
          </p:cNvSpPr>
          <p:nvPr/>
        </p:nvSpPr>
        <p:spPr bwMode="auto">
          <a:xfrm rot="16200000">
            <a:off x="4683411" y="4073175"/>
            <a:ext cx="130160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lgn="ctr">
              <a:spcBef>
                <a:spcPts val="1125"/>
              </a:spcBef>
              <a:buClr>
                <a:srgbClr val="000000"/>
              </a:buClr>
              <a:buSzPct val="100000"/>
              <a:defRPr/>
            </a:pPr>
            <a:r>
              <a:rPr lang="en-GB" altLang="ja-JP" sz="1800" b="0" dirty="0">
                <a:solidFill>
                  <a:srgbClr val="000000"/>
                </a:solidFill>
                <a:cs typeface="Times New Roman" charset="0"/>
              </a:rPr>
              <a:t>databases</a:t>
            </a:r>
            <a:br>
              <a:rPr lang="en-GB" altLang="ja-JP" sz="1800" b="0" dirty="0">
                <a:solidFill>
                  <a:srgbClr val="000000"/>
                </a:solidFill>
                <a:cs typeface="Times New Roman" charset="0"/>
              </a:rPr>
            </a:br>
            <a:r>
              <a:rPr lang="en-GB" altLang="ja-JP" sz="1800" b="0" dirty="0">
                <a:solidFill>
                  <a:srgbClr val="000000"/>
                </a:solidFill>
                <a:cs typeface="Times New Roman" charset="0"/>
              </a:rPr>
              <a:t>=schema</a:t>
            </a:r>
          </a:p>
        </p:txBody>
      </p:sp>
      <p:sp>
        <p:nvSpPr>
          <p:cNvPr id="55" name="Rectangle 50"/>
          <p:cNvSpPr>
            <a:spLocks noChangeArrowheads="1"/>
          </p:cNvSpPr>
          <p:nvPr/>
        </p:nvSpPr>
        <p:spPr bwMode="auto">
          <a:xfrm>
            <a:off x="5522205" y="2428243"/>
            <a:ext cx="1206680" cy="29765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ja-JP" altLang="en-US">
              <a:latin typeface="Arial" charset="0"/>
              <a:ea typeface="ＭＳ Ｐゴシック" charset="0"/>
            </a:endParaRPr>
          </a:p>
        </p:txBody>
      </p:sp>
      <p:sp>
        <p:nvSpPr>
          <p:cNvPr id="56" name="Text Box 51"/>
          <p:cNvSpPr txBox="1">
            <a:spLocks noChangeArrowheads="1"/>
          </p:cNvSpPr>
          <p:nvPr/>
        </p:nvSpPr>
        <p:spPr bwMode="auto">
          <a:xfrm>
            <a:off x="5586004" y="2391666"/>
            <a:ext cx="1368425" cy="3407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250"/>
              </a:spcBef>
              <a:buClr>
                <a:srgbClr val="000000"/>
              </a:buClr>
              <a:buSzPct val="100000"/>
              <a:defRPr/>
            </a:pPr>
            <a:r>
              <a:rPr lang="en-GB" altLang="ja-JP" sz="1600" b="0" dirty="0">
                <a:solidFill>
                  <a:srgbClr val="000000"/>
                </a:solidFill>
                <a:cs typeface="Times New Roman" charset="0"/>
              </a:rPr>
              <a:t>MYSQLD</a:t>
            </a:r>
          </a:p>
        </p:txBody>
      </p:sp>
      <p:sp>
        <p:nvSpPr>
          <p:cNvPr id="57" name="Text Box 54"/>
          <p:cNvSpPr txBox="1">
            <a:spLocks noChangeArrowheads="1"/>
          </p:cNvSpPr>
          <p:nvPr/>
        </p:nvSpPr>
        <p:spPr bwMode="auto">
          <a:xfrm>
            <a:off x="7098892" y="2131778"/>
            <a:ext cx="1152525"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875"/>
              </a:spcBef>
              <a:buClr>
                <a:srgbClr val="000000"/>
              </a:buClr>
              <a:buSzPct val="100000"/>
              <a:defRPr/>
            </a:pPr>
            <a:r>
              <a:rPr lang="en-GB" altLang="ja-JP" sz="1400" dirty="0">
                <a:solidFill>
                  <a:srgbClr val="000000"/>
                </a:solidFill>
                <a:cs typeface="Times New Roman" charset="0"/>
              </a:rPr>
              <a:t>MY.CNF</a:t>
            </a:r>
          </a:p>
        </p:txBody>
      </p:sp>
      <p:sp>
        <p:nvSpPr>
          <p:cNvPr id="58" name="Text Box 55"/>
          <p:cNvSpPr txBox="1">
            <a:spLocks noChangeArrowheads="1"/>
          </p:cNvSpPr>
          <p:nvPr/>
        </p:nvSpPr>
        <p:spPr bwMode="auto">
          <a:xfrm>
            <a:off x="6911896" y="2725899"/>
            <a:ext cx="143986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750"/>
              </a:spcBef>
              <a:buClr>
                <a:srgbClr val="000000"/>
              </a:buClr>
              <a:buSzPct val="100000"/>
              <a:defRPr/>
            </a:pPr>
            <a:r>
              <a:rPr lang="en-GB" altLang="ja-JP" sz="1200" dirty="0">
                <a:solidFill>
                  <a:srgbClr val="000000"/>
                </a:solidFill>
                <a:cs typeface="Times New Roman" charset="0"/>
              </a:rPr>
              <a:t>INFORMATION SCHEMA</a:t>
            </a:r>
          </a:p>
        </p:txBody>
      </p:sp>
      <p:sp>
        <p:nvSpPr>
          <p:cNvPr id="59" name="Text Box 56"/>
          <p:cNvSpPr txBox="1">
            <a:spLocks noChangeArrowheads="1"/>
          </p:cNvSpPr>
          <p:nvPr/>
        </p:nvSpPr>
        <p:spPr bwMode="auto">
          <a:xfrm rot="16200000">
            <a:off x="5270489" y="4825259"/>
            <a:ext cx="99824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1pPr>
            <a:lvl2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2pPr>
            <a:lvl3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3pPr>
            <a:lvl4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4pPr>
            <a:lvl5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5pPr>
            <a:lvl6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6pPr>
            <a:lvl7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7pPr>
            <a:lvl8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8pPr>
            <a:lvl9pPr algn="ctr" eaLnBrk="0" fontAlgn="base" hangingPunct="0">
              <a:lnSpc>
                <a:spcPct val="90000"/>
              </a:lnSpc>
              <a:spcBef>
                <a:spcPct val="50000"/>
              </a:spcBef>
              <a:spcAft>
                <a:spcPct val="0"/>
              </a:spcAft>
              <a:buClr>
                <a:schemeClr val="accent1"/>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1">
                <a:solidFill>
                  <a:schemeClr val="tx1"/>
                </a:solidFill>
                <a:latin typeface="Arial" charset="0"/>
                <a:ea typeface="ＭＳ Ｐゴシック" charset="0"/>
              </a:defRPr>
            </a:lvl9pPr>
          </a:lstStyle>
          <a:p>
            <a:pPr>
              <a:spcBef>
                <a:spcPts val="1125"/>
              </a:spcBef>
              <a:buClr>
                <a:srgbClr val="000000"/>
              </a:buClr>
              <a:buSzPct val="100000"/>
              <a:defRPr/>
            </a:pPr>
            <a:r>
              <a:rPr lang="en-GB" altLang="ja-JP" sz="1800" b="0" dirty="0">
                <a:solidFill>
                  <a:srgbClr val="000000"/>
                </a:solidFill>
                <a:cs typeface="Times New Roman" charset="0"/>
              </a:rPr>
              <a:t>tables</a:t>
            </a:r>
            <a:br>
              <a:rPr lang="en-GB" altLang="ja-JP" sz="1800" b="0" dirty="0">
                <a:solidFill>
                  <a:srgbClr val="000000"/>
                </a:solidFill>
                <a:cs typeface="Times New Roman" charset="0"/>
              </a:rPr>
            </a:br>
            <a:r>
              <a:rPr lang="en-GB" altLang="ja-JP" sz="1800" b="0" dirty="0">
                <a:solidFill>
                  <a:srgbClr val="000000"/>
                </a:solidFill>
                <a:cs typeface="Times New Roman" charset="0"/>
              </a:rPr>
              <a:t>indexes</a:t>
            </a:r>
          </a:p>
        </p:txBody>
      </p:sp>
      <p:sp>
        <p:nvSpPr>
          <p:cNvPr id="60" name="Rectangle 57"/>
          <p:cNvSpPr>
            <a:spLocks noChangeArrowheads="1"/>
          </p:cNvSpPr>
          <p:nvPr/>
        </p:nvSpPr>
        <p:spPr bwMode="auto">
          <a:xfrm>
            <a:off x="1352322" y="1484004"/>
            <a:ext cx="7510462"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lstStyle/>
          <a:p>
            <a:pPr marL="411163" indent="-292100" defTabSz="449263" eaLnBrk="0" hangingPunct="0">
              <a:spcBef>
                <a:spcPct val="20000"/>
              </a:spcBef>
              <a:buClr>
                <a:schemeClr val="tx2"/>
              </a:buClr>
              <a:tabLst>
                <a:tab pos="4749800" algn="l"/>
              </a:tabLst>
              <a:defRPr/>
            </a:pPr>
            <a:r>
              <a:rPr lang="en-US" altLang="ja-JP" sz="2000" dirty="0">
                <a:ea typeface="ＭＳ Ｐゴシック" charset="0"/>
              </a:rPr>
              <a:t>Oracle Database	MySQL Server</a:t>
            </a:r>
          </a:p>
        </p:txBody>
      </p:sp>
      <p:sp>
        <p:nvSpPr>
          <p:cNvPr id="61" name="コンテンツ プレースホルダー 5">
            <a:extLst>
              <a:ext uri="{FF2B5EF4-FFF2-40B4-BE49-F238E27FC236}">
                <a16:creationId xmlns:a16="http://schemas.microsoft.com/office/drawing/2014/main" id="{BC7FF8C5-F49D-7848-8C6C-CDA498EB6336}"/>
              </a:ext>
            </a:extLst>
          </p:cNvPr>
          <p:cNvSpPr txBox="1">
            <a:spLocks/>
          </p:cNvSpPr>
          <p:nvPr/>
        </p:nvSpPr>
        <p:spPr>
          <a:xfrm>
            <a:off x="8465729" y="1536830"/>
            <a:ext cx="3590699" cy="44196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kumimoji="1"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kumimoji="1"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kumimoji="1" sz="1600" kern="1200">
                <a:solidFill>
                  <a:schemeClr val="tx1"/>
                </a:solidFill>
                <a:latin typeface="+mn-lt"/>
                <a:ea typeface="+mn-ea"/>
                <a:cs typeface="+mn-cs"/>
              </a:defRPr>
            </a:lvl9pPr>
          </a:lstStyle>
          <a:p>
            <a:r>
              <a:rPr lang="en-US" altLang="ja-JP" sz="2000" dirty="0">
                <a:cs typeface="Arial" panose="020B0604020202020204" pitchFamily="34" charset="0"/>
              </a:rPr>
              <a:t>In MySQL Server, DATABASE and SHCEMA have the same meaning</a:t>
            </a:r>
            <a:endParaRPr lang="ja-JP" altLang="en-US" sz="2000" dirty="0">
              <a:cs typeface="Arial" panose="020B0604020202020204" pitchFamily="34" charset="0"/>
            </a:endParaRPr>
          </a:p>
          <a:p>
            <a:pPr lvl="1"/>
            <a:r>
              <a:rPr lang="en-US" altLang="ja-JP" sz="2000" dirty="0">
                <a:cs typeface="Arial" panose="020B0604020202020204" pitchFamily="34" charset="0"/>
              </a:rPr>
              <a:t>In the database, objects such as tables, Indexes, stored programs, etc. are stored</a:t>
            </a:r>
            <a:endParaRPr lang="ja-JP" altLang="en-US" sz="2000" dirty="0">
              <a:cs typeface="Arial" panose="020B0604020202020204" pitchFamily="34" charset="0"/>
            </a:endParaRPr>
          </a:p>
          <a:p>
            <a:r>
              <a:rPr lang="en-US" altLang="ja-JP" sz="2000" dirty="0">
                <a:cs typeface="Arial" panose="020B0604020202020204" pitchFamily="34" charset="0"/>
              </a:rPr>
              <a:t>There is no concept of "schema owner"</a:t>
            </a:r>
            <a:endParaRPr lang="ja-JP" altLang="en-US" sz="2000" dirty="0">
              <a:cs typeface="Arial" panose="020B0604020202020204" pitchFamily="34" charset="0"/>
            </a:endParaRPr>
          </a:p>
          <a:p>
            <a:pPr lvl="1"/>
            <a:r>
              <a:rPr lang="en-US" altLang="ja-JP" sz="2000" dirty="0">
                <a:cs typeface="Arial" panose="020B0604020202020204" pitchFamily="34" charset="0"/>
              </a:rPr>
              <a:t>Even if you delete a user, an object such as a table created by that user is not deleted</a:t>
            </a:r>
            <a:endParaRPr lang="ja-JP" altLang="en-US" sz="2000" dirty="0">
              <a:cs typeface="Arial" panose="020B0604020202020204" pitchFamily="34" charset="0"/>
            </a:endParaRPr>
          </a:p>
          <a:p>
            <a:endParaRPr lang="ja-JP" altLang="en-US" sz="2000" dirty="0">
              <a:cs typeface="Arial" panose="020B0604020202020204" pitchFamily="34" charset="0"/>
            </a:endParaRPr>
          </a:p>
        </p:txBody>
      </p:sp>
      <p:sp>
        <p:nvSpPr>
          <p:cNvPr id="63" name="タイトル 5">
            <a:extLst>
              <a:ext uri="{FF2B5EF4-FFF2-40B4-BE49-F238E27FC236}">
                <a16:creationId xmlns:a16="http://schemas.microsoft.com/office/drawing/2014/main" id="{BE3C74A2-319E-2942-B804-EB8A2D8C5A51}"/>
              </a:ext>
            </a:extLst>
          </p:cNvPr>
          <p:cNvSpPr txBox="1">
            <a:spLocks/>
          </p:cNvSpPr>
          <p:nvPr/>
        </p:nvSpPr>
        <p:spPr>
          <a:xfrm>
            <a:off x="533400" y="-66249"/>
            <a:ext cx="11210923"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kumimoji="1" lang="en-SG" altLang="ja-JP" sz="3200" dirty="0"/>
              <a:t>Databases and Schemas Diagram</a:t>
            </a:r>
          </a:p>
        </p:txBody>
      </p:sp>
    </p:spTree>
    <p:extLst>
      <p:ext uri="{BB962C8B-B14F-4D97-AF65-F5344CB8AC3E}">
        <p14:creationId xmlns:p14="http://schemas.microsoft.com/office/powerpoint/2010/main" val="40774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36</a:t>
            </a:fld>
            <a:endParaRPr lang="ja-JP" altLang="en-US" dirty="0"/>
          </a:p>
        </p:txBody>
      </p:sp>
      <p:sp>
        <p:nvSpPr>
          <p:cNvPr id="9" name="Rectangle 2"/>
          <p:cNvSpPr>
            <a:spLocks noChangeArrowheads="1"/>
          </p:cNvSpPr>
          <p:nvPr/>
        </p:nvSpPr>
        <p:spPr bwMode="auto">
          <a:xfrm>
            <a:off x="89873" y="1643973"/>
            <a:ext cx="5826378" cy="3963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p>
            <a:pPr marL="735013" lvl="1" indent="-277813" defTabSz="457200">
              <a:lnSpc>
                <a:spcPct val="80000"/>
              </a:lnSpc>
              <a:spcBef>
                <a:spcPts val="6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sz="2400" dirty="0">
                <a:ea typeface="ＭＳ Ｐゴシック" charset="0"/>
                <a:cs typeface="DejaVu Sans" charset="0"/>
              </a:rPr>
              <a:t>			</a:t>
            </a:r>
            <a:endParaRPr lang="en-GB" altLang="ja-JP" sz="2400" u="sng" dirty="0">
              <a:ea typeface="ＭＳ Ｐゴシック" charset="0"/>
              <a:cs typeface="DejaVu Sans" charset="0"/>
            </a:endParaRP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CLUSTER</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CONTEXT</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CONTROL FILE</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DATABASE</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DATABASE LINK</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DIMENSION</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DIRECTORY</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EVENT</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FUNCTION</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INDEX</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INDEX TYPE</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JAVA</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LIBRARY</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MATERIALIZED VIEW</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MATERIALIZED VIEW LOG</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OPERATOR</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OUTLINE</a:t>
            </a:r>
          </a:p>
          <a:p>
            <a:pPr marL="735013" lvl="1" indent="-277813" defTabSz="457200">
              <a:lnSpc>
                <a:spcPct val="80000"/>
              </a:lnSpc>
              <a:spcBef>
                <a:spcPts val="200"/>
              </a:spcBef>
              <a:buClr>
                <a:srgbClr val="000000"/>
              </a:buClr>
              <a:buSzPct val="100000"/>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PACKAGE,PACKAGE BODY</a:t>
            </a:r>
          </a:p>
        </p:txBody>
      </p:sp>
      <p:sp>
        <p:nvSpPr>
          <p:cNvPr id="10" name="Rectangle 3"/>
          <p:cNvSpPr>
            <a:spLocks noChangeArrowheads="1"/>
          </p:cNvSpPr>
          <p:nvPr/>
        </p:nvSpPr>
        <p:spPr bwMode="auto">
          <a:xfrm>
            <a:off x="4224770" y="1643973"/>
            <a:ext cx="3382962" cy="3963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p>
            <a:pPr marL="735013" lvl="1" indent="-277813" defTabSz="457200">
              <a:lnSpc>
                <a:spcPct val="80000"/>
              </a:lnSpc>
              <a:spcBef>
                <a:spcPts val="6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endParaRPr lang="en-GB" altLang="ja-JP" sz="2400" u="sng" dirty="0">
              <a:ea typeface="ＭＳ Ｐゴシック" charset="0"/>
              <a:cs typeface="DejaVu Sans" charset="0"/>
            </a:endParaRP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PROCEDURE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PFILE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PROFILE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ROLE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ROLLBACK SEGMENT</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SCHEMA</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SEQUENCE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SNAPSHOT</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SNAPSHOT KEY</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SYNONYM</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TABLE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TABLESPACE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TEMP TABLESPACE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TRIGGER</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TYPE</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TYPE BODY</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USER</a:t>
            </a:r>
          </a:p>
          <a:p>
            <a:pPr marL="735013" lvl="1" indent="-277813" defTabSz="457200">
              <a:lnSpc>
                <a:spcPct val="80000"/>
              </a:lnSpc>
              <a:spcBef>
                <a:spcPct val="10000"/>
              </a:spcBef>
              <a:buClr>
                <a:srgbClr val="000000"/>
              </a:buClr>
              <a:buSzPct val="100000"/>
              <a:tabLst>
                <a:tab pos="735013" algn="l"/>
                <a:tab pos="1192213" algn="l"/>
                <a:tab pos="1649413" algn="l"/>
                <a:tab pos="2106613" algn="l"/>
                <a:tab pos="2563813" algn="l"/>
                <a:tab pos="3021013" algn="l"/>
                <a:tab pos="3478213" algn="l"/>
                <a:tab pos="3935413" algn="l"/>
                <a:tab pos="4392613" algn="l"/>
                <a:tab pos="4849813" algn="l"/>
                <a:tab pos="5307013" algn="l"/>
                <a:tab pos="5764213" algn="l"/>
                <a:tab pos="6221413" algn="l"/>
                <a:tab pos="6678613" algn="l"/>
                <a:tab pos="7135813" algn="l"/>
                <a:tab pos="7593013" algn="l"/>
                <a:tab pos="8050213" algn="l"/>
                <a:tab pos="8507413" algn="l"/>
                <a:tab pos="8964613" algn="l"/>
                <a:tab pos="9421813" algn="l"/>
                <a:tab pos="9879013" algn="l"/>
              </a:tabLst>
              <a:defRPr/>
            </a:pPr>
            <a:r>
              <a:rPr lang="en-GB" altLang="ja-JP" dirty="0">
                <a:ea typeface="ＭＳ Ｐゴシック" charset="0"/>
                <a:cs typeface="DejaVu Sans" charset="0"/>
              </a:rPr>
              <a:t>VIEW</a:t>
            </a:r>
          </a:p>
        </p:txBody>
      </p:sp>
      <p:sp>
        <p:nvSpPr>
          <p:cNvPr id="11" name="Rectangle 5"/>
          <p:cNvSpPr>
            <a:spLocks noChangeArrowheads="1"/>
          </p:cNvSpPr>
          <p:nvPr/>
        </p:nvSpPr>
        <p:spPr bwMode="auto">
          <a:xfrm>
            <a:off x="8154663" y="1782869"/>
            <a:ext cx="2867025" cy="3963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DATABASE</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FUNCTION</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INDEX</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PROCEDURE</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TABLE</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TRIGGER</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VIEW </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EVENT</a:t>
            </a:r>
          </a:p>
          <a:p>
            <a:pPr marL="735013" lvl="1" indent="-277813" defTabSz="457200">
              <a:lnSpc>
                <a:spcPct val="80000"/>
              </a:lnSpc>
              <a:spcBef>
                <a:spcPct val="15000"/>
              </a:spcBef>
              <a:buClr>
                <a:schemeClr val="bg2"/>
              </a:buClr>
              <a:tabLst>
                <a:tab pos="735013" algn="l"/>
                <a:tab pos="898525" algn="l"/>
                <a:tab pos="1812925" algn="l"/>
                <a:tab pos="2727325" algn="l"/>
                <a:tab pos="3641725" algn="l"/>
                <a:tab pos="4556125" algn="l"/>
                <a:tab pos="5470525" algn="l"/>
                <a:tab pos="6384925" algn="l"/>
                <a:tab pos="7299325" algn="l"/>
                <a:tab pos="8213725" algn="l"/>
                <a:tab pos="9128125" algn="l"/>
                <a:tab pos="10042525" algn="l"/>
                <a:tab pos="10045700" algn="l"/>
                <a:tab pos="10502900" algn="l"/>
                <a:tab pos="10506075" algn="l"/>
                <a:tab pos="10509250" algn="l"/>
                <a:tab pos="10512425" algn="l"/>
              </a:tabLst>
              <a:defRPr/>
            </a:pPr>
            <a:r>
              <a:rPr lang="en-GB" altLang="ja-JP" dirty="0">
                <a:ea typeface="ＭＳ Ｐゴシック" charset="0"/>
                <a:cs typeface="DejaVu Sans" charset="0"/>
              </a:rPr>
              <a:t>USER</a:t>
            </a:r>
            <a:endParaRPr lang="en-GB" altLang="ja-JP" sz="1400" dirty="0">
              <a:ea typeface="ＭＳ Ｐゴシック" charset="0"/>
              <a:cs typeface="DejaVu Sans" charset="0"/>
            </a:endParaRPr>
          </a:p>
        </p:txBody>
      </p:sp>
      <p:sp>
        <p:nvSpPr>
          <p:cNvPr id="12" name="タイトル 5">
            <a:extLst>
              <a:ext uri="{FF2B5EF4-FFF2-40B4-BE49-F238E27FC236}">
                <a16:creationId xmlns:a16="http://schemas.microsoft.com/office/drawing/2014/main" id="{C4B2A345-90C6-FF4A-AB42-FE5433FC60FB}"/>
              </a:ext>
            </a:extLst>
          </p:cNvPr>
          <p:cNvSpPr txBox="1">
            <a:spLocks/>
          </p:cNvSpPr>
          <p:nvPr/>
        </p:nvSpPr>
        <p:spPr>
          <a:xfrm>
            <a:off x="533400" y="-66249"/>
            <a:ext cx="11210923"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kumimoji="1" lang="en-SG" altLang="ja-JP" sz="3200" dirty="0"/>
              <a:t>Schema Objects</a:t>
            </a:r>
          </a:p>
        </p:txBody>
      </p:sp>
      <p:cxnSp>
        <p:nvCxnSpPr>
          <p:cNvPr id="7" name="Straight Connector 6">
            <a:extLst>
              <a:ext uri="{FF2B5EF4-FFF2-40B4-BE49-F238E27FC236}">
                <a16:creationId xmlns:a16="http://schemas.microsoft.com/office/drawing/2014/main" id="{CC816A72-2CBA-6148-90E0-7EF6209BC730}"/>
              </a:ext>
            </a:extLst>
          </p:cNvPr>
          <p:cNvCxnSpPr/>
          <p:nvPr/>
        </p:nvCxnSpPr>
        <p:spPr>
          <a:xfrm>
            <a:off x="533400" y="1643973"/>
            <a:ext cx="5716929" cy="0"/>
          </a:xfrm>
          <a:prstGeom prst="line">
            <a:avLst/>
          </a:prstGeom>
          <a:ln w="952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607FB6-D83F-C84F-B4C1-045201C4C7B1}"/>
              </a:ext>
            </a:extLst>
          </p:cNvPr>
          <p:cNvCxnSpPr>
            <a:cxnSpLocks/>
          </p:cNvCxnSpPr>
          <p:nvPr/>
        </p:nvCxnSpPr>
        <p:spPr>
          <a:xfrm>
            <a:off x="8154663" y="1643973"/>
            <a:ext cx="3121007" cy="0"/>
          </a:xfrm>
          <a:prstGeom prst="line">
            <a:avLst/>
          </a:prstGeom>
          <a:ln w="9525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AB0DD91-1959-F844-9B07-561CFEE97576}"/>
              </a:ext>
            </a:extLst>
          </p:cNvPr>
          <p:cNvSpPr/>
          <p:nvPr/>
        </p:nvSpPr>
        <p:spPr>
          <a:xfrm>
            <a:off x="2476834" y="1136009"/>
            <a:ext cx="1399870" cy="461665"/>
          </a:xfrm>
          <a:prstGeom prst="rect">
            <a:avLst/>
          </a:prstGeom>
        </p:spPr>
        <p:txBody>
          <a:bodyPr wrap="none">
            <a:spAutoFit/>
          </a:bodyPr>
          <a:lstStyle/>
          <a:p>
            <a:r>
              <a:rPr lang="en-GB" sz="2400" b="1" dirty="0">
                <a:ea typeface="ＭＳ Ｐゴシック" charset="0"/>
              </a:rPr>
              <a:t>ORACLE</a:t>
            </a:r>
            <a:endParaRPr lang="en-US" sz="2400" b="1" dirty="0"/>
          </a:p>
        </p:txBody>
      </p:sp>
      <p:sp>
        <p:nvSpPr>
          <p:cNvPr id="15" name="Rectangle 14">
            <a:extLst>
              <a:ext uri="{FF2B5EF4-FFF2-40B4-BE49-F238E27FC236}">
                <a16:creationId xmlns:a16="http://schemas.microsoft.com/office/drawing/2014/main" id="{4D0C8ED6-42FE-4A44-B57E-CF1EB4A1BEDB}"/>
              </a:ext>
            </a:extLst>
          </p:cNvPr>
          <p:cNvSpPr/>
          <p:nvPr/>
        </p:nvSpPr>
        <p:spPr>
          <a:xfrm>
            <a:off x="8622989" y="1136010"/>
            <a:ext cx="1242648" cy="461665"/>
          </a:xfrm>
          <a:prstGeom prst="rect">
            <a:avLst/>
          </a:prstGeom>
        </p:spPr>
        <p:txBody>
          <a:bodyPr wrap="none">
            <a:spAutoFit/>
          </a:bodyPr>
          <a:lstStyle/>
          <a:p>
            <a:r>
              <a:rPr lang="en-GB" sz="2400" b="1" dirty="0">
                <a:ea typeface="ＭＳ Ｐゴシック" charset="0"/>
              </a:rPr>
              <a:t>MySQL</a:t>
            </a:r>
            <a:endParaRPr lang="en-US" sz="2400" b="1" dirty="0"/>
          </a:p>
        </p:txBody>
      </p:sp>
    </p:spTree>
    <p:extLst>
      <p:ext uri="{BB962C8B-B14F-4D97-AF65-F5344CB8AC3E}">
        <p14:creationId xmlns:p14="http://schemas.microsoft.com/office/powerpoint/2010/main" val="115588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90537" y="1361956"/>
            <a:ext cx="11129420" cy="4419600"/>
          </a:xfrm>
        </p:spPr>
        <p:txBody>
          <a:bodyPr/>
          <a:lstStyle/>
          <a:p>
            <a:pPr marL="342900" indent="-342900">
              <a:lnSpc>
                <a:spcPct val="66000"/>
              </a:lnSpc>
              <a:buFont typeface="Arial" panose="020B0604020202020204" pitchFamily="34" charset="0"/>
              <a:buChar char="•"/>
            </a:pPr>
            <a:r>
              <a:rPr lang="en-US" altLang="ja-JP" sz="2000" dirty="0"/>
              <a:t>TYPE</a:t>
            </a:r>
          </a:p>
          <a:p>
            <a:pPr>
              <a:lnSpc>
                <a:spcPct val="66000"/>
              </a:lnSpc>
            </a:pPr>
            <a:endParaRPr lang="en-US" altLang="ja-JP" sz="2000" dirty="0"/>
          </a:p>
          <a:p>
            <a:pPr marL="342900" indent="-342900">
              <a:lnSpc>
                <a:spcPct val="66000"/>
              </a:lnSpc>
              <a:buFont typeface="Arial" panose="020B0604020202020204" pitchFamily="34" charset="0"/>
              <a:buChar char="•"/>
            </a:pPr>
            <a:r>
              <a:rPr lang="en-US" altLang="ja-JP" sz="2000" dirty="0"/>
              <a:t>Synonyms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Materialized Views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Dimensions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Sequences (MySQL uses AUTOINCREMENT columns)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Bitmap Indexes</a:t>
            </a:r>
          </a:p>
          <a:p>
            <a:pPr>
              <a:lnSpc>
                <a:spcPct val="66000"/>
              </a:lnSpc>
            </a:pPr>
            <a:endParaRPr lang="en-US" altLang="ja-JP" sz="2000" dirty="0"/>
          </a:p>
          <a:p>
            <a:pPr marL="342900" indent="-342900">
              <a:lnSpc>
                <a:spcPct val="66000"/>
              </a:lnSpc>
              <a:buFont typeface="Arial" panose="020B0604020202020204" pitchFamily="34" charset="0"/>
              <a:buChar char="•"/>
            </a:pPr>
            <a:r>
              <a:rPr lang="en-US" altLang="ja-JP" sz="2000" dirty="0"/>
              <a:t>Global Partitioned Indexes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Packages (although MySQL does have stored procedures)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Java Stored Procedures</a:t>
            </a:r>
          </a:p>
          <a:p>
            <a:pPr marL="342900" indent="-342900">
              <a:lnSpc>
                <a:spcPct val="66000"/>
              </a:lnSpc>
              <a:buFont typeface="Arial" panose="020B0604020202020204" pitchFamily="34" charset="0"/>
              <a:buChar char="•"/>
            </a:pPr>
            <a:endParaRPr lang="en-US" altLang="ja-JP" sz="2000" dirty="0"/>
          </a:p>
          <a:p>
            <a:pPr marL="342900" indent="-342900">
              <a:lnSpc>
                <a:spcPct val="66000"/>
              </a:lnSpc>
              <a:buFont typeface="Arial" panose="020B0604020202020204" pitchFamily="34" charset="0"/>
              <a:buChar char="•"/>
            </a:pPr>
            <a:r>
              <a:rPr lang="en-US" altLang="ja-JP" sz="2000" dirty="0"/>
              <a:t>DDL Triggers</a:t>
            </a:r>
          </a:p>
          <a:p>
            <a:pPr marL="342900" indent="-342900">
              <a:lnSpc>
                <a:spcPct val="66000"/>
              </a:lnSpc>
              <a:buFont typeface="Arial" panose="020B0604020202020204" pitchFamily="34" charset="0"/>
              <a:buChar char="•"/>
            </a:pPr>
            <a:endParaRPr kumimoji="1" lang="ja-JP" altLang="en-US" sz="2000" dirty="0"/>
          </a:p>
        </p:txBody>
      </p:sp>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t>37</a:t>
            </a:fld>
            <a:endParaRPr lang="ja-JP" altLang="en-US" dirty="0"/>
          </a:p>
        </p:txBody>
      </p:sp>
      <p:sp>
        <p:nvSpPr>
          <p:cNvPr id="12" name="タイトル 5">
            <a:extLst>
              <a:ext uri="{FF2B5EF4-FFF2-40B4-BE49-F238E27FC236}">
                <a16:creationId xmlns:a16="http://schemas.microsoft.com/office/drawing/2014/main" id="{7222D555-6548-1F4D-8AB1-30ECA9ADA4C1}"/>
              </a:ext>
            </a:extLst>
          </p:cNvPr>
          <p:cNvSpPr>
            <a:spLocks noGrp="1"/>
          </p:cNvSpPr>
          <p:nvPr>
            <p:ph type="title"/>
          </p:nvPr>
        </p:nvSpPr>
        <p:spPr>
          <a:xfrm>
            <a:off x="449786" y="220982"/>
            <a:ext cx="11210923" cy="822960"/>
          </a:xfrm>
        </p:spPr>
        <p:txBody>
          <a:bodyPr/>
          <a:lstStyle/>
          <a:p>
            <a:r>
              <a:rPr lang="en-US" altLang="ja-JP" sz="3200" dirty="0"/>
              <a:t>Oracle Schema Objects that do not exist in MySQL </a:t>
            </a:r>
            <a:endParaRPr kumimoji="1" lang="ja-JP" altLang="en-US" sz="3200" dirty="0"/>
          </a:p>
        </p:txBody>
      </p:sp>
    </p:spTree>
    <p:extLst>
      <p:ext uri="{BB962C8B-B14F-4D97-AF65-F5344CB8AC3E}">
        <p14:creationId xmlns:p14="http://schemas.microsoft.com/office/powerpoint/2010/main" val="38762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38</a:t>
            </a:fld>
            <a:endParaRPr lang="ja-JP" altLang="en-US" dirty="0"/>
          </a:p>
        </p:txBody>
      </p:sp>
      <p:sp>
        <p:nvSpPr>
          <p:cNvPr id="2" name="テキスト プレースホルダー 1"/>
          <p:cNvSpPr>
            <a:spLocks noGrp="1"/>
          </p:cNvSpPr>
          <p:nvPr>
            <p:ph type="body" sz="quarter" idx="13"/>
          </p:nvPr>
        </p:nvSpPr>
        <p:spPr/>
        <p:txBody>
          <a:bodyPr/>
          <a:lstStyle/>
          <a:p>
            <a:r>
              <a:rPr lang="en-US" altLang="ja-JP" dirty="0">
                <a:solidFill>
                  <a:schemeClr val="accent1"/>
                </a:solidFill>
              </a:rPr>
              <a:t>Note the difference in numerical type</a:t>
            </a:r>
            <a:endParaRPr kumimoji="1" lang="ja-JP" altLang="en-US" dirty="0">
              <a:solidFill>
                <a:schemeClr val="accent1"/>
              </a:solidFill>
            </a:endParaRPr>
          </a:p>
        </p:txBody>
      </p:sp>
      <p:sp>
        <p:nvSpPr>
          <p:cNvPr id="13" name="テキスト ボックス 12"/>
          <p:cNvSpPr txBox="1"/>
          <p:nvPr/>
        </p:nvSpPr>
        <p:spPr>
          <a:xfrm>
            <a:off x="763587" y="5830096"/>
            <a:ext cx="8869682" cy="326864"/>
          </a:xfrm>
          <a:prstGeom prst="rect">
            <a:avLst/>
          </a:prstGeom>
          <a:noFill/>
        </p:spPr>
        <p:txBody>
          <a:bodyPr wrap="square" lIns="0" tIns="0" rIns="0" bIns="0" rtlCol="0">
            <a:noAutofit/>
          </a:bodyPr>
          <a:lstStyle/>
          <a:p>
            <a:pPr>
              <a:lnSpc>
                <a:spcPct val="90000"/>
              </a:lnSpc>
            </a:pPr>
            <a:r>
              <a:rPr kumimoji="1" lang="en-US" altLang="ja-JP" sz="2400" dirty="0"/>
              <a:t>※JSON data type (Binary) was added from MySQL 5.7</a:t>
            </a:r>
          </a:p>
        </p:txBody>
      </p:sp>
      <p:graphicFrame>
        <p:nvGraphicFramePr>
          <p:cNvPr id="7" name="コンテンツ プレースホルダー 6"/>
          <p:cNvGraphicFramePr>
            <a:graphicFrameLocks/>
          </p:cNvGraphicFramePr>
          <p:nvPr>
            <p:extLst>
              <p:ext uri="{D42A27DB-BD31-4B8C-83A1-F6EECF244321}">
                <p14:modId xmlns:p14="http://schemas.microsoft.com/office/powerpoint/2010/main" val="202549989"/>
              </p:ext>
            </p:extLst>
          </p:nvPr>
        </p:nvGraphicFramePr>
        <p:xfrm>
          <a:off x="721589" y="1922125"/>
          <a:ext cx="10548937" cy="3626803"/>
        </p:xfrm>
        <a:graphic>
          <a:graphicData uri="http://schemas.openxmlformats.org/drawingml/2006/table">
            <a:tbl>
              <a:tblPr firstRow="1" bandRow="1">
                <a:tableStyleId>{073A0DAA-6AF3-43AB-8588-CEC1D06C72B9}</a:tableStyleId>
              </a:tblPr>
              <a:tblGrid>
                <a:gridCol w="5032057">
                  <a:extLst>
                    <a:ext uri="{9D8B030D-6E8A-4147-A177-3AD203B41FA5}">
                      <a16:colId xmlns:a16="http://schemas.microsoft.com/office/drawing/2014/main" val="20000"/>
                    </a:ext>
                  </a:extLst>
                </a:gridCol>
                <a:gridCol w="5516880">
                  <a:extLst>
                    <a:ext uri="{9D8B030D-6E8A-4147-A177-3AD203B41FA5}">
                      <a16:colId xmlns:a16="http://schemas.microsoft.com/office/drawing/2014/main" val="20001"/>
                    </a:ext>
                  </a:extLst>
                </a:gridCol>
              </a:tblGrid>
              <a:tr h="156510">
                <a:tc>
                  <a:txBody>
                    <a:bodyPr/>
                    <a:lstStyle/>
                    <a:p>
                      <a:pPr>
                        <a:lnSpc>
                          <a:spcPct val="80000"/>
                        </a:lnSpc>
                        <a:spcBef>
                          <a:spcPts val="0"/>
                        </a:spcBef>
                        <a:spcAft>
                          <a:spcPts val="0"/>
                        </a:spcAft>
                      </a:pPr>
                      <a:r>
                        <a:rPr kumimoji="1" lang="en-US" altLang="ja-JP" sz="2000" dirty="0"/>
                        <a:t>Oracle Database</a:t>
                      </a:r>
                      <a:endParaRPr kumimoji="1" lang="ja-JP" altLang="en-US" sz="2000" dirty="0"/>
                    </a:p>
                  </a:txBody>
                  <a:tcPr/>
                </a:tc>
                <a:tc>
                  <a:txBody>
                    <a:bodyPr/>
                    <a:lstStyle/>
                    <a:p>
                      <a:pPr>
                        <a:lnSpc>
                          <a:spcPct val="80000"/>
                        </a:lnSpc>
                        <a:spcBef>
                          <a:spcPts val="0"/>
                        </a:spcBef>
                        <a:spcAft>
                          <a:spcPts val="0"/>
                        </a:spcAft>
                      </a:pPr>
                      <a:r>
                        <a:rPr kumimoji="1" lang="en-US" altLang="ja-JP" sz="2000" dirty="0"/>
                        <a:t>MySQL Server</a:t>
                      </a:r>
                      <a:endParaRPr kumimoji="1" lang="ja-JP" altLang="en-US" sz="2000" dirty="0"/>
                    </a:p>
                  </a:txBody>
                  <a:tcPr/>
                </a:tc>
                <a:extLst>
                  <a:ext uri="{0D108BD9-81ED-4DB2-BD59-A6C34878D82A}">
                    <a16:rowId xmlns:a16="http://schemas.microsoft.com/office/drawing/2014/main" val="10000"/>
                  </a:ext>
                </a:extLst>
              </a:tr>
              <a:tr h="264111">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CHAR</a:t>
                      </a:r>
                      <a:r>
                        <a:rPr kumimoji="0" lang="en-US" altLang="ja-JP" sz="2000" b="1" u="none" strike="noStrike" cap="none" normalizeH="0" baseline="0">
                          <a:ln>
                            <a:noFill/>
                          </a:ln>
                          <a:solidFill>
                            <a:schemeClr val="tx1"/>
                          </a:solidFill>
                          <a:effectLst/>
                        </a:rPr>
                        <a:t>, VARCHAR2, </a:t>
                      </a:r>
                      <a:r>
                        <a:rPr kumimoji="1" lang="en-US" altLang="ja-JP" sz="2000" b="1" kern="1200" dirty="0">
                          <a:solidFill>
                            <a:schemeClr val="dk1"/>
                          </a:solidFill>
                        </a:rPr>
                        <a:t>NCHAR</a:t>
                      </a:r>
                      <a:r>
                        <a:rPr kumimoji="0" lang="en-US" altLang="ja-JP" sz="2000" b="1" u="none" strike="noStrike" cap="none" normalizeH="0" baseline="0" dirty="0">
                          <a:ln>
                            <a:noFill/>
                          </a:ln>
                          <a:solidFill>
                            <a:schemeClr val="tx1"/>
                          </a:solidFill>
                          <a:effectLst/>
                        </a:rPr>
                        <a:t>, NVARCHAR</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CHAR, VARCHAR, TEXT</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1"/>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CLOB, LONG</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LONGTEXT</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2"/>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a:ln>
                            <a:noFill/>
                          </a:ln>
                          <a:solidFill>
                            <a:schemeClr val="tx1"/>
                          </a:solidFill>
                          <a:effectLst/>
                        </a:rPr>
                        <a:t>RAW</a:t>
                      </a:r>
                      <a:endParaRPr kumimoji="0" lang="en-US" altLang="ja-JP" sz="2000" b="1" i="0" u="none" strike="noStrike" cap="none" normalizeH="0" baseline="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MEDIUMBLOB</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3"/>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a:ln>
                            <a:noFill/>
                          </a:ln>
                          <a:solidFill>
                            <a:schemeClr val="tx1"/>
                          </a:solidFill>
                          <a:effectLst/>
                        </a:rPr>
                        <a:t>LONG RAW, BLOB</a:t>
                      </a:r>
                      <a:endParaRPr kumimoji="0" lang="en-US" altLang="ja-JP" sz="2000" b="1" i="0" u="none" strike="noStrike" cap="none" normalizeH="0" baseline="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BLOB</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4"/>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a:ln>
                            <a:noFill/>
                          </a:ln>
                          <a:solidFill>
                            <a:schemeClr val="tx1"/>
                          </a:solidFill>
                          <a:effectLst/>
                        </a:rPr>
                        <a:t>BFILE</a:t>
                      </a:r>
                      <a:endParaRPr kumimoji="0" lang="en-US" altLang="ja-JP" sz="2000" b="1" i="0" u="none" strike="noStrike" cap="none" normalizeH="0" baseline="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None</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5"/>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NUMBER, DECIMAL</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a:ln>
                            <a:noFill/>
                          </a:ln>
                          <a:solidFill>
                            <a:schemeClr val="tx1"/>
                          </a:solidFill>
                          <a:effectLst/>
                        </a:rPr>
                        <a:t>INT, BIGINT, DECIMAL</a:t>
                      </a:r>
                      <a:endParaRPr kumimoji="0" lang="en-US" altLang="ja-JP" sz="2000" b="1" i="0" u="none" strike="noStrike" cap="none" normalizeH="0" baseline="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6"/>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NUMBER (P,S), DECIMAL (P,S)</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DECIMAL (P,S)</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7"/>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REAL, DOUBLE</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DECIMAL</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8"/>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FLOAT</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DOUBLE</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09"/>
                  </a:ext>
                </a:extLst>
              </a:tr>
              <a:tr h="146728">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DATE, TIMESTAMP</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tc>
                  <a:txBody>
                    <a:bodyPr/>
                    <a:lstStyle/>
                    <a:p>
                      <a:pPr marL="0" marR="0" lvl="0" indent="0" algn="l" defTabSz="914400" rtl="0" eaLnBrk="0" fontAlgn="base" latinLnBrk="0" hangingPunct="0">
                        <a:lnSpc>
                          <a:spcPct val="80000"/>
                        </a:lnSpc>
                        <a:spcBef>
                          <a:spcPts val="0"/>
                        </a:spcBef>
                        <a:spcAft>
                          <a:spcPts val="0"/>
                        </a:spcAft>
                        <a:buClr>
                          <a:schemeClr val="tx2"/>
                        </a:buClr>
                        <a:buSzTx/>
                        <a:buFont typeface="Times" charset="0"/>
                        <a:buNone/>
                        <a:tabLst/>
                      </a:pPr>
                      <a:r>
                        <a:rPr kumimoji="0" lang="en-US" altLang="ja-JP" sz="2000" b="1" u="none" strike="noStrike" cap="none" normalizeH="0" baseline="0" dirty="0">
                          <a:ln>
                            <a:noFill/>
                          </a:ln>
                          <a:solidFill>
                            <a:schemeClr val="tx1"/>
                          </a:solidFill>
                          <a:effectLst/>
                        </a:rPr>
                        <a:t>DATETIME,TIMESTAMP</a:t>
                      </a:r>
                      <a:endParaRPr kumimoji="0" lang="en-US" altLang="ja-JP" sz="2000" b="1" i="0" u="none" strike="noStrike" cap="none" normalizeH="0" baseline="0" dirty="0">
                        <a:ln>
                          <a:noFill/>
                        </a:ln>
                        <a:solidFill>
                          <a:schemeClr val="tx1"/>
                        </a:solidFill>
                        <a:effectLst/>
                        <a:latin typeface="Courier New"/>
                        <a:ea typeface="ＭＳ Ｐゴシック" charset="0"/>
                        <a:cs typeface="Courier New"/>
                      </a:endParaRPr>
                    </a:p>
                  </a:txBody>
                  <a:tcPr marT="34290" marB="34290" horzOverflow="overflow"/>
                </a:tc>
                <a:extLst>
                  <a:ext uri="{0D108BD9-81ED-4DB2-BD59-A6C34878D82A}">
                    <a16:rowId xmlns:a16="http://schemas.microsoft.com/office/drawing/2014/main" val="10010"/>
                  </a:ext>
                </a:extLst>
              </a:tr>
            </a:tbl>
          </a:graphicData>
        </a:graphic>
      </p:graphicFrame>
      <p:sp>
        <p:nvSpPr>
          <p:cNvPr id="10" name="タイトル 5">
            <a:extLst>
              <a:ext uri="{FF2B5EF4-FFF2-40B4-BE49-F238E27FC236}">
                <a16:creationId xmlns:a16="http://schemas.microsoft.com/office/drawing/2014/main" id="{C8437A97-9C2B-F748-AC5B-E370D2FE4C0A}"/>
              </a:ext>
            </a:extLst>
          </p:cNvPr>
          <p:cNvSpPr>
            <a:spLocks noGrp="1"/>
          </p:cNvSpPr>
          <p:nvPr>
            <p:ph type="title"/>
          </p:nvPr>
        </p:nvSpPr>
        <p:spPr>
          <a:xfrm>
            <a:off x="449786" y="220982"/>
            <a:ext cx="11210923" cy="822960"/>
          </a:xfrm>
        </p:spPr>
        <p:txBody>
          <a:bodyPr/>
          <a:lstStyle/>
          <a:p>
            <a:r>
              <a:rPr lang="en-US" altLang="ja-JP" sz="3200" dirty="0"/>
              <a:t>Data Types</a:t>
            </a:r>
            <a:endParaRPr kumimoji="1" lang="ja-JP" altLang="en-US" sz="3200" dirty="0"/>
          </a:p>
        </p:txBody>
      </p:sp>
    </p:spTree>
    <p:extLst>
      <p:ext uri="{BB962C8B-B14F-4D97-AF65-F5344CB8AC3E}">
        <p14:creationId xmlns:p14="http://schemas.microsoft.com/office/powerpoint/2010/main" val="247384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31952" y="1784430"/>
            <a:ext cx="11129420" cy="3962400"/>
          </a:xfrm>
        </p:spPr>
        <p:txBody>
          <a:bodyPr/>
          <a:lstStyle/>
          <a:p>
            <a:r>
              <a:rPr lang="en-US" altLang="ja-JP" sz="2400" dirty="0"/>
              <a:t>Character set</a:t>
            </a:r>
            <a:endParaRPr lang="ja-JP" altLang="en-US" sz="2400" dirty="0"/>
          </a:p>
          <a:p>
            <a:pPr lvl="1"/>
            <a:r>
              <a:rPr lang="en-US" altLang="ja-JP" sz="2000" dirty="0"/>
              <a:t>Since they are not completely identical, they need to be mapped to a similar one</a:t>
            </a:r>
            <a:br>
              <a:rPr lang="en-US" altLang="ja-JP" sz="2000" dirty="0"/>
            </a:br>
            <a:r>
              <a:rPr lang="en-US" altLang="ja-JP" sz="2000" dirty="0"/>
              <a:t>(4 bytes UTF8 is supported as utf8mb4 since MySQL 5.5)</a:t>
            </a:r>
          </a:p>
          <a:p>
            <a:pPr lvl="1"/>
            <a:r>
              <a:rPr lang="en-US" altLang="ja-JP" sz="2000" dirty="0"/>
              <a:t>Normally you can use cp932, </a:t>
            </a:r>
            <a:r>
              <a:rPr lang="en-US" altLang="ja-JP" sz="2000" dirty="0" err="1"/>
              <a:t>eucjpms</a:t>
            </a:r>
            <a:r>
              <a:rPr lang="en-US" altLang="ja-JP" sz="2000" dirty="0"/>
              <a:t>, utf8, utf8mb4 OK </a:t>
            </a:r>
          </a:p>
          <a:p>
            <a:pPr marL="182880" lvl="1" indent="0">
              <a:buNone/>
            </a:pPr>
            <a:endParaRPr lang="ja-JP" altLang="en-US" sz="2200" dirty="0"/>
          </a:p>
          <a:p>
            <a:r>
              <a:rPr lang="en-US" altLang="ja-JP" sz="2400" dirty="0"/>
              <a:t>Length designation</a:t>
            </a:r>
            <a:endParaRPr lang="ja-JP" altLang="en-US" sz="2400" dirty="0"/>
          </a:p>
          <a:p>
            <a:pPr lvl="1"/>
            <a:r>
              <a:rPr lang="en-US" altLang="ja-JP" sz="2000" dirty="0"/>
              <a:t>Oracle is the number of bytes, MySQL is the number of characters</a:t>
            </a:r>
          </a:p>
          <a:p>
            <a:pPr marL="182880" lvl="1" indent="0">
              <a:buNone/>
            </a:pPr>
            <a:endParaRPr lang="ja-JP" altLang="en-US" sz="2000" dirty="0"/>
          </a:p>
          <a:p>
            <a:r>
              <a:rPr lang="en-US" altLang="ja-JP" sz="2400" dirty="0"/>
              <a:t>Presence of half-width padding when the data is shorter than the definition in the CHAR type</a:t>
            </a:r>
            <a:endParaRPr lang="ja-JP" altLang="en-US" sz="2400" dirty="0"/>
          </a:p>
          <a:p>
            <a:pPr lvl="1"/>
            <a:r>
              <a:rPr lang="en-US" altLang="ja-JP" sz="2000" dirty="0"/>
              <a:t>MySQL does not pad by default</a:t>
            </a:r>
            <a:endParaRPr lang="ja-JP" altLang="en-US" sz="2000" dirty="0"/>
          </a:p>
          <a:p>
            <a:pPr lvl="1"/>
            <a:r>
              <a:rPr lang="en-US" altLang="ja-JP" sz="2000" dirty="0"/>
              <a:t>When padding, specify PAD_CHAR_TO_FULL_LENGTH for </a:t>
            </a:r>
            <a:r>
              <a:rPr lang="en-US" altLang="ja-JP" sz="2000" dirty="0" err="1"/>
              <a:t>sql_mode</a:t>
            </a:r>
            <a:endParaRPr kumimoji="1" lang="ja-JP" altLang="en-US" sz="2000" dirty="0"/>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39</a:t>
            </a:fld>
            <a:endParaRPr lang="ja-JP" altLang="en-US" dirty="0"/>
          </a:p>
        </p:txBody>
      </p:sp>
      <p:sp>
        <p:nvSpPr>
          <p:cNvPr id="2" name="テキスト プレースホルダー 1"/>
          <p:cNvSpPr>
            <a:spLocks noGrp="1"/>
          </p:cNvSpPr>
          <p:nvPr>
            <p:ph type="body" sz="quarter" idx="13"/>
          </p:nvPr>
        </p:nvSpPr>
        <p:spPr>
          <a:xfrm>
            <a:off x="491198" y="1217643"/>
            <a:ext cx="11128097" cy="343299"/>
          </a:xfrm>
        </p:spPr>
        <p:txBody>
          <a:bodyPr/>
          <a:lstStyle/>
          <a:p>
            <a:r>
              <a:rPr kumimoji="1" lang="en-US" altLang="ja-JP" dirty="0">
                <a:solidFill>
                  <a:schemeClr val="accent1"/>
                </a:solidFill>
              </a:rPr>
              <a:t>Character related</a:t>
            </a:r>
            <a:endParaRPr kumimoji="1" lang="ja-JP" altLang="en-US" dirty="0">
              <a:solidFill>
                <a:schemeClr val="accent1"/>
              </a:solidFill>
            </a:endParaRPr>
          </a:p>
        </p:txBody>
      </p:sp>
      <p:sp>
        <p:nvSpPr>
          <p:cNvPr id="8" name="タイトル 5">
            <a:extLst>
              <a:ext uri="{FF2B5EF4-FFF2-40B4-BE49-F238E27FC236}">
                <a16:creationId xmlns:a16="http://schemas.microsoft.com/office/drawing/2014/main" id="{E62AFC3E-BEEB-2A4E-917B-4A7B0E096D40}"/>
              </a:ext>
            </a:extLst>
          </p:cNvPr>
          <p:cNvSpPr>
            <a:spLocks noGrp="1"/>
          </p:cNvSpPr>
          <p:nvPr>
            <p:ph type="title"/>
          </p:nvPr>
        </p:nvSpPr>
        <p:spPr>
          <a:xfrm>
            <a:off x="491198" y="205678"/>
            <a:ext cx="11210923" cy="670269"/>
          </a:xfrm>
        </p:spPr>
        <p:txBody>
          <a:bodyPr/>
          <a:lstStyle/>
          <a:p>
            <a:r>
              <a:rPr lang="en-US" altLang="ja-JP" sz="3200" dirty="0"/>
              <a:t>Data Types</a:t>
            </a:r>
            <a:endParaRPr kumimoji="1" lang="ja-JP" altLang="en-US" sz="3200" dirty="0"/>
          </a:p>
        </p:txBody>
      </p:sp>
    </p:spTree>
    <p:extLst>
      <p:ext uri="{BB962C8B-B14F-4D97-AF65-F5344CB8AC3E}">
        <p14:creationId xmlns:p14="http://schemas.microsoft.com/office/powerpoint/2010/main" val="13853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17" name="Title 1">
            <a:extLst>
              <a:ext uri="{FF2B5EF4-FFF2-40B4-BE49-F238E27FC236}">
                <a16:creationId xmlns:a16="http://schemas.microsoft.com/office/drawing/2014/main" id="{597671C4-D505-134C-B2CB-F286ADEB5826}"/>
              </a:ext>
            </a:extLst>
          </p:cNvPr>
          <p:cNvSpPr>
            <a:spLocks noGrp="1"/>
          </p:cNvSpPr>
          <p:nvPr>
            <p:ph type="title"/>
          </p:nvPr>
        </p:nvSpPr>
        <p:spPr>
          <a:xfrm>
            <a:off x="622443" y="294341"/>
            <a:ext cx="10515600" cy="538291"/>
          </a:xfrm>
        </p:spPr>
        <p:txBody>
          <a:bodyPr/>
          <a:lstStyle/>
          <a:p>
            <a:r>
              <a:rPr lang="en-US" altLang="zh-CN" sz="2800" dirty="0"/>
              <a:t>The Latest Release </a:t>
            </a:r>
            <a:r>
              <a:rPr lang="zh-CN" altLang="en-US" sz="2800" dirty="0"/>
              <a:t>： </a:t>
            </a:r>
            <a:r>
              <a:rPr lang="en-US" altLang="zh-CN" sz="2800" dirty="0"/>
              <a:t>MySQL 8.0.23</a:t>
            </a:r>
            <a:endParaRPr lang="en-US" sz="2800" dirty="0"/>
          </a:p>
        </p:txBody>
      </p:sp>
      <p:sp>
        <p:nvSpPr>
          <p:cNvPr id="19" name="Content Placeholder 2">
            <a:extLst>
              <a:ext uri="{FF2B5EF4-FFF2-40B4-BE49-F238E27FC236}">
                <a16:creationId xmlns:a16="http://schemas.microsoft.com/office/drawing/2014/main" id="{41EC5A9B-B0CA-B848-87CE-C81A16993914}"/>
              </a:ext>
            </a:extLst>
          </p:cNvPr>
          <p:cNvSpPr txBox="1">
            <a:spLocks/>
          </p:cNvSpPr>
          <p:nvPr/>
        </p:nvSpPr>
        <p:spPr>
          <a:xfrm>
            <a:off x="543012" y="2271916"/>
            <a:ext cx="11126522" cy="3486097"/>
          </a:xfrm>
          <a:prstGeom prst="rect">
            <a:avLst/>
          </a:prstGeom>
        </p:spPr>
        <p:txBody>
          <a:bodyPr>
            <a:normAutofit fontScale="85000" lnSpcReduction="20000"/>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2020-10-10 : 8.0.22</a:t>
            </a:r>
          </a:p>
          <a:p>
            <a:r>
              <a:rPr lang="en-US" sz="2400"/>
              <a:t>2020-07-13 : 8.0.21</a:t>
            </a:r>
          </a:p>
          <a:p>
            <a:r>
              <a:rPr lang="en-US" sz="2400"/>
              <a:t>2020-04-27 : 8.0.20</a:t>
            </a:r>
          </a:p>
          <a:p>
            <a:r>
              <a:rPr lang="en-US" sz="2400"/>
              <a:t>2020-01-13 : 8.0.19</a:t>
            </a:r>
          </a:p>
          <a:p>
            <a:r>
              <a:rPr lang="en-US" sz="2400"/>
              <a:t>2019-10-14 : 8.0.18</a:t>
            </a:r>
          </a:p>
          <a:p>
            <a:r>
              <a:rPr lang="en-US" sz="2400"/>
              <a:t>2019-07-22 : 8.0.17</a:t>
            </a:r>
          </a:p>
          <a:p>
            <a:r>
              <a:rPr lang="en-US" sz="2400"/>
              <a:t>2019-04-25 : 8.0.16</a:t>
            </a:r>
          </a:p>
          <a:p>
            <a:r>
              <a:rPr lang="en-US" sz="2400"/>
              <a:t>2019-02-01 : 8.0.15 / 2019-01-21 : 8.0.14</a:t>
            </a:r>
          </a:p>
          <a:p>
            <a:r>
              <a:rPr lang="en-US" sz="2400"/>
              <a:t>2018-10-22 : 8.0.13</a:t>
            </a:r>
          </a:p>
          <a:p>
            <a:r>
              <a:rPr lang="en-US" sz="2400"/>
              <a:t>2018-07-27 : 8.0.12</a:t>
            </a:r>
          </a:p>
          <a:p>
            <a:r>
              <a:rPr lang="en-US" sz="2400"/>
              <a:t>2018-04-19 : 8.0.11  General Availability</a:t>
            </a:r>
          </a:p>
          <a:p>
            <a:endParaRPr lang="en-US" sz="2400"/>
          </a:p>
          <a:p>
            <a:endParaRPr lang="en-US" sz="2400"/>
          </a:p>
          <a:p>
            <a:endParaRPr lang="en-US" sz="2400"/>
          </a:p>
          <a:p>
            <a:endParaRPr lang="en-US" sz="2400" dirty="0"/>
          </a:p>
        </p:txBody>
      </p:sp>
      <p:sp>
        <p:nvSpPr>
          <p:cNvPr id="20" name="Pentagon 36">
            <a:extLst>
              <a:ext uri="{FF2B5EF4-FFF2-40B4-BE49-F238E27FC236}">
                <a16:creationId xmlns:a16="http://schemas.microsoft.com/office/drawing/2014/main" id="{D49DEF54-98C2-7846-A10A-BA6EA8576CB8}"/>
              </a:ext>
            </a:extLst>
          </p:cNvPr>
          <p:cNvSpPr/>
          <p:nvPr/>
        </p:nvSpPr>
        <p:spPr>
          <a:xfrm>
            <a:off x="6290742" y="1517967"/>
            <a:ext cx="5319202" cy="514216"/>
          </a:xfrm>
          <a:prstGeom prst="homePlat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999" dirty="0">
                <a:solidFill>
                  <a:schemeClr val="bg1"/>
                </a:solidFill>
              </a:rPr>
              <a:t>Oracle</a:t>
            </a:r>
          </a:p>
        </p:txBody>
      </p:sp>
      <p:sp>
        <p:nvSpPr>
          <p:cNvPr id="21" name="Rectangle 40">
            <a:extLst>
              <a:ext uri="{FF2B5EF4-FFF2-40B4-BE49-F238E27FC236}">
                <a16:creationId xmlns:a16="http://schemas.microsoft.com/office/drawing/2014/main" id="{C16C7152-5605-B04E-B95B-D09603307F28}"/>
              </a:ext>
            </a:extLst>
          </p:cNvPr>
          <p:cNvSpPr/>
          <p:nvPr/>
        </p:nvSpPr>
        <p:spPr>
          <a:xfrm>
            <a:off x="6261733" y="1517967"/>
            <a:ext cx="903087" cy="514216"/>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999" dirty="0">
                <a:solidFill>
                  <a:schemeClr val="bg1"/>
                </a:solidFill>
              </a:rPr>
              <a:t>Sun</a:t>
            </a:r>
          </a:p>
        </p:txBody>
      </p:sp>
      <p:sp>
        <p:nvSpPr>
          <p:cNvPr id="22" name="Rectangle 37">
            <a:extLst>
              <a:ext uri="{FF2B5EF4-FFF2-40B4-BE49-F238E27FC236}">
                <a16:creationId xmlns:a16="http://schemas.microsoft.com/office/drawing/2014/main" id="{854E0CBD-8079-2F4F-8D7A-F8CB30775E63}"/>
              </a:ext>
            </a:extLst>
          </p:cNvPr>
          <p:cNvSpPr/>
          <p:nvPr/>
        </p:nvSpPr>
        <p:spPr>
          <a:xfrm>
            <a:off x="546450" y="1502731"/>
            <a:ext cx="5730522" cy="514216"/>
          </a:xfrm>
          <a:prstGeom prst="rect">
            <a:avLst/>
          </a:prstGeom>
          <a:solidFill>
            <a:srgbClr val="1F497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999" dirty="0">
                <a:solidFill>
                  <a:schemeClr val="bg1"/>
                </a:solidFill>
              </a:rPr>
              <a:t>MySQL</a:t>
            </a:r>
          </a:p>
        </p:txBody>
      </p:sp>
      <p:sp>
        <p:nvSpPr>
          <p:cNvPr id="23" name="Oval 43">
            <a:extLst>
              <a:ext uri="{FF2B5EF4-FFF2-40B4-BE49-F238E27FC236}">
                <a16:creationId xmlns:a16="http://schemas.microsoft.com/office/drawing/2014/main" id="{835B12E5-2AC4-6743-A29D-73DFBC3B5314}"/>
              </a:ext>
            </a:extLst>
          </p:cNvPr>
          <p:cNvSpPr/>
          <p:nvPr/>
        </p:nvSpPr>
        <p:spPr>
          <a:xfrm>
            <a:off x="3222530"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24" name="Oval 47">
            <a:extLst>
              <a:ext uri="{FF2B5EF4-FFF2-40B4-BE49-F238E27FC236}">
                <a16:creationId xmlns:a16="http://schemas.microsoft.com/office/drawing/2014/main" id="{17149EDD-356B-7A47-8FA3-E08E36CA0126}"/>
              </a:ext>
            </a:extLst>
          </p:cNvPr>
          <p:cNvSpPr/>
          <p:nvPr/>
        </p:nvSpPr>
        <p:spPr>
          <a:xfrm>
            <a:off x="4793261"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25" name="Oval 49">
            <a:extLst>
              <a:ext uri="{FF2B5EF4-FFF2-40B4-BE49-F238E27FC236}">
                <a16:creationId xmlns:a16="http://schemas.microsoft.com/office/drawing/2014/main" id="{4D3E54D7-82D4-EC48-9B96-308C15496E9D}"/>
              </a:ext>
            </a:extLst>
          </p:cNvPr>
          <p:cNvSpPr/>
          <p:nvPr/>
        </p:nvSpPr>
        <p:spPr>
          <a:xfrm>
            <a:off x="4119926"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26" name="Oval 43">
            <a:extLst>
              <a:ext uri="{FF2B5EF4-FFF2-40B4-BE49-F238E27FC236}">
                <a16:creationId xmlns:a16="http://schemas.microsoft.com/office/drawing/2014/main" id="{A2DEC0E9-85E6-3942-BADC-50D103E2A06B}"/>
              </a:ext>
            </a:extLst>
          </p:cNvPr>
          <p:cNvSpPr/>
          <p:nvPr/>
        </p:nvSpPr>
        <p:spPr>
          <a:xfrm>
            <a:off x="875360"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27" name="Oval 53">
            <a:extLst>
              <a:ext uri="{FF2B5EF4-FFF2-40B4-BE49-F238E27FC236}">
                <a16:creationId xmlns:a16="http://schemas.microsoft.com/office/drawing/2014/main" id="{13DE4257-AA4E-5B4D-AF57-8D17D31E561D}"/>
              </a:ext>
            </a:extLst>
          </p:cNvPr>
          <p:cNvSpPr/>
          <p:nvPr/>
        </p:nvSpPr>
        <p:spPr>
          <a:xfrm>
            <a:off x="5372227"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28" name="テキスト ボックス 29">
            <a:extLst>
              <a:ext uri="{FF2B5EF4-FFF2-40B4-BE49-F238E27FC236}">
                <a16:creationId xmlns:a16="http://schemas.microsoft.com/office/drawing/2014/main" id="{19CB5093-2EE4-B047-B47D-AD7918E7B263}"/>
              </a:ext>
            </a:extLst>
          </p:cNvPr>
          <p:cNvSpPr txBox="1"/>
          <p:nvPr/>
        </p:nvSpPr>
        <p:spPr>
          <a:xfrm>
            <a:off x="786051" y="1190730"/>
            <a:ext cx="665567" cy="369204"/>
          </a:xfrm>
          <a:prstGeom prst="rect">
            <a:avLst/>
          </a:prstGeom>
          <a:noFill/>
        </p:spPr>
        <p:txBody>
          <a:bodyPr wrap="none" rtlCol="0">
            <a:spAutoFit/>
          </a:bodyPr>
          <a:lstStyle/>
          <a:p>
            <a:r>
              <a:rPr kumimoji="1" lang="en-US" altLang="ja-JP" sz="1799" dirty="0"/>
              <a:t>1995</a:t>
            </a:r>
            <a:endParaRPr kumimoji="1" lang="ja-JP" altLang="en-US" sz="1799" dirty="0"/>
          </a:p>
        </p:txBody>
      </p:sp>
      <p:sp>
        <p:nvSpPr>
          <p:cNvPr id="29" name="テキスト ボックス 30">
            <a:extLst>
              <a:ext uri="{FF2B5EF4-FFF2-40B4-BE49-F238E27FC236}">
                <a16:creationId xmlns:a16="http://schemas.microsoft.com/office/drawing/2014/main" id="{2F1629FC-7C69-F547-9A94-33A2F4825930}"/>
              </a:ext>
            </a:extLst>
          </p:cNvPr>
          <p:cNvSpPr txBox="1"/>
          <p:nvPr/>
        </p:nvSpPr>
        <p:spPr>
          <a:xfrm>
            <a:off x="2879970" y="1190730"/>
            <a:ext cx="740908" cy="369204"/>
          </a:xfrm>
          <a:prstGeom prst="rect">
            <a:avLst/>
          </a:prstGeom>
          <a:noFill/>
        </p:spPr>
        <p:txBody>
          <a:bodyPr wrap="none" rtlCol="0">
            <a:spAutoFit/>
          </a:bodyPr>
          <a:lstStyle/>
          <a:p>
            <a:r>
              <a:rPr kumimoji="1" lang="en-US" altLang="ja-JP" sz="1799" dirty="0"/>
              <a:t>2000</a:t>
            </a:r>
            <a:endParaRPr kumimoji="1" lang="ja-JP" altLang="en-US" sz="1799" dirty="0"/>
          </a:p>
        </p:txBody>
      </p:sp>
      <p:sp>
        <p:nvSpPr>
          <p:cNvPr id="30" name="テキスト ボックス 31">
            <a:extLst>
              <a:ext uri="{FF2B5EF4-FFF2-40B4-BE49-F238E27FC236}">
                <a16:creationId xmlns:a16="http://schemas.microsoft.com/office/drawing/2014/main" id="{914C1051-4E90-5946-A8D5-14DE8EC3016F}"/>
              </a:ext>
            </a:extLst>
          </p:cNvPr>
          <p:cNvSpPr txBox="1"/>
          <p:nvPr/>
        </p:nvSpPr>
        <p:spPr>
          <a:xfrm>
            <a:off x="4930761" y="1190730"/>
            <a:ext cx="721672" cy="369204"/>
          </a:xfrm>
          <a:prstGeom prst="rect">
            <a:avLst/>
          </a:prstGeom>
          <a:noFill/>
        </p:spPr>
        <p:txBody>
          <a:bodyPr wrap="none" rtlCol="0">
            <a:spAutoFit/>
          </a:bodyPr>
          <a:lstStyle/>
          <a:p>
            <a:r>
              <a:rPr kumimoji="1" lang="en-US" altLang="ja-JP" sz="1799" dirty="0"/>
              <a:t>2005</a:t>
            </a:r>
            <a:endParaRPr kumimoji="1" lang="ja-JP" altLang="en-US" sz="1799" dirty="0"/>
          </a:p>
        </p:txBody>
      </p:sp>
      <p:sp>
        <p:nvSpPr>
          <p:cNvPr id="31" name="Oval 51">
            <a:extLst>
              <a:ext uri="{FF2B5EF4-FFF2-40B4-BE49-F238E27FC236}">
                <a16:creationId xmlns:a16="http://schemas.microsoft.com/office/drawing/2014/main" id="{683E292B-16A7-904F-A00A-521A3F8A353A}"/>
              </a:ext>
            </a:extLst>
          </p:cNvPr>
          <p:cNvSpPr/>
          <p:nvPr/>
        </p:nvSpPr>
        <p:spPr>
          <a:xfrm>
            <a:off x="6540975"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32" name="Oval 53">
            <a:extLst>
              <a:ext uri="{FF2B5EF4-FFF2-40B4-BE49-F238E27FC236}">
                <a16:creationId xmlns:a16="http://schemas.microsoft.com/office/drawing/2014/main" id="{A80AD19B-D2E5-9949-AA20-F852C509BA90}"/>
              </a:ext>
            </a:extLst>
          </p:cNvPr>
          <p:cNvSpPr/>
          <p:nvPr/>
        </p:nvSpPr>
        <p:spPr>
          <a:xfrm>
            <a:off x="7398448"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33" name="Oval 55">
            <a:extLst>
              <a:ext uri="{FF2B5EF4-FFF2-40B4-BE49-F238E27FC236}">
                <a16:creationId xmlns:a16="http://schemas.microsoft.com/office/drawing/2014/main" id="{F7CBBA37-5C71-5D46-81DC-FAD30FDF4EEF}"/>
              </a:ext>
            </a:extLst>
          </p:cNvPr>
          <p:cNvSpPr/>
          <p:nvPr/>
        </p:nvSpPr>
        <p:spPr>
          <a:xfrm>
            <a:off x="8526572"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34" name="テキスト ボックス 32">
            <a:extLst>
              <a:ext uri="{FF2B5EF4-FFF2-40B4-BE49-F238E27FC236}">
                <a16:creationId xmlns:a16="http://schemas.microsoft.com/office/drawing/2014/main" id="{94BC59E0-6F2D-FD47-815F-924EE20F375A}"/>
              </a:ext>
            </a:extLst>
          </p:cNvPr>
          <p:cNvSpPr txBox="1"/>
          <p:nvPr/>
        </p:nvSpPr>
        <p:spPr>
          <a:xfrm>
            <a:off x="7129291" y="1190730"/>
            <a:ext cx="679994" cy="369204"/>
          </a:xfrm>
          <a:prstGeom prst="rect">
            <a:avLst/>
          </a:prstGeom>
          <a:noFill/>
        </p:spPr>
        <p:txBody>
          <a:bodyPr wrap="none" rtlCol="0">
            <a:spAutoFit/>
          </a:bodyPr>
          <a:lstStyle/>
          <a:p>
            <a:r>
              <a:rPr kumimoji="1" lang="en-US" altLang="ja-JP" sz="1799" dirty="0"/>
              <a:t>2010</a:t>
            </a:r>
            <a:endParaRPr kumimoji="1" lang="ja-JP" altLang="en-US" sz="1799" dirty="0"/>
          </a:p>
        </p:txBody>
      </p:sp>
      <p:sp>
        <p:nvSpPr>
          <p:cNvPr id="35" name="テキスト ボックス 33">
            <a:extLst>
              <a:ext uri="{FF2B5EF4-FFF2-40B4-BE49-F238E27FC236}">
                <a16:creationId xmlns:a16="http://schemas.microsoft.com/office/drawing/2014/main" id="{FC8D39A9-DC5C-DB4A-8168-0CF8273780F4}"/>
              </a:ext>
            </a:extLst>
          </p:cNvPr>
          <p:cNvSpPr txBox="1"/>
          <p:nvPr/>
        </p:nvSpPr>
        <p:spPr>
          <a:xfrm>
            <a:off x="9120089" y="1190730"/>
            <a:ext cx="660758" cy="369204"/>
          </a:xfrm>
          <a:prstGeom prst="rect">
            <a:avLst/>
          </a:prstGeom>
          <a:noFill/>
        </p:spPr>
        <p:txBody>
          <a:bodyPr wrap="none" rtlCol="0">
            <a:spAutoFit/>
          </a:bodyPr>
          <a:lstStyle/>
          <a:p>
            <a:r>
              <a:rPr kumimoji="1" lang="en-US" altLang="ja-JP" sz="1799" dirty="0"/>
              <a:t>2015</a:t>
            </a:r>
            <a:endParaRPr kumimoji="1" lang="ja-JP" altLang="en-US" sz="1799" dirty="0"/>
          </a:p>
        </p:txBody>
      </p:sp>
      <p:sp>
        <p:nvSpPr>
          <p:cNvPr id="36" name="Oval 53">
            <a:extLst>
              <a:ext uri="{FF2B5EF4-FFF2-40B4-BE49-F238E27FC236}">
                <a16:creationId xmlns:a16="http://schemas.microsoft.com/office/drawing/2014/main" id="{CE3C95FC-C9E8-5142-B01A-E5EF050F1C3F}"/>
              </a:ext>
            </a:extLst>
          </p:cNvPr>
          <p:cNvSpPr/>
          <p:nvPr/>
        </p:nvSpPr>
        <p:spPr>
          <a:xfrm>
            <a:off x="9509928" y="195981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37" name="テキスト ボックス 32">
            <a:extLst>
              <a:ext uri="{FF2B5EF4-FFF2-40B4-BE49-F238E27FC236}">
                <a16:creationId xmlns:a16="http://schemas.microsoft.com/office/drawing/2014/main" id="{7A2B0954-C0E1-4447-B549-08BA02D9F7E5}"/>
              </a:ext>
            </a:extLst>
          </p:cNvPr>
          <p:cNvSpPr txBox="1"/>
          <p:nvPr/>
        </p:nvSpPr>
        <p:spPr>
          <a:xfrm>
            <a:off x="6001533" y="1160258"/>
            <a:ext cx="729687" cy="369204"/>
          </a:xfrm>
          <a:prstGeom prst="rect">
            <a:avLst/>
          </a:prstGeom>
          <a:noFill/>
        </p:spPr>
        <p:txBody>
          <a:bodyPr wrap="none" rtlCol="0">
            <a:spAutoFit/>
          </a:bodyPr>
          <a:lstStyle/>
          <a:p>
            <a:r>
              <a:rPr kumimoji="1" lang="en-US" altLang="ja-JP" sz="1799" dirty="0"/>
              <a:t>2008</a:t>
            </a:r>
            <a:endParaRPr kumimoji="1" lang="ja-JP" altLang="en-US" sz="1799" dirty="0"/>
          </a:p>
        </p:txBody>
      </p:sp>
      <p:sp>
        <p:nvSpPr>
          <p:cNvPr id="38" name="テキスト ボックス 33">
            <a:extLst>
              <a:ext uri="{FF2B5EF4-FFF2-40B4-BE49-F238E27FC236}">
                <a16:creationId xmlns:a16="http://schemas.microsoft.com/office/drawing/2014/main" id="{948E87B9-B51A-4547-A3D0-0E049F21869C}"/>
              </a:ext>
            </a:extLst>
          </p:cNvPr>
          <p:cNvSpPr txBox="1"/>
          <p:nvPr/>
        </p:nvSpPr>
        <p:spPr>
          <a:xfrm>
            <a:off x="10066715" y="1164208"/>
            <a:ext cx="668773" cy="369204"/>
          </a:xfrm>
          <a:prstGeom prst="rect">
            <a:avLst/>
          </a:prstGeom>
          <a:noFill/>
        </p:spPr>
        <p:txBody>
          <a:bodyPr wrap="none" rtlCol="0">
            <a:spAutoFit/>
          </a:bodyPr>
          <a:lstStyle/>
          <a:p>
            <a:r>
              <a:rPr kumimoji="1" lang="en-US" altLang="ja-JP" sz="1799" dirty="0"/>
              <a:t>2018</a:t>
            </a:r>
            <a:endParaRPr kumimoji="1" lang="ja-JP" altLang="en-US" sz="1799" dirty="0"/>
          </a:p>
        </p:txBody>
      </p:sp>
      <p:sp>
        <p:nvSpPr>
          <p:cNvPr id="39" name="Oval 53">
            <a:extLst>
              <a:ext uri="{FF2B5EF4-FFF2-40B4-BE49-F238E27FC236}">
                <a16:creationId xmlns:a16="http://schemas.microsoft.com/office/drawing/2014/main" id="{A48B7187-D8EB-C04A-91F4-4AB98F36438A}"/>
              </a:ext>
            </a:extLst>
          </p:cNvPr>
          <p:cNvSpPr/>
          <p:nvPr/>
        </p:nvSpPr>
        <p:spPr>
          <a:xfrm>
            <a:off x="10416648" y="1938102"/>
            <a:ext cx="114330" cy="114270"/>
          </a:xfrm>
          <a:prstGeom prst="ellipse">
            <a:avLst/>
          </a:prstGeom>
          <a:solidFill>
            <a:schemeClr val="tx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solidFill>
                <a:schemeClr val="bg1"/>
              </a:solidFill>
            </a:endParaRPr>
          </a:p>
        </p:txBody>
      </p:sp>
      <p:sp>
        <p:nvSpPr>
          <p:cNvPr id="40" name="Rectangle 39">
            <a:extLst>
              <a:ext uri="{FF2B5EF4-FFF2-40B4-BE49-F238E27FC236}">
                <a16:creationId xmlns:a16="http://schemas.microsoft.com/office/drawing/2014/main" id="{5265F4A7-CBF8-C947-A2B1-D95F5257FA06}"/>
              </a:ext>
            </a:extLst>
          </p:cNvPr>
          <p:cNvSpPr/>
          <p:nvPr/>
        </p:nvSpPr>
        <p:spPr>
          <a:xfrm>
            <a:off x="6247669" y="2162763"/>
            <a:ext cx="958217" cy="55259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MySQL 5.1</a:t>
            </a:r>
          </a:p>
        </p:txBody>
      </p:sp>
      <p:sp>
        <p:nvSpPr>
          <p:cNvPr id="41" name="Rectangle 40">
            <a:extLst>
              <a:ext uri="{FF2B5EF4-FFF2-40B4-BE49-F238E27FC236}">
                <a16:creationId xmlns:a16="http://schemas.microsoft.com/office/drawing/2014/main" id="{93713682-7EB0-4746-B4B0-688BAE7167BB}"/>
              </a:ext>
            </a:extLst>
          </p:cNvPr>
          <p:cNvSpPr/>
          <p:nvPr/>
        </p:nvSpPr>
        <p:spPr>
          <a:xfrm>
            <a:off x="7205885" y="2731270"/>
            <a:ext cx="958217" cy="55259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MySQL 5.5</a:t>
            </a:r>
          </a:p>
        </p:txBody>
      </p:sp>
      <p:sp>
        <p:nvSpPr>
          <p:cNvPr id="42" name="Rectangle 41">
            <a:extLst>
              <a:ext uri="{FF2B5EF4-FFF2-40B4-BE49-F238E27FC236}">
                <a16:creationId xmlns:a16="http://schemas.microsoft.com/office/drawing/2014/main" id="{75FEE026-C84A-9246-BE0C-7BC094E23C3E}"/>
              </a:ext>
            </a:extLst>
          </p:cNvPr>
          <p:cNvSpPr/>
          <p:nvPr/>
        </p:nvSpPr>
        <p:spPr>
          <a:xfrm>
            <a:off x="8151881" y="2169584"/>
            <a:ext cx="958217" cy="55259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MySQL 5.6</a:t>
            </a:r>
          </a:p>
        </p:txBody>
      </p:sp>
      <p:sp>
        <p:nvSpPr>
          <p:cNvPr id="43" name="Rectangle 42">
            <a:extLst>
              <a:ext uri="{FF2B5EF4-FFF2-40B4-BE49-F238E27FC236}">
                <a16:creationId xmlns:a16="http://schemas.microsoft.com/office/drawing/2014/main" id="{26AB4692-409F-1642-BDB0-5925A1224DC1}"/>
              </a:ext>
            </a:extLst>
          </p:cNvPr>
          <p:cNvSpPr/>
          <p:nvPr/>
        </p:nvSpPr>
        <p:spPr>
          <a:xfrm>
            <a:off x="9208240" y="2731270"/>
            <a:ext cx="958217" cy="55259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MySQL 5.7</a:t>
            </a:r>
          </a:p>
        </p:txBody>
      </p:sp>
      <p:sp>
        <p:nvSpPr>
          <p:cNvPr id="44" name="Rectangle 43">
            <a:extLst>
              <a:ext uri="{FF2B5EF4-FFF2-40B4-BE49-F238E27FC236}">
                <a16:creationId xmlns:a16="http://schemas.microsoft.com/office/drawing/2014/main" id="{7863B9FB-0B29-CF4D-A3AA-AA2728D5EC16}"/>
              </a:ext>
            </a:extLst>
          </p:cNvPr>
          <p:cNvSpPr/>
          <p:nvPr/>
        </p:nvSpPr>
        <p:spPr>
          <a:xfrm>
            <a:off x="9994707" y="2162762"/>
            <a:ext cx="958217" cy="55259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dirty="0">
                <a:solidFill>
                  <a:schemeClr val="bg1"/>
                </a:solidFill>
              </a:rPr>
              <a:t>MySQL 8.0</a:t>
            </a:r>
          </a:p>
        </p:txBody>
      </p:sp>
      <p:sp>
        <p:nvSpPr>
          <p:cNvPr id="45" name="テキスト ボックス 33">
            <a:extLst>
              <a:ext uri="{FF2B5EF4-FFF2-40B4-BE49-F238E27FC236}">
                <a16:creationId xmlns:a16="http://schemas.microsoft.com/office/drawing/2014/main" id="{64A83FB6-A212-914D-B4F1-FBC24C41C827}"/>
              </a:ext>
            </a:extLst>
          </p:cNvPr>
          <p:cNvSpPr txBox="1"/>
          <p:nvPr/>
        </p:nvSpPr>
        <p:spPr>
          <a:xfrm>
            <a:off x="10866994" y="1164208"/>
            <a:ext cx="713657" cy="369204"/>
          </a:xfrm>
          <a:prstGeom prst="rect">
            <a:avLst/>
          </a:prstGeom>
          <a:noFill/>
        </p:spPr>
        <p:txBody>
          <a:bodyPr wrap="none" rtlCol="0">
            <a:spAutoFit/>
          </a:bodyPr>
          <a:lstStyle/>
          <a:p>
            <a:r>
              <a:rPr kumimoji="1" lang="en-US" altLang="ja-JP" sz="1799" dirty="0"/>
              <a:t>2020</a:t>
            </a:r>
            <a:endParaRPr kumimoji="1" lang="ja-JP" altLang="en-US" sz="1799" dirty="0"/>
          </a:p>
        </p:txBody>
      </p:sp>
      <p:sp>
        <p:nvSpPr>
          <p:cNvPr id="46" name="Rectangle 45">
            <a:extLst>
              <a:ext uri="{FF2B5EF4-FFF2-40B4-BE49-F238E27FC236}">
                <a16:creationId xmlns:a16="http://schemas.microsoft.com/office/drawing/2014/main" id="{BD993479-4A96-2244-B743-6523A20E4A5C}"/>
              </a:ext>
            </a:extLst>
          </p:cNvPr>
          <p:cNvSpPr/>
          <p:nvPr/>
        </p:nvSpPr>
        <p:spPr>
          <a:xfrm>
            <a:off x="5652433" y="3570387"/>
            <a:ext cx="5633852" cy="1989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25 Years </a:t>
            </a:r>
          </a:p>
          <a:p>
            <a:pPr algn="ctr"/>
            <a:endParaRPr lang="en-US" altLang="zh-HK" dirty="0"/>
          </a:p>
          <a:p>
            <a:pPr algn="ctr"/>
            <a:r>
              <a:rPr lang="en-US" altLang="zh-HK" dirty="0"/>
              <a:t>10 years in Oracle since 2010</a:t>
            </a:r>
          </a:p>
        </p:txBody>
      </p:sp>
    </p:spTree>
    <p:extLst>
      <p:ext uri="{BB962C8B-B14F-4D97-AF65-F5344CB8AC3E}">
        <p14:creationId xmlns:p14="http://schemas.microsoft.com/office/powerpoint/2010/main" val="208137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38691" y="1901598"/>
            <a:ext cx="11129420" cy="3962400"/>
          </a:xfrm>
        </p:spPr>
        <p:txBody>
          <a:bodyPr/>
          <a:lstStyle/>
          <a:p>
            <a:r>
              <a:rPr lang="en-US" altLang="ja-JP" sz="2400" dirty="0"/>
              <a:t>Character comparison</a:t>
            </a:r>
            <a:endParaRPr lang="ja-JP" altLang="en-US" sz="2400" dirty="0"/>
          </a:p>
          <a:p>
            <a:pPr lvl="1"/>
            <a:r>
              <a:rPr lang="en-US" altLang="ja-JP" sz="2000" dirty="0"/>
              <a:t>MySQL not case sensitive</a:t>
            </a:r>
            <a:endParaRPr lang="ja-JP" altLang="en-US" sz="2000" dirty="0"/>
          </a:p>
          <a:p>
            <a:pPr lvl="1"/>
            <a:r>
              <a:rPr lang="en-US" altLang="ja-JP" sz="2000" dirty="0"/>
              <a:t>Distinguish by specifying * _bin or * _ cs for Collation</a:t>
            </a:r>
          </a:p>
          <a:p>
            <a:pPr marL="182880" lvl="1" indent="0">
              <a:buNone/>
            </a:pPr>
            <a:endParaRPr lang="ja-JP" altLang="en-US" sz="2000" dirty="0"/>
          </a:p>
          <a:p>
            <a:r>
              <a:rPr lang="en-US" altLang="ja-JP" sz="2400" dirty="0"/>
              <a:t>Null and zero length character comparison</a:t>
            </a:r>
            <a:endParaRPr lang="ja-JP" altLang="en-US" sz="2400" dirty="0"/>
          </a:p>
          <a:p>
            <a:pPr lvl="1"/>
            <a:r>
              <a:rPr lang="en-US" altLang="ja-JP" sz="2000" dirty="0"/>
              <a:t>Oracle identifies NULL and VARCHAR2 of zero length, but distinguishes non-Oracle databases</a:t>
            </a:r>
            <a:endParaRPr lang="ja-JP" altLang="en-US" sz="2000" dirty="0"/>
          </a:p>
          <a:p>
            <a:endParaRPr lang="en-US" altLang="ja-JP" sz="2400" dirty="0"/>
          </a:p>
          <a:p>
            <a:r>
              <a:rPr lang="en-US" altLang="ja-JP" sz="2400" dirty="0"/>
              <a:t>No function corresponding to NLS_DATE_FORMAT</a:t>
            </a:r>
            <a:endParaRPr lang="ja-JP" altLang="en-US" sz="2400" dirty="0"/>
          </a:p>
          <a:p>
            <a:pPr lvl="1"/>
            <a:r>
              <a:rPr lang="en-US" altLang="ja-JP" sz="2000" dirty="0"/>
              <a:t>Use the DATE_FORMAT () function</a:t>
            </a:r>
            <a:endParaRPr lang="ja-JP" altLang="en-US" sz="2000" dirty="0"/>
          </a:p>
          <a:p>
            <a:pPr lvl="1"/>
            <a:r>
              <a:rPr lang="en-US" altLang="ja-JP" sz="2000" dirty="0"/>
              <a:t>There is </a:t>
            </a:r>
            <a:r>
              <a:rPr lang="en-US" altLang="ja-JP" sz="2000" dirty="0" err="1"/>
              <a:t>datatime_format</a:t>
            </a:r>
            <a:r>
              <a:rPr lang="en-US" altLang="ja-JP" sz="2000" dirty="0"/>
              <a:t> in the setting parameter but not available, deprecated</a:t>
            </a:r>
            <a:endParaRPr kumimoji="1" lang="ja-JP" altLang="en-US" sz="2400" dirty="0"/>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40</a:t>
            </a:fld>
            <a:endParaRPr lang="ja-JP" altLang="en-US" dirty="0"/>
          </a:p>
        </p:txBody>
      </p:sp>
      <p:sp>
        <p:nvSpPr>
          <p:cNvPr id="2" name="テキスト プレースホルダー 1"/>
          <p:cNvSpPr>
            <a:spLocks noGrp="1"/>
          </p:cNvSpPr>
          <p:nvPr>
            <p:ph type="body" sz="quarter" idx="13"/>
          </p:nvPr>
        </p:nvSpPr>
        <p:spPr>
          <a:xfrm>
            <a:off x="438691" y="1341936"/>
            <a:ext cx="11128097" cy="343299"/>
          </a:xfrm>
        </p:spPr>
        <p:txBody>
          <a:bodyPr/>
          <a:lstStyle/>
          <a:p>
            <a:r>
              <a:rPr lang="en-US" altLang="ja-JP" dirty="0">
                <a:solidFill>
                  <a:schemeClr val="accent1"/>
                </a:solidFill>
              </a:rPr>
              <a:t>Character related &amp; date related</a:t>
            </a:r>
            <a:endParaRPr kumimoji="1" lang="en-US" altLang="ja-JP" dirty="0">
              <a:solidFill>
                <a:schemeClr val="accent1"/>
              </a:solidFill>
            </a:endParaRPr>
          </a:p>
        </p:txBody>
      </p:sp>
      <p:sp>
        <p:nvSpPr>
          <p:cNvPr id="10" name="タイトル 5">
            <a:extLst>
              <a:ext uri="{FF2B5EF4-FFF2-40B4-BE49-F238E27FC236}">
                <a16:creationId xmlns:a16="http://schemas.microsoft.com/office/drawing/2014/main" id="{DBD087FD-9939-2749-B352-D2EBFD976B93}"/>
              </a:ext>
            </a:extLst>
          </p:cNvPr>
          <p:cNvSpPr>
            <a:spLocks noGrp="1"/>
          </p:cNvSpPr>
          <p:nvPr>
            <p:ph type="title"/>
          </p:nvPr>
        </p:nvSpPr>
        <p:spPr>
          <a:xfrm>
            <a:off x="449786" y="220982"/>
            <a:ext cx="11210923" cy="670269"/>
          </a:xfrm>
        </p:spPr>
        <p:txBody>
          <a:bodyPr/>
          <a:lstStyle/>
          <a:p>
            <a:r>
              <a:rPr lang="en-US" altLang="ja-JP" sz="3200" dirty="0"/>
              <a:t>Data Types</a:t>
            </a:r>
            <a:endParaRPr kumimoji="1" lang="ja-JP" altLang="en-US" sz="3200" dirty="0"/>
          </a:p>
        </p:txBody>
      </p:sp>
    </p:spTree>
    <p:extLst>
      <p:ext uri="{BB962C8B-B14F-4D97-AF65-F5344CB8AC3E}">
        <p14:creationId xmlns:p14="http://schemas.microsoft.com/office/powerpoint/2010/main" val="41337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03969" y="1862828"/>
            <a:ext cx="11129420" cy="3962400"/>
          </a:xfrm>
        </p:spPr>
        <p:txBody>
          <a:bodyPr/>
          <a:lstStyle/>
          <a:p>
            <a:r>
              <a:rPr lang="en-US" altLang="ja-JP" sz="2400" dirty="0"/>
              <a:t>Options to "make" MySQL server behavior "close" to other databases</a:t>
            </a:r>
            <a:endParaRPr lang="ja-JP" altLang="en-US" sz="2400" dirty="0"/>
          </a:p>
          <a:p>
            <a:pPr lvl="1"/>
            <a:r>
              <a:rPr lang="en-US" altLang="ja-JP" sz="2000" dirty="0"/>
              <a:t>Prohibition of automatic type conversion</a:t>
            </a:r>
            <a:endParaRPr lang="ja-JP" altLang="en-US" sz="2000" dirty="0"/>
          </a:p>
          <a:p>
            <a:pPr lvl="1"/>
            <a:r>
              <a:rPr lang="en-US" altLang="ja-JP" sz="2000" dirty="0"/>
              <a:t>SQL syntax and table definition compatibility</a:t>
            </a:r>
            <a:endParaRPr lang="ja-JP" altLang="en-US" sz="2000" dirty="0"/>
          </a:p>
          <a:p>
            <a:pPr lvl="1"/>
            <a:r>
              <a:rPr lang="en-US" altLang="ja-JP" sz="2000" dirty="0"/>
              <a:t>Security related</a:t>
            </a:r>
          </a:p>
          <a:p>
            <a:pPr marL="182880" lvl="1" indent="0">
              <a:buNone/>
            </a:pPr>
            <a:endParaRPr lang="ja-JP" altLang="en-US" sz="2000" dirty="0"/>
          </a:p>
          <a:p>
            <a:r>
              <a:rPr lang="en-US" altLang="ja-JP" sz="2400" dirty="0"/>
              <a:t>Combination mode </a:t>
            </a:r>
            <a:r>
              <a:rPr lang="ja-JP" altLang="en-US" sz="2400" dirty="0"/>
              <a:t>：</a:t>
            </a:r>
            <a:r>
              <a:rPr lang="en-US" altLang="ja-JP" sz="2400" dirty="0"/>
              <a:t>ORACLE</a:t>
            </a:r>
          </a:p>
          <a:p>
            <a:pPr lvl="1"/>
            <a:r>
              <a:rPr lang="en-US" altLang="ja-JP" sz="2000" dirty="0"/>
              <a:t>SQL syntax compatibility related</a:t>
            </a:r>
            <a:br>
              <a:rPr lang="en-US" altLang="ja-JP" sz="2000" dirty="0"/>
            </a:br>
            <a:r>
              <a:rPr lang="en-US" altLang="ja-JP" sz="2000" dirty="0"/>
              <a:t>PIPES_AS_CONCAT, ANSI_QUOTES, IGNORE_SPACE</a:t>
            </a:r>
          </a:p>
          <a:p>
            <a:pPr lvl="1"/>
            <a:r>
              <a:rPr lang="en-US" altLang="ja-JP" sz="2000" dirty="0"/>
              <a:t>Remove MySQL dependent option from SHOW CREATE TABLE statement</a:t>
            </a:r>
            <a:br>
              <a:rPr lang="en-US" altLang="ja-JP" sz="2000" dirty="0"/>
            </a:br>
            <a:r>
              <a:rPr lang="en-US" altLang="ja-JP" sz="2000" dirty="0"/>
              <a:t>NO_KEY_OPTIONS, NO_TABLE_OPTIONS, NO_FIELD_OPTIONS</a:t>
            </a:r>
          </a:p>
          <a:p>
            <a:pPr lvl="1"/>
            <a:r>
              <a:rPr lang="en-US" altLang="ja-JP" sz="2000" dirty="0"/>
              <a:t>Prohibition of automatic creation of users by GRANT statement</a:t>
            </a:r>
            <a:br>
              <a:rPr lang="en-US" altLang="ja-JP" sz="2000" dirty="0"/>
            </a:br>
            <a:r>
              <a:rPr lang="en-US" altLang="ja-JP" sz="2400" dirty="0"/>
              <a:t>NO_AUTO_CREATE_USER</a:t>
            </a:r>
          </a:p>
          <a:p>
            <a:endParaRPr lang="en-US" altLang="ja-JP" sz="2400" dirty="0"/>
          </a:p>
          <a:p>
            <a:endParaRPr kumimoji="1" lang="ja-JP" altLang="en-US" sz="2400" dirty="0"/>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41</a:t>
            </a:fld>
            <a:endParaRPr lang="ja-JP" altLang="en-US" dirty="0"/>
          </a:p>
        </p:txBody>
      </p:sp>
      <p:sp>
        <p:nvSpPr>
          <p:cNvPr id="2" name="テキスト プレースホルダー 1"/>
          <p:cNvSpPr>
            <a:spLocks noGrp="1"/>
          </p:cNvSpPr>
          <p:nvPr>
            <p:ph type="body" sz="quarter" idx="13"/>
          </p:nvPr>
        </p:nvSpPr>
        <p:spPr>
          <a:xfrm>
            <a:off x="404631" y="1184357"/>
            <a:ext cx="11128097" cy="343299"/>
          </a:xfrm>
        </p:spPr>
        <p:txBody>
          <a:bodyPr/>
          <a:lstStyle/>
          <a:p>
            <a:r>
              <a:rPr lang="en-US" altLang="ja-JP" dirty="0">
                <a:solidFill>
                  <a:schemeClr val="accent1"/>
                </a:solidFill>
              </a:rPr>
              <a:t>Change behavior of MySQL server against SQL statement</a:t>
            </a:r>
            <a:endParaRPr kumimoji="1" lang="ja-JP" altLang="en-US" dirty="0">
              <a:solidFill>
                <a:schemeClr val="accent1"/>
              </a:solidFill>
            </a:endParaRPr>
          </a:p>
        </p:txBody>
      </p:sp>
      <p:sp>
        <p:nvSpPr>
          <p:cNvPr id="10" name="タイトル 5">
            <a:extLst>
              <a:ext uri="{FF2B5EF4-FFF2-40B4-BE49-F238E27FC236}">
                <a16:creationId xmlns:a16="http://schemas.microsoft.com/office/drawing/2014/main" id="{0D362BBB-ABFA-1842-9FD7-706619BBF8EA}"/>
              </a:ext>
            </a:extLst>
          </p:cNvPr>
          <p:cNvSpPr>
            <a:spLocks noGrp="1"/>
          </p:cNvSpPr>
          <p:nvPr>
            <p:ph type="title"/>
          </p:nvPr>
        </p:nvSpPr>
        <p:spPr>
          <a:xfrm>
            <a:off x="491198" y="205678"/>
            <a:ext cx="11210923" cy="670269"/>
          </a:xfrm>
        </p:spPr>
        <p:txBody>
          <a:bodyPr/>
          <a:lstStyle/>
          <a:p>
            <a:r>
              <a:rPr lang="en-US" altLang="ja-JP" sz="3200" dirty="0"/>
              <a:t>SQL Mode</a:t>
            </a:r>
            <a:endParaRPr kumimoji="1" lang="ja-JP" altLang="en-US" sz="3200" dirty="0"/>
          </a:p>
        </p:txBody>
      </p:sp>
    </p:spTree>
    <p:extLst>
      <p:ext uri="{BB962C8B-B14F-4D97-AF65-F5344CB8AC3E}">
        <p14:creationId xmlns:p14="http://schemas.microsoft.com/office/powerpoint/2010/main" val="224245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42</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sp>
        <p:nvSpPr>
          <p:cNvPr id="5" name="タイトル 5">
            <a:extLst>
              <a:ext uri="{FF2B5EF4-FFF2-40B4-BE49-F238E27FC236}">
                <a16:creationId xmlns:a16="http://schemas.microsoft.com/office/drawing/2014/main" id="{A31B4AFB-2EA1-314A-A53D-F4A2AD70A614}"/>
              </a:ext>
            </a:extLst>
          </p:cNvPr>
          <p:cNvSpPr>
            <a:spLocks noGrp="1"/>
          </p:cNvSpPr>
          <p:nvPr>
            <p:ph type="title"/>
          </p:nvPr>
        </p:nvSpPr>
        <p:spPr>
          <a:xfrm>
            <a:off x="449786" y="325154"/>
            <a:ext cx="11210923" cy="822960"/>
          </a:xfrm>
        </p:spPr>
        <p:txBody>
          <a:bodyPr/>
          <a:lstStyle/>
          <a:p>
            <a:r>
              <a:rPr kumimoji="1" lang="en-US" altLang="ja-JP" sz="2800" dirty="0"/>
              <a:t>Clustered Index vs Secondary Index</a:t>
            </a:r>
            <a:br>
              <a:rPr kumimoji="1" lang="en-US" altLang="ja-JP" sz="2800" dirty="0"/>
            </a:br>
            <a:r>
              <a:rPr kumimoji="1" lang="en-US" altLang="ja-JP" sz="2800" dirty="0"/>
              <a:t>(Oracle term: Heap-organized table vs Index-organized Table)</a:t>
            </a:r>
            <a:endParaRPr kumimoji="1" lang="ja-JP" altLang="en-US" sz="2800" dirty="0"/>
          </a:p>
        </p:txBody>
      </p:sp>
      <p:sp>
        <p:nvSpPr>
          <p:cNvPr id="2" name="Rectangle 1">
            <a:extLst>
              <a:ext uri="{FF2B5EF4-FFF2-40B4-BE49-F238E27FC236}">
                <a16:creationId xmlns:a16="http://schemas.microsoft.com/office/drawing/2014/main" id="{57D37550-2B32-9B46-9BB6-138DBCEF096F}"/>
              </a:ext>
            </a:extLst>
          </p:cNvPr>
          <p:cNvSpPr/>
          <p:nvPr/>
        </p:nvSpPr>
        <p:spPr>
          <a:xfrm>
            <a:off x="449786" y="1566004"/>
            <a:ext cx="11834297" cy="1015663"/>
          </a:xfrm>
          <a:prstGeom prst="rect">
            <a:avLst/>
          </a:prstGeom>
        </p:spPr>
        <p:txBody>
          <a:bodyPr wrap="square">
            <a:spAutoFit/>
          </a:bodyPr>
          <a:lstStyle/>
          <a:p>
            <a:r>
              <a:rPr lang="en-US" altLang="ja-JP" sz="2000" b="1" dirty="0"/>
              <a:t>Clustered index or Index Organized Table (IOT):</a:t>
            </a:r>
          </a:p>
          <a:p>
            <a:r>
              <a:rPr lang="en-US" altLang="ja-JP" sz="2000" dirty="0"/>
              <a:t>Store data and its index on the same place, whereby record is stored in leaf node of an index for very fast access</a:t>
            </a:r>
            <a:endParaRPr lang="en-US" sz="2000" dirty="0"/>
          </a:p>
        </p:txBody>
      </p:sp>
      <p:pic>
        <p:nvPicPr>
          <p:cNvPr id="7" name="Picture 6">
            <a:extLst>
              <a:ext uri="{FF2B5EF4-FFF2-40B4-BE49-F238E27FC236}">
                <a16:creationId xmlns:a16="http://schemas.microsoft.com/office/drawing/2014/main" id="{3A7840FF-DEB3-5844-B8A3-F21A6EC365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9786" y="2883810"/>
            <a:ext cx="6134283" cy="3423786"/>
          </a:xfrm>
          <a:prstGeom prst="rect">
            <a:avLst/>
          </a:prstGeom>
        </p:spPr>
      </p:pic>
      <p:sp>
        <p:nvSpPr>
          <p:cNvPr id="8" name="コンテンツ プレースホルダー 5">
            <a:extLst>
              <a:ext uri="{FF2B5EF4-FFF2-40B4-BE49-F238E27FC236}">
                <a16:creationId xmlns:a16="http://schemas.microsoft.com/office/drawing/2014/main" id="{69B75BEF-789D-2549-AA46-752423A231AA}"/>
              </a:ext>
            </a:extLst>
          </p:cNvPr>
          <p:cNvSpPr txBox="1">
            <a:spLocks/>
          </p:cNvSpPr>
          <p:nvPr/>
        </p:nvSpPr>
        <p:spPr>
          <a:xfrm>
            <a:off x="6977310" y="3794129"/>
            <a:ext cx="4869076" cy="1261128"/>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66000"/>
              </a:lnSpc>
              <a:buFont typeface="Arial" panose="020B0604020202020204" pitchFamily="34" charset="0"/>
              <a:buChar char="•"/>
            </a:pPr>
            <a:r>
              <a:rPr lang="en-US" altLang="ja-JP" sz="2000" dirty="0"/>
              <a:t>PRIMARY KEY is clustered index (IOT) on InnoDB</a:t>
            </a:r>
          </a:p>
          <a:p>
            <a:pPr>
              <a:lnSpc>
                <a:spcPct val="66000"/>
              </a:lnSpc>
            </a:pPr>
            <a:endParaRPr lang="en-US" altLang="ja-JP" sz="2000" dirty="0"/>
          </a:p>
          <a:p>
            <a:pPr marL="342900" indent="-342900">
              <a:lnSpc>
                <a:spcPct val="66000"/>
              </a:lnSpc>
              <a:buFont typeface="Arial" panose="020B0604020202020204" pitchFamily="34" charset="0"/>
              <a:buChar char="•"/>
            </a:pPr>
            <a:r>
              <a:rPr lang="en-US" altLang="ja-JP" sz="2000" dirty="0"/>
              <a:t>Secondary index is regular index on a heap table</a:t>
            </a:r>
          </a:p>
        </p:txBody>
      </p:sp>
    </p:spTree>
    <p:extLst>
      <p:ext uri="{BB962C8B-B14F-4D97-AF65-F5344CB8AC3E}">
        <p14:creationId xmlns:p14="http://schemas.microsoft.com/office/powerpoint/2010/main" val="38079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43</a:t>
            </a:fld>
            <a:endParaRPr lang="ja-JP" altLang="en-US" dirty="0"/>
          </a:p>
        </p:txBody>
      </p:sp>
      <p:graphicFrame>
        <p:nvGraphicFramePr>
          <p:cNvPr id="8" name="コンテンツ プレースホルダー 6"/>
          <p:cNvGraphicFramePr>
            <a:graphicFrameLocks/>
          </p:cNvGraphicFramePr>
          <p:nvPr>
            <p:extLst>
              <p:ext uri="{D42A27DB-BD31-4B8C-83A1-F6EECF244321}">
                <p14:modId xmlns:p14="http://schemas.microsoft.com/office/powerpoint/2010/main" val="235431017"/>
              </p:ext>
            </p:extLst>
          </p:nvPr>
        </p:nvGraphicFramePr>
        <p:xfrm>
          <a:off x="585688" y="1288731"/>
          <a:ext cx="10457497" cy="4280538"/>
        </p:xfrm>
        <a:graphic>
          <a:graphicData uri="http://schemas.openxmlformats.org/drawingml/2006/table">
            <a:tbl>
              <a:tblPr firstRow="1" bandRow="1">
                <a:tableStyleId>{073A0DAA-6AF3-43AB-8588-CEC1D06C72B9}</a:tableStyleId>
              </a:tblPr>
              <a:tblGrid>
                <a:gridCol w="5086440">
                  <a:extLst>
                    <a:ext uri="{9D8B030D-6E8A-4147-A177-3AD203B41FA5}">
                      <a16:colId xmlns:a16="http://schemas.microsoft.com/office/drawing/2014/main" val="20000"/>
                    </a:ext>
                  </a:extLst>
                </a:gridCol>
                <a:gridCol w="5371057">
                  <a:extLst>
                    <a:ext uri="{9D8B030D-6E8A-4147-A177-3AD203B41FA5}">
                      <a16:colId xmlns:a16="http://schemas.microsoft.com/office/drawing/2014/main" val="20001"/>
                    </a:ext>
                  </a:extLst>
                </a:gridCol>
              </a:tblGrid>
              <a:tr h="215873">
                <a:tc>
                  <a:txBody>
                    <a:bodyPr/>
                    <a:lstStyle/>
                    <a:p>
                      <a:r>
                        <a:rPr lang="en-US" altLang="ja-JP" sz="2000" b="1" kern="1200" dirty="0">
                          <a:solidFill>
                            <a:schemeClr val="lt1"/>
                          </a:solidFill>
                        </a:rPr>
                        <a:t>Oracle Database</a:t>
                      </a:r>
                      <a:endParaRPr lang="ja-JP" altLang="en-US" sz="2000" b="1" kern="1200" dirty="0">
                        <a:solidFill>
                          <a:schemeClr val="lt1"/>
                        </a:solidFill>
                        <a:latin typeface="+mn-lt"/>
                        <a:ea typeface="+mn-ea"/>
                        <a:cs typeface="+mn-cs"/>
                      </a:endParaRPr>
                    </a:p>
                  </a:txBody>
                  <a:tcPr/>
                </a:tc>
                <a:tc>
                  <a:txBody>
                    <a:bodyPr/>
                    <a:lstStyle/>
                    <a:p>
                      <a:r>
                        <a:rPr lang="en-US" altLang="ja-JP" sz="2000" b="1" kern="1200" dirty="0">
                          <a:solidFill>
                            <a:schemeClr val="lt1"/>
                          </a:solidFill>
                        </a:rPr>
                        <a:t>MySQL Server</a:t>
                      </a:r>
                      <a:endParaRPr lang="ja-JP" altLang="en-US" sz="2000" b="1" kern="1200" dirty="0">
                        <a:solidFill>
                          <a:schemeClr val="lt1"/>
                        </a:solidFill>
                        <a:latin typeface="+mn-lt"/>
                        <a:ea typeface="+mn-ea"/>
                        <a:cs typeface="+mn-cs"/>
                      </a:endParaRPr>
                    </a:p>
                  </a:txBody>
                  <a:tcPr/>
                </a:tc>
                <a:extLst>
                  <a:ext uri="{0D108BD9-81ED-4DB2-BD59-A6C34878D82A}">
                    <a16:rowId xmlns:a16="http://schemas.microsoft.com/office/drawing/2014/main" val="10000"/>
                  </a:ext>
                </a:extLst>
              </a:tr>
              <a:tr h="340665">
                <a:tc>
                  <a:txBody>
                    <a:bodyPr/>
                    <a:lstStyle/>
                    <a:p>
                      <a:pPr>
                        <a:lnSpc>
                          <a:spcPct val="90000"/>
                        </a:lnSpc>
                      </a:pPr>
                      <a:r>
                        <a:rPr lang="en-US" altLang="ja-JP" sz="2000" b="0" kern="1200" dirty="0">
                          <a:solidFill>
                            <a:schemeClr val="tx1"/>
                          </a:solidFill>
                        </a:rPr>
                        <a:t>Cost based Optimizer (CBO)</a:t>
                      </a:r>
                      <a:endParaRPr lang="ja-JP" altLang="en-US" sz="2000" b="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Cost Based Optimizer (CBO)</a:t>
                      </a:r>
                      <a:endParaRPr lang="ja-JP" altLang="en-US" sz="2000" b="0" kern="1200" dirty="0">
                        <a:solidFill>
                          <a:schemeClr val="tx1"/>
                        </a:solidFill>
                        <a:latin typeface="+mn-lt"/>
                        <a:ea typeface="+mn-ea"/>
                        <a:cs typeface="+mn-cs"/>
                      </a:endParaRPr>
                    </a:p>
                  </a:txBody>
                  <a:tcPr/>
                </a:tc>
                <a:extLst>
                  <a:ext uri="{0D108BD9-81ED-4DB2-BD59-A6C34878D82A}">
                    <a16:rowId xmlns:a16="http://schemas.microsoft.com/office/drawing/2014/main" val="4008159258"/>
                  </a:ext>
                </a:extLst>
              </a:tr>
              <a:tr h="340665">
                <a:tc>
                  <a:txBody>
                    <a:bodyPr/>
                    <a:lstStyle/>
                    <a:p>
                      <a:pPr>
                        <a:lnSpc>
                          <a:spcPct val="90000"/>
                        </a:lnSpc>
                      </a:pPr>
                      <a:r>
                        <a:rPr lang="en-US" altLang="ja-JP" sz="2000" b="0" kern="1200" dirty="0">
                          <a:solidFill>
                            <a:schemeClr val="tx1"/>
                          </a:solidFill>
                        </a:rPr>
                        <a:t>Update table / index statistics in DBMS_STATS package</a:t>
                      </a:r>
                      <a:endParaRPr lang="ja-JP" altLang="en-US" sz="2000" b="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Update table / index statistics with ANALYZE TABLE command</a:t>
                      </a:r>
                      <a:endParaRPr lang="ja-JP" altLang="en-US" sz="2000" b="0" kern="1200" dirty="0">
                        <a:solidFill>
                          <a:schemeClr val="tx1"/>
                        </a:solidFill>
                        <a:latin typeface="+mn-lt"/>
                        <a:ea typeface="+mn-ea"/>
                        <a:cs typeface="+mn-cs"/>
                      </a:endParaRPr>
                    </a:p>
                  </a:txBody>
                  <a:tcPr/>
                </a:tc>
                <a:extLst>
                  <a:ext uri="{0D108BD9-81ED-4DB2-BD59-A6C34878D82A}">
                    <a16:rowId xmlns:a16="http://schemas.microsoft.com/office/drawing/2014/main" val="10001"/>
                  </a:ext>
                </a:extLst>
              </a:tr>
              <a:tr h="340665">
                <a:tc>
                  <a:txBody>
                    <a:bodyPr/>
                    <a:lstStyle/>
                    <a:p>
                      <a:pPr>
                        <a:lnSpc>
                          <a:spcPct val="90000"/>
                        </a:lnSpc>
                      </a:pPr>
                      <a:r>
                        <a:rPr lang="en-US" altLang="ja-JP" sz="2000" b="0" kern="1200" dirty="0">
                          <a:solidFill>
                            <a:schemeClr val="tx1"/>
                          </a:solidFill>
                        </a:rPr>
                        <a:t>Store execution plan in PLAN_TABLE table using EXPLAIN PLAN</a:t>
                      </a:r>
                      <a:endParaRPr lang="ja-JP" altLang="en-US" sz="2000" b="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Display execution plan with EXPLAIN</a:t>
                      </a:r>
                      <a:endParaRPr lang="ja-JP" altLang="en-US" sz="2000" b="0"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628101">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Check SQL execution status and execution plan with Diagnostics Pack (optional function) of Enterprise Manager</a:t>
                      </a:r>
                      <a:endParaRPr lang="ja-JP" altLang="en-US" sz="2000" b="0" kern="1200" dirty="0">
                        <a:solidFill>
                          <a:schemeClr val="tx1"/>
                        </a:solidFill>
                        <a:latin typeface="+mn-lt"/>
                        <a:ea typeface="+mn-ea"/>
                        <a:cs typeface="+mn-cs"/>
                      </a:endParaRPr>
                    </a:p>
                  </a:txBody>
                  <a:tcPr marR="36000"/>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The execution status of SQL can be confirmed with Query Analyzer of Enterprise Monitor</a:t>
                      </a:r>
                    </a:p>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Execution plan can be confirmed in MySQL Workbench</a:t>
                      </a:r>
                      <a:endParaRPr lang="ja-JP" altLang="en-US" sz="2000" b="0" kern="1200" dirty="0">
                        <a:solidFill>
                          <a:schemeClr val="tx1"/>
                        </a:solidFill>
                        <a:latin typeface="+mn-lt"/>
                        <a:ea typeface="+mn-ea"/>
                        <a:cs typeface="+mn-cs"/>
                      </a:endParaRPr>
                    </a:p>
                  </a:txBody>
                  <a:tcPr/>
                </a:tc>
                <a:extLst>
                  <a:ext uri="{0D108BD9-81ED-4DB2-BD59-A6C34878D82A}">
                    <a16:rowId xmlns:a16="http://schemas.microsoft.com/office/drawing/2014/main" val="10003"/>
                  </a:ext>
                </a:extLst>
              </a:tr>
              <a:tr h="215873">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Histogram</a:t>
                      </a:r>
                      <a:endParaRPr lang="en-US" altLang="ja-JP" sz="2000" b="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Histogram</a:t>
                      </a:r>
                      <a:endParaRPr lang="en-US" altLang="ja-JP" sz="2000" b="0" kern="1200" dirty="0">
                        <a:solidFill>
                          <a:schemeClr val="tx1"/>
                        </a:solidFill>
                        <a:latin typeface="+mn-lt"/>
                        <a:ea typeface="+mn-ea"/>
                        <a:cs typeface="+mn-cs"/>
                      </a:endParaRPr>
                    </a:p>
                  </a:txBody>
                  <a:tcPr/>
                </a:tc>
                <a:extLst>
                  <a:ext uri="{0D108BD9-81ED-4DB2-BD59-A6C34878D82A}">
                    <a16:rowId xmlns:a16="http://schemas.microsoft.com/office/drawing/2014/main" val="10004"/>
                  </a:ext>
                </a:extLst>
              </a:tr>
              <a:tr h="215873">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Data compression possible</a:t>
                      </a:r>
                      <a:endParaRPr lang="en-US" altLang="ja-JP" sz="2000" b="0" kern="1200" dirty="0">
                        <a:solidFill>
                          <a:schemeClr val="tx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altLang="ja-JP" sz="2000" b="0" kern="1200" dirty="0">
                          <a:solidFill>
                            <a:schemeClr val="tx1"/>
                          </a:solidFill>
                        </a:rPr>
                        <a:t>Data compressibility (</a:t>
                      </a:r>
                      <a:r>
                        <a:rPr lang="en-US" altLang="ja-JP" sz="2000" b="0" kern="1200" dirty="0" err="1">
                          <a:solidFill>
                            <a:schemeClr val="tx1"/>
                          </a:solidFill>
                        </a:rPr>
                        <a:t>InnoDB</a:t>
                      </a:r>
                      <a:r>
                        <a:rPr lang="en-US" altLang="ja-JP" sz="2000" b="0" kern="1200" dirty="0">
                          <a:solidFill>
                            <a:schemeClr val="tx1"/>
                          </a:solidFill>
                        </a:rPr>
                        <a:t>, Archive)</a:t>
                      </a:r>
                      <a:endParaRPr lang="en-US" altLang="ja-JP" sz="2000" b="0" kern="1200" dirty="0">
                        <a:solidFill>
                          <a:schemeClr val="tx1"/>
                        </a:solidFill>
                        <a:latin typeface="+mn-lt"/>
                        <a:ea typeface="+mn-ea"/>
                        <a:cs typeface="+mn-cs"/>
                      </a:endParaRPr>
                    </a:p>
                  </a:txBody>
                  <a:tcPr/>
                </a:tc>
                <a:extLst>
                  <a:ext uri="{0D108BD9-81ED-4DB2-BD59-A6C34878D82A}">
                    <a16:rowId xmlns:a16="http://schemas.microsoft.com/office/drawing/2014/main" val="10005"/>
                  </a:ext>
                </a:extLst>
              </a:tr>
            </a:tbl>
          </a:graphicData>
        </a:graphic>
      </p:graphicFrame>
      <p:sp>
        <p:nvSpPr>
          <p:cNvPr id="11" name="タイトル 5">
            <a:extLst>
              <a:ext uri="{FF2B5EF4-FFF2-40B4-BE49-F238E27FC236}">
                <a16:creationId xmlns:a16="http://schemas.microsoft.com/office/drawing/2014/main" id="{455D16AC-998D-9449-8291-4B58EA175C76}"/>
              </a:ext>
            </a:extLst>
          </p:cNvPr>
          <p:cNvSpPr>
            <a:spLocks noGrp="1"/>
          </p:cNvSpPr>
          <p:nvPr>
            <p:ph type="title"/>
          </p:nvPr>
        </p:nvSpPr>
        <p:spPr>
          <a:xfrm>
            <a:off x="585688" y="434340"/>
            <a:ext cx="10729300" cy="532342"/>
          </a:xfrm>
        </p:spPr>
        <p:txBody>
          <a:bodyPr/>
          <a:lstStyle/>
          <a:p>
            <a:r>
              <a:rPr kumimoji="1" lang="en-US" altLang="ja-JP" sz="2800" dirty="0"/>
              <a:t>Optimization</a:t>
            </a:r>
            <a:endParaRPr kumimoji="1" lang="ja-JP" altLang="en-US" sz="2800" dirty="0"/>
          </a:p>
        </p:txBody>
      </p:sp>
    </p:spTree>
    <p:extLst>
      <p:ext uri="{BB962C8B-B14F-4D97-AF65-F5344CB8AC3E}">
        <p14:creationId xmlns:p14="http://schemas.microsoft.com/office/powerpoint/2010/main" val="227247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44</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sp>
        <p:nvSpPr>
          <p:cNvPr id="5" name="タイトル 5">
            <a:extLst>
              <a:ext uri="{FF2B5EF4-FFF2-40B4-BE49-F238E27FC236}">
                <a16:creationId xmlns:a16="http://schemas.microsoft.com/office/drawing/2014/main" id="{A31B4AFB-2EA1-314A-A53D-F4A2AD70A614}"/>
              </a:ext>
            </a:extLst>
          </p:cNvPr>
          <p:cNvSpPr>
            <a:spLocks noGrp="1"/>
          </p:cNvSpPr>
          <p:nvPr>
            <p:ph type="title"/>
          </p:nvPr>
        </p:nvSpPr>
        <p:spPr>
          <a:xfrm>
            <a:off x="449786" y="278855"/>
            <a:ext cx="11530011" cy="635545"/>
          </a:xfrm>
        </p:spPr>
        <p:txBody>
          <a:bodyPr/>
          <a:lstStyle/>
          <a:p>
            <a:r>
              <a:rPr kumimoji="1" lang="en-US" altLang="ja-JP" sz="2800" dirty="0"/>
              <a:t>Analyze Table (Oracle Term: DBMS_STATS.GATHER_TABLE_STATS)</a:t>
            </a:r>
            <a:endParaRPr kumimoji="1" lang="ja-JP" altLang="en-US" sz="2800" dirty="0"/>
          </a:p>
        </p:txBody>
      </p:sp>
      <p:sp>
        <p:nvSpPr>
          <p:cNvPr id="9" name="Rectangle 8">
            <a:extLst>
              <a:ext uri="{FF2B5EF4-FFF2-40B4-BE49-F238E27FC236}">
                <a16:creationId xmlns:a16="http://schemas.microsoft.com/office/drawing/2014/main" id="{B4D05241-1DF5-6841-90B8-31544A01E7CA}"/>
              </a:ext>
            </a:extLst>
          </p:cNvPr>
          <p:cNvSpPr/>
          <p:nvPr/>
        </p:nvSpPr>
        <p:spPr>
          <a:xfrm>
            <a:off x="238245" y="1074509"/>
            <a:ext cx="11371163" cy="5324535"/>
          </a:xfrm>
          <a:prstGeom prst="rect">
            <a:avLst/>
          </a:prstGeom>
        </p:spPr>
        <p:txBody>
          <a:bodyPr wrap="square">
            <a:spAutoFit/>
          </a:bodyPr>
          <a:lstStyle/>
          <a:p>
            <a:pPr marL="285750" indent="-285750">
              <a:buFont typeface="Arial" panose="020B0604020202020204" pitchFamily="34" charset="0"/>
              <a:buChar char="•"/>
            </a:pPr>
            <a:r>
              <a:rPr lang="en-SG" sz="2000" dirty="0"/>
              <a:t>Works with InnoDB, NDB, and MyISAM</a:t>
            </a:r>
          </a:p>
          <a:p>
            <a:endParaRPr lang="en-SG" sz="2000" dirty="0"/>
          </a:p>
          <a:p>
            <a:pPr marL="285750" indent="-285750">
              <a:buFont typeface="Arial" panose="020B0604020202020204" pitchFamily="34" charset="0"/>
              <a:buChar char="•"/>
            </a:pPr>
            <a:r>
              <a:rPr lang="en-SG" sz="2000" dirty="0"/>
              <a:t>Generate table STATISTICS: performs a key distribution analysis and stores the distribution into Data Dictionary for CBO</a:t>
            </a:r>
          </a:p>
          <a:p>
            <a:pPr marL="285750" indent="-285750">
              <a:buFont typeface="Arial" panose="020B0604020202020204" pitchFamily="34" charset="0"/>
              <a:buChar char="•"/>
            </a:pPr>
            <a:endParaRPr lang="en-SG" sz="2000" dirty="0"/>
          </a:p>
          <a:p>
            <a:pPr marL="742950" lvl="1" indent="-285750">
              <a:buFont typeface="Arial" panose="020B0604020202020204" pitchFamily="34" charset="0"/>
              <a:buChar char="•"/>
            </a:pPr>
            <a:r>
              <a:rPr lang="en-SG" sz="2000" dirty="0"/>
              <a:t>UPDATE HISTOGRAM clause generates histogram statistics</a:t>
            </a:r>
          </a:p>
          <a:p>
            <a:pPr marL="742950" lvl="1" indent="-285750">
              <a:buFont typeface="Arial" panose="020B0604020202020204" pitchFamily="34" charset="0"/>
              <a:buChar char="•"/>
            </a:pPr>
            <a:endParaRPr lang="en-SG" sz="2000" dirty="0"/>
          </a:p>
          <a:p>
            <a:pPr marL="742950" lvl="1" indent="-285750">
              <a:buFont typeface="Arial" panose="020B0604020202020204" pitchFamily="34" charset="0"/>
              <a:buChar char="•"/>
            </a:pPr>
            <a:r>
              <a:rPr lang="en-SG" sz="2000" dirty="0"/>
              <a:t>DROP HISTOGRAM clause removes histogram statistics </a:t>
            </a:r>
          </a:p>
          <a:p>
            <a:pPr marL="742950" lvl="1"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SHOW INDEX to check the stored key distribution cardinality or Query from INFORMATION_SCHEMA.STATISTICS for table index statistics cached value </a:t>
            </a:r>
          </a:p>
          <a:p>
            <a:pPr marL="285750"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MYSQL.INNODB_TABLE_STATS stores persistent statistics for table</a:t>
            </a:r>
          </a:p>
          <a:p>
            <a:pPr marL="285750"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MYSQL.INNODB_INDEX_STATS stores persistent statistics for index</a:t>
            </a:r>
          </a:p>
          <a:p>
            <a:pPr marL="285750"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MySQL does not have DBMS_STATS.GATHER_SCHEMA_STATS </a:t>
            </a:r>
            <a:endParaRPr lang="en-US" sz="2000" dirty="0"/>
          </a:p>
        </p:txBody>
      </p:sp>
    </p:spTree>
    <p:extLst>
      <p:ext uri="{BB962C8B-B14F-4D97-AF65-F5344CB8AC3E}">
        <p14:creationId xmlns:p14="http://schemas.microsoft.com/office/powerpoint/2010/main" val="6441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t>45</a:t>
            </a:fld>
            <a:endParaRPr lang="ja-JP" altLang="en-US" dirty="0"/>
          </a:p>
        </p:txBody>
      </p:sp>
      <p:sp>
        <p:nvSpPr>
          <p:cNvPr id="5" name="タイトル 4"/>
          <p:cNvSpPr>
            <a:spLocks noGrp="1"/>
          </p:cNvSpPr>
          <p:nvPr>
            <p:ph type="title"/>
          </p:nvPr>
        </p:nvSpPr>
        <p:spPr>
          <a:xfrm>
            <a:off x="617538" y="127093"/>
            <a:ext cx="10671048" cy="822960"/>
          </a:xfrm>
        </p:spPr>
        <p:txBody>
          <a:bodyPr/>
          <a:lstStyle/>
          <a:p>
            <a:r>
              <a:rPr lang="en-US" altLang="ja-JP" dirty="0"/>
              <a:t>Note: Save statistics information</a:t>
            </a:r>
            <a:endParaRPr kumimoji="1" lang="ja-JP" altLang="en-US" dirty="0"/>
          </a:p>
        </p:txBody>
      </p:sp>
      <p:sp>
        <p:nvSpPr>
          <p:cNvPr id="6" name="正方形/長方形 5"/>
          <p:cNvSpPr/>
          <p:nvPr/>
        </p:nvSpPr>
        <p:spPr>
          <a:xfrm>
            <a:off x="617538" y="2758441"/>
            <a:ext cx="8297863" cy="3340145"/>
          </a:xfrm>
          <a:prstGeom prst="rect">
            <a:avLst/>
          </a:prstGeom>
          <a:solidFill>
            <a:srgbClr val="000000"/>
          </a:solidFill>
        </p:spPr>
        <p:txBody>
          <a:bodyPr wrap="square">
            <a:spAutoFit/>
          </a:bodyPr>
          <a:lstStyle/>
          <a:p>
            <a:pPr>
              <a:lnSpc>
                <a:spcPct val="90000"/>
              </a:lnSpc>
            </a:pP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root@localhost</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[mysql]&gt; show variables like '%STATS%';</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Variable_name</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Value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innodb_stats_auto_recalc             | ON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innodb_stats_method</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nulls_equal</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innodb_stats_on_metadata</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OFF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innodb_stats_persistent</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ON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innodb_stats_persistent_sample_pages</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20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innodb_stats_sample_pages</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8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innodb_stats_transient_sample_pages</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8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myisam_stats_method</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 </a:t>
            </a:r>
            <a:r>
              <a:rPr lang="en-US" altLang="ja-JP" b="1" dirty="0" err="1">
                <a:solidFill>
                  <a:srgbClr val="00FF00"/>
                </a:solidFill>
                <a:latin typeface="Courier New" panose="02070309020205020404" pitchFamily="49" charset="0"/>
                <a:ea typeface="DejaVu Sans Mono" panose="020B0609030804020204" pitchFamily="49" charset="0"/>
                <a:cs typeface="Courier New" panose="02070309020205020404" pitchFamily="49" charset="0"/>
              </a:rPr>
              <a:t>nulls_unequal</a:t>
            </a: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b="1" dirty="0">
                <a:solidFill>
                  <a:srgbClr val="00FF00"/>
                </a:solidFill>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7" name="テキスト ボックス 6"/>
          <p:cNvSpPr txBox="1"/>
          <p:nvPr/>
        </p:nvSpPr>
        <p:spPr>
          <a:xfrm>
            <a:off x="617538" y="1078358"/>
            <a:ext cx="11572876" cy="1158240"/>
          </a:xfrm>
          <a:prstGeom prst="rect">
            <a:avLst/>
          </a:prstGeom>
          <a:noFill/>
        </p:spPr>
        <p:txBody>
          <a:bodyPr wrap="square" lIns="0" tIns="0" rIns="0" bIns="0" rtlCol="0">
            <a:noAutofit/>
          </a:bodyPr>
          <a:lstStyle/>
          <a:p>
            <a:r>
              <a:rPr kumimoji="1" lang="en-US" altLang="ja-JP" sz="2000" dirty="0" err="1"/>
              <a:t>Innodb_stats_persistent</a:t>
            </a:r>
            <a:r>
              <a:rPr kumimoji="1" lang="en-US" altLang="ja-JP" sz="2000" dirty="0"/>
              <a:t> specifies whether to keep </a:t>
            </a:r>
            <a:r>
              <a:rPr kumimoji="1" lang="en-US" altLang="ja-JP" sz="2000" dirty="0" err="1"/>
              <a:t>InnoDB</a:t>
            </a:r>
            <a:r>
              <a:rPr kumimoji="1" lang="en-US" altLang="ja-JP" sz="2000" dirty="0"/>
              <a:t> index statistics on disk. As the statistical information changes, the execution plan of the query may change.</a:t>
            </a:r>
          </a:p>
          <a:p>
            <a:endParaRPr kumimoji="1" lang="en-US" altLang="ja-JP" sz="2000" dirty="0"/>
          </a:p>
          <a:p>
            <a:r>
              <a:rPr kumimoji="1" lang="en-US" altLang="ja-JP" sz="2000" dirty="0" err="1"/>
              <a:t>Innodb_stats_auto_recalc</a:t>
            </a:r>
            <a:r>
              <a:rPr kumimoji="1" lang="en-US" altLang="ja-JP" sz="2000" dirty="0"/>
              <a:t> determines whether statistics are calculated automatically whenever significant changes are made to the table (more than 10% of the row).</a:t>
            </a:r>
            <a:endParaRPr kumimoji="1" lang="ja-JP" altLang="en-US" sz="2000" dirty="0"/>
          </a:p>
        </p:txBody>
      </p:sp>
    </p:spTree>
    <p:extLst>
      <p:ext uri="{BB962C8B-B14F-4D97-AF65-F5344CB8AC3E}">
        <p14:creationId xmlns:p14="http://schemas.microsoft.com/office/powerpoint/2010/main" val="39062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t>46</a:t>
            </a:fld>
            <a:endParaRPr lang="ja-JP" altLang="en-US" dirty="0"/>
          </a:p>
        </p:txBody>
      </p:sp>
      <p:sp>
        <p:nvSpPr>
          <p:cNvPr id="5" name="タイトル 4"/>
          <p:cNvSpPr>
            <a:spLocks noGrp="1"/>
          </p:cNvSpPr>
          <p:nvPr>
            <p:ph type="title"/>
          </p:nvPr>
        </p:nvSpPr>
        <p:spPr>
          <a:xfrm>
            <a:off x="762000" y="356023"/>
            <a:ext cx="8687641" cy="822960"/>
          </a:xfrm>
        </p:spPr>
        <p:txBody>
          <a:bodyPr/>
          <a:lstStyle/>
          <a:p>
            <a:r>
              <a:rPr lang="en-US" altLang="ja-JP" dirty="0"/>
              <a:t>Note: Manual update of statistical information by analyze table command</a:t>
            </a:r>
            <a:endParaRPr lang="ja-JP" altLang="en-US" dirty="0"/>
          </a:p>
        </p:txBody>
      </p:sp>
      <p:sp>
        <p:nvSpPr>
          <p:cNvPr id="6" name="正方形/長方形 5"/>
          <p:cNvSpPr/>
          <p:nvPr/>
        </p:nvSpPr>
        <p:spPr>
          <a:xfrm>
            <a:off x="490854" y="1487540"/>
            <a:ext cx="11210291" cy="4154984"/>
          </a:xfrm>
          <a:prstGeom prst="rect">
            <a:avLst/>
          </a:prstGeom>
          <a:solidFill>
            <a:srgbClr val="000000"/>
          </a:solidFill>
        </p:spPr>
        <p:txBody>
          <a:bodyPr wrap="square">
            <a:spAutoFit/>
          </a:bodyPr>
          <a:lstStyle/>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]&gt; select * from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mysql.innodb_table_stats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where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database_name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and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table_name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'city';</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database_name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table_name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last_update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n_rows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clustered_index_size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sum_of_other_index_sizes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city       | 2015-10-02 20:57:09 |    600 |                    3 |                        1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1 row in set (0.00 sec)</a:t>
            </a:r>
          </a:p>
          <a:p>
            <a:endPar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endParaRP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]&gt; analyze table city;</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Table       | Op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Msg_type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Msg_text</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sakila.city</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analyze | status   | OK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1 row in set (0.00 sec)</a:t>
            </a:r>
          </a:p>
          <a:p>
            <a:endPar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endParaRP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]&gt; select * from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mysql.innodb_table_stats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where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database_name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and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table_name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'city';</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database_name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table_name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last_update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n_rows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clustered_index_size</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sum_of_other_index_sizes</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a:t>
            </a:r>
            <a:r>
              <a:rPr lang="en-US" altLang="ja-JP" sz="1200" b="1" dirty="0" err="1">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sakila</a:t>
            </a:r>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        | city       | 2015-11-23 07:55:22 |    600 |                    3 |                        1 |</a:t>
            </a:r>
          </a:p>
          <a:p>
            <a:r>
              <a:rPr lang="en-US" altLang="ja-JP" sz="1200" b="1" dirty="0">
                <a:solidFill>
                  <a:srgbClr val="00FF00"/>
                </a:solidFill>
                <a:latin typeface="Courier New" panose="02070309020205020404" pitchFamily="49" charset="0"/>
                <a:ea typeface="HG創英角ｺﾞｼｯｸUB" panose="020B0909000000000000" pitchFamily="49" charset="-128"/>
                <a:cs typeface="Courier New" panose="02070309020205020404" pitchFamily="49" charset="0"/>
              </a:rPr>
              <a:t>+---------------+------------+---------------------+--------+----------------------+--------------------------+</a:t>
            </a:r>
          </a:p>
        </p:txBody>
      </p:sp>
    </p:spTree>
    <p:extLst>
      <p:ext uri="{BB962C8B-B14F-4D97-AF65-F5344CB8AC3E}">
        <p14:creationId xmlns:p14="http://schemas.microsoft.com/office/powerpoint/2010/main" val="35219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47</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Monitoring and Tuning</a:t>
            </a:r>
          </a:p>
        </p:txBody>
      </p:sp>
    </p:spTree>
    <p:extLst>
      <p:ext uri="{BB962C8B-B14F-4D97-AF65-F5344CB8AC3E}">
        <p14:creationId xmlns:p14="http://schemas.microsoft.com/office/powerpoint/2010/main" val="163774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0BC32-A783-194F-8F96-4009E351D459}"/>
              </a:ext>
            </a:extLst>
          </p:cNvPr>
          <p:cNvSpPr/>
          <p:nvPr/>
        </p:nvSpPr>
        <p:spPr>
          <a:xfrm>
            <a:off x="519404" y="1605065"/>
            <a:ext cx="11507756" cy="2308324"/>
          </a:xfrm>
          <a:prstGeom prst="rect">
            <a:avLst/>
          </a:prstGeom>
        </p:spPr>
        <p:txBody>
          <a:bodyPr wrap="square">
            <a:spAutoFit/>
          </a:bodyPr>
          <a:lstStyle/>
          <a:p>
            <a:r>
              <a:rPr lang="en-SG" sz="2400" dirty="0">
                <a:latin typeface="Oracle Sans Light" panose="020B0403020204020204" pitchFamily="34" charset="0"/>
                <a:cs typeface="Oracle Sans Light" panose="020B0403020204020204" pitchFamily="34" charset="0"/>
              </a:rPr>
              <a:t>Wait Time: the amount of time during which a requested task is inactive or waiting to be processed</a:t>
            </a:r>
          </a:p>
          <a:p>
            <a:endParaRPr lang="en-SG" sz="2400" dirty="0">
              <a:latin typeface="Oracle Sans Light" panose="020B0403020204020204" pitchFamily="34" charset="0"/>
              <a:cs typeface="Oracle Sans Light" panose="020B0403020204020204" pitchFamily="34" charset="0"/>
            </a:endParaRPr>
          </a:p>
          <a:p>
            <a:r>
              <a:rPr lang="en-SG" sz="2400" dirty="0">
                <a:latin typeface="Oracle Sans Light" panose="020B0403020204020204" pitchFamily="34" charset="0"/>
                <a:cs typeface="Oracle Sans Light" panose="020B0403020204020204" pitchFamily="34" charset="0"/>
              </a:rPr>
              <a:t>Service Time: Actual time taken to process the query</a:t>
            </a:r>
          </a:p>
          <a:p>
            <a:endParaRPr lang="en-SG" sz="2400" dirty="0">
              <a:latin typeface="Oracle Sans Light" panose="020B0403020204020204" pitchFamily="34" charset="0"/>
              <a:cs typeface="Oracle Sans Light" panose="020B0403020204020204" pitchFamily="34" charset="0"/>
            </a:endParaRPr>
          </a:p>
          <a:p>
            <a:r>
              <a:rPr lang="en-SG" sz="2400" dirty="0">
                <a:solidFill>
                  <a:srgbClr val="FF0000"/>
                </a:solidFill>
                <a:latin typeface="Oracle Sans Light" panose="020B0403020204020204" pitchFamily="34" charset="0"/>
                <a:cs typeface="Oracle Sans Light" panose="020B0403020204020204" pitchFamily="34" charset="0"/>
              </a:rPr>
              <a:t>Response Time = Service Time + Wait Time</a:t>
            </a:r>
          </a:p>
        </p:txBody>
      </p:sp>
      <p:sp>
        <p:nvSpPr>
          <p:cNvPr id="8" name="Title 1">
            <a:extLst>
              <a:ext uri="{FF2B5EF4-FFF2-40B4-BE49-F238E27FC236}">
                <a16:creationId xmlns:a16="http://schemas.microsoft.com/office/drawing/2014/main" id="{F57B0D0A-EAF0-CF4C-A7AF-8AC6A04F99A6}"/>
              </a:ext>
            </a:extLst>
          </p:cNvPr>
          <p:cNvSpPr>
            <a:spLocks noGrp="1"/>
          </p:cNvSpPr>
          <p:nvPr>
            <p:ph type="title"/>
          </p:nvPr>
        </p:nvSpPr>
        <p:spPr>
          <a:xfrm>
            <a:off x="519404" y="374456"/>
            <a:ext cx="10515600" cy="1325563"/>
          </a:xfrm>
        </p:spPr>
        <p:txBody>
          <a:bodyPr/>
          <a:lstStyle/>
          <a:p>
            <a:r>
              <a:rPr lang="en-US" dirty="0"/>
              <a:t>Terminology</a:t>
            </a:r>
            <a:br>
              <a:rPr lang="en-US" dirty="0"/>
            </a:br>
            <a:endParaRPr lang="en-US" dirty="0"/>
          </a:p>
        </p:txBody>
      </p:sp>
    </p:spTree>
    <p:extLst>
      <p:ext uri="{BB962C8B-B14F-4D97-AF65-F5344CB8AC3E}">
        <p14:creationId xmlns:p14="http://schemas.microsoft.com/office/powerpoint/2010/main" val="146417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0BC32-A783-194F-8F96-4009E351D459}"/>
              </a:ext>
            </a:extLst>
          </p:cNvPr>
          <p:cNvSpPr/>
          <p:nvPr/>
        </p:nvSpPr>
        <p:spPr>
          <a:xfrm>
            <a:off x="379445" y="1166528"/>
            <a:ext cx="6151984" cy="5632311"/>
          </a:xfrm>
          <a:prstGeom prst="rect">
            <a:avLst/>
          </a:prstGeom>
        </p:spPr>
        <p:txBody>
          <a:bodyPr wrap="square">
            <a:spAutoFit/>
          </a:bodyPr>
          <a:lstStyle/>
          <a:p>
            <a:r>
              <a:rPr lang="en-SG" dirty="0">
                <a:latin typeface="Oracle Sans Light" panose="020B0403020204020204" pitchFamily="34" charset="0"/>
                <a:cs typeface="Oracle Sans Light" panose="020B0403020204020204" pitchFamily="34" charset="0"/>
              </a:rPr>
              <a:t>• Be wary about “best practices” </a:t>
            </a:r>
          </a:p>
          <a:p>
            <a:r>
              <a:rPr lang="en-SG" dirty="0">
                <a:latin typeface="Oracle Sans Light" panose="020B0403020204020204" pitchFamily="34" charset="0"/>
                <a:cs typeface="Oracle Sans Light" panose="020B0403020204020204" pitchFamily="34" charset="0"/>
              </a:rPr>
              <a:t>    – No two systems are the same </a:t>
            </a:r>
          </a:p>
          <a:p>
            <a:r>
              <a:rPr lang="en-SG" dirty="0">
                <a:latin typeface="Oracle Sans Light" panose="020B0403020204020204" pitchFamily="34" charset="0"/>
                <a:cs typeface="Oracle Sans Light" panose="020B0403020204020204" pitchFamily="34" charset="0"/>
              </a:rPr>
              <a:t>    – What was true earlier may no longer hold</a:t>
            </a:r>
          </a:p>
          <a:p>
            <a:r>
              <a:rPr lang="en-SG" dirty="0">
                <a:latin typeface="Oracle Sans Light" panose="020B0403020204020204" pitchFamily="34" charset="0"/>
                <a:cs typeface="Oracle Sans Light" panose="020B0403020204020204" pitchFamily="34" charset="0"/>
              </a:rPr>
              <a:t>    – Think – consider what you are doing! </a:t>
            </a:r>
          </a:p>
          <a:p>
            <a:r>
              <a:rPr lang="en-SG" dirty="0">
                <a:latin typeface="Oracle Sans Light" panose="020B0403020204020204" pitchFamily="34" charset="0"/>
                <a:cs typeface="Oracle Sans Light" panose="020B0403020204020204" pitchFamily="34" charset="0"/>
              </a:rPr>
              <a:t>    – Monitor your system</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Ensure you test your changes before deploying to production </a:t>
            </a:r>
          </a:p>
          <a:p>
            <a:r>
              <a:rPr lang="en-SG" dirty="0">
                <a:latin typeface="Oracle Sans Light" panose="020B0403020204020204" pitchFamily="34" charset="0"/>
                <a:cs typeface="Oracle Sans Light" panose="020B0403020204020204" pitchFamily="34" charset="0"/>
              </a:rPr>
              <a:t>    – The testing must reflect your production usage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Make incremental changes </a:t>
            </a:r>
          </a:p>
          <a:p>
            <a:r>
              <a:rPr lang="en-SG" dirty="0">
                <a:latin typeface="Oracle Sans Light" panose="020B0403020204020204" pitchFamily="34" charset="0"/>
                <a:cs typeface="Oracle Sans Light" panose="020B0403020204020204" pitchFamily="34" charset="0"/>
              </a:rPr>
              <a:t>    – One change at a time </a:t>
            </a:r>
          </a:p>
          <a:p>
            <a:r>
              <a:rPr lang="en-SG" dirty="0">
                <a:latin typeface="Oracle Sans Light" panose="020B0403020204020204" pitchFamily="34" charset="0"/>
                <a:cs typeface="Oracle Sans Light" panose="020B0403020204020204" pitchFamily="34" charset="0"/>
              </a:rPr>
              <a:t>    – Relatively small changes</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Be mindful of your requirements </a:t>
            </a:r>
          </a:p>
          <a:p>
            <a:r>
              <a:rPr lang="en-SG" dirty="0">
                <a:latin typeface="Oracle Sans Light" panose="020B0403020204020204" pitchFamily="34" charset="0"/>
                <a:cs typeface="Oracle Sans Light" panose="020B0403020204020204" pitchFamily="34" charset="0"/>
              </a:rPr>
              <a:t>– Some options give the choice between performance or data safety </a:t>
            </a:r>
          </a:p>
          <a:p>
            <a:r>
              <a:rPr lang="en-SG" dirty="0">
                <a:latin typeface="Oracle Sans Light" panose="020B0403020204020204" pitchFamily="34" charset="0"/>
                <a:cs typeface="Oracle Sans Light" panose="020B0403020204020204" pitchFamily="34" charset="0"/>
              </a:rPr>
              <a:t>– what do you need? </a:t>
            </a:r>
          </a:p>
          <a:p>
            <a:endParaRPr lang="en-SG" dirty="0">
              <a:latin typeface="Oracle Sans Light" panose="020B0403020204020204" pitchFamily="34" charset="0"/>
              <a:cs typeface="Oracle Sans Light" panose="020B0403020204020204" pitchFamily="34" charset="0"/>
            </a:endParaRPr>
          </a:p>
          <a:p>
            <a:endParaRPr lang="en-US" dirty="0">
              <a:latin typeface="Oracle Sans Light" panose="020B0403020204020204" pitchFamily="34" charset="0"/>
              <a:cs typeface="Oracle Sans Light" panose="020B0403020204020204" pitchFamily="34" charset="0"/>
            </a:endParaRPr>
          </a:p>
        </p:txBody>
      </p:sp>
      <p:sp>
        <p:nvSpPr>
          <p:cNvPr id="3" name="Title 1">
            <a:extLst>
              <a:ext uri="{FF2B5EF4-FFF2-40B4-BE49-F238E27FC236}">
                <a16:creationId xmlns:a16="http://schemas.microsoft.com/office/drawing/2014/main" id="{D6B96E3D-65AF-AD45-BE29-2A2FF175C796}"/>
              </a:ext>
            </a:extLst>
          </p:cNvPr>
          <p:cNvSpPr>
            <a:spLocks noGrp="1"/>
          </p:cNvSpPr>
          <p:nvPr>
            <p:ph type="title"/>
          </p:nvPr>
        </p:nvSpPr>
        <p:spPr>
          <a:xfrm>
            <a:off x="519404" y="374456"/>
            <a:ext cx="10515600" cy="792072"/>
          </a:xfrm>
        </p:spPr>
        <p:txBody>
          <a:bodyPr/>
          <a:lstStyle/>
          <a:p>
            <a:r>
              <a:rPr lang="en-US" dirty="0"/>
              <a:t>Tips</a:t>
            </a:r>
            <a:br>
              <a:rPr lang="en-US" dirty="0"/>
            </a:br>
            <a:endParaRPr lang="en-US" dirty="0"/>
          </a:p>
        </p:txBody>
      </p:sp>
      <p:sp>
        <p:nvSpPr>
          <p:cNvPr id="4" name="Rectangle 3">
            <a:extLst>
              <a:ext uri="{FF2B5EF4-FFF2-40B4-BE49-F238E27FC236}">
                <a16:creationId xmlns:a16="http://schemas.microsoft.com/office/drawing/2014/main" id="{FC03E664-491D-A040-AC6A-97A27C8E0D99}"/>
              </a:ext>
            </a:extLst>
          </p:cNvPr>
          <p:cNvSpPr/>
          <p:nvPr/>
        </p:nvSpPr>
        <p:spPr>
          <a:xfrm>
            <a:off x="6857999" y="1166528"/>
            <a:ext cx="4786605" cy="4247317"/>
          </a:xfrm>
          <a:prstGeom prst="rect">
            <a:avLst/>
          </a:prstGeom>
        </p:spPr>
        <p:txBody>
          <a:bodyPr wrap="square">
            <a:spAutoFit/>
          </a:bodyPr>
          <a:lstStyle/>
          <a:p>
            <a:r>
              <a:rPr lang="en-SG" dirty="0">
                <a:latin typeface="Oracle Sans Light" panose="020B0403020204020204" pitchFamily="34" charset="0"/>
                <a:cs typeface="Oracle Sans Light" panose="020B0403020204020204" pitchFamily="34" charset="0"/>
              </a:rPr>
              <a:t>• Often the default value is the best value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Ensure all tables have a PRIMARY KEY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InnoDB organizes the data according to the PRIMARY KEY: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The PRIMARY KEY is included in all secondary indexes in order to be able to locate the actual row =&gt; smaller PRIMARY KEY gives smaller secondary indexes.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A mostly sequential PRIMARY KEY is in general recommended to avoid inserting rows between existing rows.</a:t>
            </a:r>
            <a:endParaRPr lang="en-US" dirty="0">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09945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Introduction to </a:t>
            </a:r>
            <a:br>
              <a:rPr lang="en-US" dirty="0"/>
            </a:br>
            <a:r>
              <a:rPr lang="en-US" dirty="0"/>
              <a:t>Storage Engines</a:t>
            </a:r>
          </a:p>
        </p:txBody>
      </p:sp>
    </p:spTree>
    <p:extLst>
      <p:ext uri="{BB962C8B-B14F-4D97-AF65-F5344CB8AC3E}">
        <p14:creationId xmlns:p14="http://schemas.microsoft.com/office/powerpoint/2010/main" val="39875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C97492-51BA-174F-89CC-A7DAB6C4F439}"/>
              </a:ext>
            </a:extLst>
          </p:cNvPr>
          <p:cNvSpPr/>
          <p:nvPr/>
        </p:nvSpPr>
        <p:spPr>
          <a:xfrm>
            <a:off x="454090" y="1135781"/>
            <a:ext cx="4811474" cy="5078313"/>
          </a:xfrm>
          <a:prstGeom prst="rect">
            <a:avLst/>
          </a:prstGeom>
        </p:spPr>
        <p:txBody>
          <a:bodyPr wrap="square">
            <a:spAutoFit/>
          </a:bodyPr>
          <a:lstStyle/>
          <a:p>
            <a:r>
              <a:rPr lang="en-SG" dirty="0">
                <a:latin typeface="Oracle Sans Light" panose="020B0403020204020204" pitchFamily="34" charset="0"/>
                <a:cs typeface="Oracle Sans Light" panose="020B0403020204020204" pitchFamily="34" charset="0"/>
              </a:rPr>
              <a:t>• Gives you a base line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Tells you what has happened </a:t>
            </a:r>
          </a:p>
          <a:p>
            <a:r>
              <a:rPr lang="en-SG" dirty="0">
                <a:latin typeface="Oracle Sans Light" panose="020B0403020204020204" pitchFamily="34" charset="0"/>
                <a:cs typeface="Oracle Sans Light" panose="020B0403020204020204" pitchFamily="34" charset="0"/>
              </a:rPr>
              <a:t>– useful to investigate performance issues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Allows you to proactively handle potential issues</a:t>
            </a:r>
          </a:p>
          <a:p>
            <a:r>
              <a:rPr lang="en-SG" dirty="0">
                <a:latin typeface="Oracle Sans Light" panose="020B0403020204020204" pitchFamily="34" charset="0"/>
                <a:cs typeface="Oracle Sans Light" panose="020B0403020204020204" pitchFamily="34" charset="0"/>
              </a:rPr>
              <a:t>Many options available: </a:t>
            </a:r>
          </a:p>
          <a:p>
            <a:r>
              <a:rPr lang="en-SG" dirty="0">
                <a:latin typeface="Oracle Sans Light" panose="020B0403020204020204" pitchFamily="34" charset="0"/>
                <a:cs typeface="Oracle Sans Light" panose="020B0403020204020204" pitchFamily="34" charset="0"/>
              </a:rPr>
              <a:t>– MySQL Enterprise Monitor</a:t>
            </a:r>
          </a:p>
          <a:p>
            <a:r>
              <a:rPr lang="en-SG" dirty="0">
                <a:latin typeface="Oracle Sans Light" panose="020B0403020204020204" pitchFamily="34" charset="0"/>
                <a:cs typeface="Oracle Sans Light" panose="020B0403020204020204" pitchFamily="34" charset="0"/>
              </a:rPr>
              <a:t> – MySQL Plugin for Oracle Enterprise Monitor </a:t>
            </a:r>
          </a:p>
          <a:p>
            <a:r>
              <a:rPr lang="en-SG" dirty="0">
                <a:latin typeface="Oracle Sans Light" panose="020B0403020204020204" pitchFamily="34" charset="0"/>
                <a:cs typeface="Oracle Sans Light" panose="020B0403020204020204" pitchFamily="34" charset="0"/>
              </a:rPr>
              <a:t>– Cacti</a:t>
            </a:r>
          </a:p>
          <a:p>
            <a:r>
              <a:rPr lang="en-SG" dirty="0">
                <a:latin typeface="Oracle Sans Light" panose="020B0403020204020204" pitchFamily="34" charset="0"/>
                <a:cs typeface="Oracle Sans Light" panose="020B0403020204020204" pitchFamily="34" charset="0"/>
              </a:rPr>
              <a:t>– Zabbix </a:t>
            </a:r>
          </a:p>
          <a:p>
            <a:r>
              <a:rPr lang="en-SG" dirty="0">
                <a:latin typeface="Oracle Sans Light" panose="020B0403020204020204" pitchFamily="34" charset="0"/>
                <a:cs typeface="Oracle Sans Light" panose="020B0403020204020204" pitchFamily="34" charset="0"/>
              </a:rPr>
              <a:t>– Nagios </a:t>
            </a:r>
          </a:p>
          <a:p>
            <a:r>
              <a:rPr lang="en-SG" dirty="0">
                <a:latin typeface="Oracle Sans Light" panose="020B0403020204020204" pitchFamily="34" charset="0"/>
                <a:cs typeface="Oracle Sans Light" panose="020B0403020204020204" pitchFamily="34" charset="0"/>
              </a:rPr>
              <a:t>– And many more </a:t>
            </a:r>
          </a:p>
          <a:p>
            <a:endParaRPr lang="en-SG" dirty="0">
              <a:latin typeface="Oracle Sans Light" panose="020B0403020204020204" pitchFamily="34" charset="0"/>
              <a:cs typeface="Oracle Sans Light" panose="020B0403020204020204" pitchFamily="34" charset="0"/>
            </a:endParaRPr>
          </a:p>
          <a:p>
            <a:r>
              <a:rPr lang="en-SG" dirty="0">
                <a:latin typeface="Oracle Sans Light" panose="020B0403020204020204" pitchFamily="34" charset="0"/>
                <a:cs typeface="Oracle Sans Light" panose="020B0403020204020204" pitchFamily="34" charset="0"/>
              </a:rPr>
              <a:t>• Make sure you configure alerts so you react appropriately to all events based on the severity level!</a:t>
            </a:r>
            <a:endParaRPr lang="en-US" dirty="0">
              <a:latin typeface="Oracle Sans Light" panose="020B0403020204020204" pitchFamily="34" charset="0"/>
              <a:cs typeface="Oracle Sans Light" panose="020B0403020204020204" pitchFamily="34" charset="0"/>
            </a:endParaRPr>
          </a:p>
        </p:txBody>
      </p:sp>
      <p:sp>
        <p:nvSpPr>
          <p:cNvPr id="8" name="Title 1">
            <a:extLst>
              <a:ext uri="{FF2B5EF4-FFF2-40B4-BE49-F238E27FC236}">
                <a16:creationId xmlns:a16="http://schemas.microsoft.com/office/drawing/2014/main" id="{133EC9E5-7F63-C040-A3C3-FE9361078691}"/>
              </a:ext>
            </a:extLst>
          </p:cNvPr>
          <p:cNvSpPr>
            <a:spLocks noGrp="1"/>
          </p:cNvSpPr>
          <p:nvPr>
            <p:ph type="title"/>
          </p:nvPr>
        </p:nvSpPr>
        <p:spPr>
          <a:xfrm>
            <a:off x="519404" y="374456"/>
            <a:ext cx="10515600" cy="761325"/>
          </a:xfrm>
        </p:spPr>
        <p:txBody>
          <a:bodyPr>
            <a:normAutofit/>
          </a:bodyPr>
          <a:lstStyle/>
          <a:p>
            <a:r>
              <a:rPr lang="en-US" dirty="0"/>
              <a:t>Monitoring</a:t>
            </a:r>
            <a:br>
              <a:rPr lang="en-US" dirty="0"/>
            </a:br>
            <a:endParaRPr lang="en-US" dirty="0"/>
          </a:p>
        </p:txBody>
      </p:sp>
      <p:pic>
        <p:nvPicPr>
          <p:cNvPr id="10" name="Picture 9">
            <a:extLst>
              <a:ext uri="{FF2B5EF4-FFF2-40B4-BE49-F238E27FC236}">
                <a16:creationId xmlns:a16="http://schemas.microsoft.com/office/drawing/2014/main" id="{620933F5-344F-1049-A42B-F6DBE827F1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5564" y="1295758"/>
            <a:ext cx="6792828" cy="3665392"/>
          </a:xfrm>
          <a:prstGeom prst="rect">
            <a:avLst/>
          </a:prstGeom>
        </p:spPr>
      </p:pic>
    </p:spTree>
    <p:extLst>
      <p:ext uri="{BB962C8B-B14F-4D97-AF65-F5344CB8AC3E}">
        <p14:creationId xmlns:p14="http://schemas.microsoft.com/office/powerpoint/2010/main" val="189699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76993-2014-3441-BAEE-3C0B16830AAD}"/>
              </a:ext>
            </a:extLst>
          </p:cNvPr>
          <p:cNvSpPr>
            <a:spLocks noGrp="1"/>
          </p:cNvSpPr>
          <p:nvPr>
            <p:ph type="title"/>
          </p:nvPr>
        </p:nvSpPr>
        <p:spPr>
          <a:xfrm>
            <a:off x="519404" y="374457"/>
            <a:ext cx="10515600" cy="751700"/>
          </a:xfrm>
        </p:spPr>
        <p:txBody>
          <a:bodyPr>
            <a:normAutofit/>
          </a:bodyPr>
          <a:lstStyle/>
          <a:p>
            <a:r>
              <a:rPr lang="en-US" dirty="0"/>
              <a:t>Workbench Performance Report</a:t>
            </a:r>
            <a:br>
              <a:rPr lang="en-US" dirty="0"/>
            </a:br>
            <a:endParaRPr lang="en-US" dirty="0"/>
          </a:p>
        </p:txBody>
      </p:sp>
      <p:pic>
        <p:nvPicPr>
          <p:cNvPr id="4" name="Picture 3">
            <a:extLst>
              <a:ext uri="{FF2B5EF4-FFF2-40B4-BE49-F238E27FC236}">
                <a16:creationId xmlns:a16="http://schemas.microsoft.com/office/drawing/2014/main" id="{8ED32FEA-8C73-2946-A00F-7DD7B83491C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954" y="1208879"/>
            <a:ext cx="10350500" cy="4635500"/>
          </a:xfrm>
          <a:prstGeom prst="rect">
            <a:avLst/>
          </a:prstGeom>
        </p:spPr>
      </p:pic>
    </p:spTree>
    <p:extLst>
      <p:ext uri="{BB962C8B-B14F-4D97-AF65-F5344CB8AC3E}">
        <p14:creationId xmlns:p14="http://schemas.microsoft.com/office/powerpoint/2010/main" val="146131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C97492-51BA-174F-89CC-A7DAB6C4F439}"/>
              </a:ext>
            </a:extLst>
          </p:cNvPr>
          <p:cNvSpPr/>
          <p:nvPr/>
        </p:nvSpPr>
        <p:spPr>
          <a:xfrm>
            <a:off x="519404" y="1228397"/>
            <a:ext cx="9790923" cy="5016758"/>
          </a:xfrm>
          <a:prstGeom prst="rect">
            <a:avLst/>
          </a:prstGeom>
        </p:spPr>
        <p:txBody>
          <a:bodyPr wrap="square">
            <a:spAutoFit/>
          </a:bodyPr>
          <a:lstStyle/>
          <a:p>
            <a:pPr marL="342900" indent="-342900">
              <a:buFont typeface="Arial" panose="020B0604020202020204" pitchFamily="34" charset="0"/>
              <a:buChar char="•"/>
            </a:pPr>
            <a:r>
              <a:rPr lang="en-SG" sz="2000" dirty="0">
                <a:cs typeface="Oracle Sans Light" panose="020B0403020204020204" pitchFamily="34" charset="0"/>
              </a:rPr>
              <a:t>While monitoring is good, there is such as thing as too much monitoring </a:t>
            </a:r>
          </a:p>
          <a:p>
            <a:pPr marL="342900" indent="-342900">
              <a:buFont typeface="Arial" panose="020B0604020202020204" pitchFamily="34" charset="0"/>
              <a:buChar char="•"/>
            </a:pPr>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All monitoring has overhead (some more than others)</a:t>
            </a:r>
          </a:p>
          <a:p>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Particularly be careful with queries like: </a:t>
            </a:r>
          </a:p>
          <a:p>
            <a:pPr marL="800100" lvl="1" indent="-342900">
              <a:buFont typeface="Arial" panose="020B0604020202020204" pitchFamily="34" charset="0"/>
              <a:buChar char="•"/>
            </a:pPr>
            <a:r>
              <a:rPr lang="en-SG" sz="2000" dirty="0">
                <a:cs typeface="Oracle Sans Light" panose="020B0403020204020204" pitchFamily="34" charset="0"/>
              </a:rPr>
              <a:t>SHOW PROCESSLIST </a:t>
            </a:r>
          </a:p>
          <a:p>
            <a:pPr marL="800100" lvl="1" indent="-342900">
              <a:buFont typeface="Arial" panose="020B0604020202020204" pitchFamily="34" charset="0"/>
              <a:buChar char="•"/>
            </a:pPr>
            <a:r>
              <a:rPr lang="en-SG" sz="2000" dirty="0">
                <a:cs typeface="Oracle Sans Light" panose="020B0403020204020204" pitchFamily="34" charset="0"/>
              </a:rPr>
              <a:t>SHOW ENGINE INNODB STATUS </a:t>
            </a:r>
          </a:p>
          <a:p>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If performed too often they can cause an outage on their own </a:t>
            </a:r>
          </a:p>
          <a:p>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In 5.6+: Use PERFORMANCE_SCHEMA.THREADS instead of SHOW PROCESSLIST</a:t>
            </a:r>
          </a:p>
          <a:p>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SIMILAR to </a:t>
            </a:r>
            <a:r>
              <a:rPr lang="en-SG" sz="2000" dirty="0" err="1">
                <a:cs typeface="Oracle Sans Light" panose="020B0403020204020204" pitchFamily="34" charset="0"/>
              </a:rPr>
              <a:t>v$session</a:t>
            </a:r>
            <a:r>
              <a:rPr lang="en-SG" sz="2000" dirty="0">
                <a:cs typeface="Oracle Sans Light" panose="020B0403020204020204" pitchFamily="34" charset="0"/>
              </a:rPr>
              <a:t> and </a:t>
            </a:r>
            <a:r>
              <a:rPr lang="en-SG" sz="2000" dirty="0" err="1">
                <a:cs typeface="Oracle Sans Light" panose="020B0403020204020204" pitchFamily="34" charset="0"/>
              </a:rPr>
              <a:t>v$process</a:t>
            </a:r>
            <a:r>
              <a:rPr lang="en-SG" sz="2000" dirty="0">
                <a:cs typeface="Oracle Sans Light" panose="020B0403020204020204" pitchFamily="34" charset="0"/>
              </a:rPr>
              <a:t> in Oracle</a:t>
            </a:r>
          </a:p>
          <a:p>
            <a:pPr marL="342900" indent="-342900">
              <a:buFont typeface="Arial" panose="020B0604020202020204" pitchFamily="34" charset="0"/>
              <a:buChar char="•"/>
            </a:pPr>
            <a:endParaRPr lang="en-SG" sz="2000" dirty="0">
              <a:cs typeface="Oracle Sans Light" panose="020B0403020204020204" pitchFamily="34" charset="0"/>
            </a:endParaRPr>
          </a:p>
          <a:p>
            <a:pPr marL="342900" indent="-342900">
              <a:buFont typeface="Arial" panose="020B0604020202020204" pitchFamily="34" charset="0"/>
              <a:buChar char="•"/>
            </a:pPr>
            <a:r>
              <a:rPr lang="en-SG" sz="2000" dirty="0">
                <a:cs typeface="Oracle Sans Light" panose="020B0403020204020204" pitchFamily="34" charset="0"/>
              </a:rPr>
              <a:t>MySQL also has </a:t>
            </a:r>
            <a:r>
              <a:rPr lang="en-SG" sz="2000" dirty="0" err="1">
                <a:cs typeface="Oracle Sans Light" panose="020B0403020204020204" pitchFamily="34" charset="0"/>
              </a:rPr>
              <a:t>x$session</a:t>
            </a:r>
            <a:r>
              <a:rPr lang="en-SG" sz="2000" dirty="0">
                <a:cs typeface="Oracle Sans Light" panose="020B0403020204020204" pitchFamily="34" charset="0"/>
              </a:rPr>
              <a:t> and </a:t>
            </a:r>
            <a:r>
              <a:rPr lang="en-SG" sz="2000" dirty="0" err="1">
                <a:cs typeface="Oracle Sans Light" panose="020B0403020204020204" pitchFamily="34" charset="0"/>
              </a:rPr>
              <a:t>x$processlist</a:t>
            </a:r>
            <a:r>
              <a:rPr lang="en-SG" sz="2000" dirty="0">
                <a:cs typeface="Oracle Sans Light" panose="020B0403020204020204" pitchFamily="34" charset="0"/>
              </a:rPr>
              <a:t> on SYS schema</a:t>
            </a:r>
            <a:endParaRPr lang="en-US" sz="2000" dirty="0">
              <a:cs typeface="Oracle Sans Light" panose="020B0403020204020204" pitchFamily="34" charset="0"/>
            </a:endParaRPr>
          </a:p>
        </p:txBody>
      </p:sp>
      <p:sp>
        <p:nvSpPr>
          <p:cNvPr id="3" name="Title 1">
            <a:extLst>
              <a:ext uri="{FF2B5EF4-FFF2-40B4-BE49-F238E27FC236}">
                <a16:creationId xmlns:a16="http://schemas.microsoft.com/office/drawing/2014/main" id="{B257DADB-A1AA-2F49-8291-A516E01AEDB3}"/>
              </a:ext>
            </a:extLst>
          </p:cNvPr>
          <p:cNvSpPr>
            <a:spLocks noGrp="1"/>
          </p:cNvSpPr>
          <p:nvPr>
            <p:ph type="title"/>
          </p:nvPr>
        </p:nvSpPr>
        <p:spPr>
          <a:xfrm>
            <a:off x="519404" y="374456"/>
            <a:ext cx="10515600" cy="886453"/>
          </a:xfrm>
        </p:spPr>
        <p:txBody>
          <a:bodyPr>
            <a:normAutofit/>
          </a:bodyPr>
          <a:lstStyle/>
          <a:p>
            <a:r>
              <a:rPr lang="en-US" dirty="0"/>
              <a:t>Monitoring has Overhead too</a:t>
            </a:r>
            <a:br>
              <a:rPr lang="en-US" dirty="0"/>
            </a:br>
            <a:endParaRPr lang="en-US" dirty="0"/>
          </a:p>
        </p:txBody>
      </p:sp>
    </p:spTree>
    <p:extLst>
      <p:ext uri="{BB962C8B-B14F-4D97-AF65-F5344CB8AC3E}">
        <p14:creationId xmlns:p14="http://schemas.microsoft.com/office/powerpoint/2010/main" val="9769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2"/>
          <p:cNvSpPr>
            <a:spLocks noGrp="1"/>
          </p:cNvSpPr>
          <p:nvPr>
            <p:ph idx="1"/>
          </p:nvPr>
        </p:nvSpPr>
        <p:spPr>
          <a:xfrm>
            <a:off x="531289" y="1544316"/>
            <a:ext cx="11129420" cy="3962400"/>
          </a:xfrm>
        </p:spPr>
        <p:txBody>
          <a:bodyPr/>
          <a:lstStyle/>
          <a:p>
            <a:pPr>
              <a:lnSpc>
                <a:spcPct val="100000"/>
              </a:lnSpc>
              <a:spcBef>
                <a:spcPts val="0"/>
              </a:spcBef>
            </a:pPr>
            <a:r>
              <a:rPr lang="en-US" altLang="ja-JP" sz="2000" dirty="0">
                <a:cs typeface="Arial" charset="0"/>
              </a:rPr>
              <a:t>A view, procedure, and set of functions for convenient use </a:t>
            </a:r>
          </a:p>
          <a:p>
            <a:pPr>
              <a:lnSpc>
                <a:spcPct val="100000"/>
              </a:lnSpc>
              <a:spcBef>
                <a:spcPts val="0"/>
              </a:spcBef>
            </a:pPr>
            <a:r>
              <a:rPr lang="en-US" altLang="ja-JP" sz="2000" dirty="0">
                <a:cs typeface="Arial" charset="0"/>
              </a:rPr>
              <a:t>of the performance schema</a:t>
            </a:r>
          </a:p>
          <a:p>
            <a:pPr>
              <a:lnSpc>
                <a:spcPct val="100000"/>
              </a:lnSpc>
              <a:spcBef>
                <a:spcPts val="0"/>
              </a:spcBef>
            </a:pPr>
            <a:endParaRPr lang="en-US" altLang="ja-JP" sz="2000" dirty="0">
              <a:cs typeface="Arial" charset="0"/>
            </a:endParaRPr>
          </a:p>
          <a:p>
            <a:pPr>
              <a:lnSpc>
                <a:spcPct val="100000"/>
              </a:lnSpc>
              <a:spcBef>
                <a:spcPts val="0"/>
              </a:spcBef>
            </a:pPr>
            <a:r>
              <a:rPr lang="en-US" altLang="ja-JP" sz="2000" dirty="0">
                <a:cs typeface="Arial" charset="0"/>
              </a:rPr>
              <a:t>Support database administrator task</a:t>
            </a:r>
          </a:p>
          <a:p>
            <a:pPr>
              <a:lnSpc>
                <a:spcPct val="100000"/>
              </a:lnSpc>
              <a:spcBef>
                <a:spcPts val="0"/>
              </a:spcBef>
            </a:pPr>
            <a:endParaRPr lang="en-US" sz="2000" dirty="0">
              <a:cs typeface="Arial" charset="0"/>
            </a:endParaRPr>
          </a:p>
          <a:p>
            <a:pPr lvl="1">
              <a:lnSpc>
                <a:spcPct val="100000"/>
              </a:lnSpc>
              <a:spcBef>
                <a:spcPts val="0"/>
              </a:spcBef>
            </a:pPr>
            <a:r>
              <a:rPr lang="en-US" altLang="ja-JP" sz="2000" dirty="0">
                <a:cs typeface="Arial" charset="0"/>
              </a:rPr>
              <a:t>Monitor key statistics such as operating statistics and growth rates</a:t>
            </a:r>
          </a:p>
          <a:p>
            <a:pPr marL="182880" lvl="1" indent="0">
              <a:lnSpc>
                <a:spcPct val="100000"/>
              </a:lnSpc>
              <a:spcBef>
                <a:spcPts val="0"/>
              </a:spcBef>
              <a:buNone/>
            </a:pPr>
            <a:endParaRPr lang="en-US" altLang="ja-JP" sz="2000" dirty="0">
              <a:cs typeface="Arial" charset="0"/>
            </a:endParaRPr>
          </a:p>
          <a:p>
            <a:pPr lvl="1">
              <a:lnSpc>
                <a:spcPct val="100000"/>
              </a:lnSpc>
              <a:spcBef>
                <a:spcPts val="0"/>
              </a:spcBef>
            </a:pPr>
            <a:r>
              <a:rPr lang="en-US" altLang="ja-JP" sz="2000" dirty="0">
                <a:cs typeface="Arial" charset="0"/>
              </a:rPr>
              <a:t>Detection, diagnosis and improvement of performance problems</a:t>
            </a:r>
            <a:endParaRPr lang="en-US" sz="2000" dirty="0">
              <a:cs typeface="Arial" charset="0"/>
            </a:endParaRPr>
          </a:p>
          <a:p>
            <a:pPr>
              <a:lnSpc>
                <a:spcPct val="100000"/>
              </a:lnSpc>
              <a:spcBef>
                <a:spcPts val="0"/>
              </a:spcBef>
            </a:pPr>
            <a:endParaRPr lang="en-US" altLang="ja-JP" sz="2000" dirty="0">
              <a:cs typeface="Arial" charset="0"/>
            </a:endParaRPr>
          </a:p>
          <a:p>
            <a:pPr>
              <a:lnSpc>
                <a:spcPct val="100000"/>
              </a:lnSpc>
              <a:spcBef>
                <a:spcPts val="0"/>
              </a:spcBef>
            </a:pPr>
            <a:r>
              <a:rPr lang="en-US" altLang="ja-JP" sz="2000" dirty="0">
                <a:cs typeface="Arial" charset="0"/>
              </a:rPr>
              <a:t>With sys schema, simply check the details of the situation</a:t>
            </a:r>
          </a:p>
          <a:p>
            <a:pPr>
              <a:lnSpc>
                <a:spcPct val="100000"/>
              </a:lnSpc>
              <a:spcBef>
                <a:spcPts val="0"/>
              </a:spcBef>
            </a:pPr>
            <a:endParaRPr lang="en-US" sz="2000" dirty="0">
              <a:cs typeface="Arial" charset="0"/>
            </a:endParaRPr>
          </a:p>
          <a:p>
            <a:pPr lvl="1">
              <a:lnSpc>
                <a:spcPct val="100000"/>
              </a:lnSpc>
              <a:spcBef>
                <a:spcPts val="0"/>
              </a:spcBef>
            </a:pPr>
            <a:r>
              <a:rPr lang="en-US" sz="2000" dirty="0">
                <a:cs typeface="Arial" charset="0"/>
              </a:rPr>
              <a:t>Files and processing with high IO, high-cost SQL statement, lock</a:t>
            </a:r>
          </a:p>
          <a:p>
            <a:pPr lvl="1">
              <a:lnSpc>
                <a:spcPct val="100000"/>
              </a:lnSpc>
              <a:spcBef>
                <a:spcPts val="0"/>
              </a:spcBef>
            </a:pPr>
            <a:endParaRPr lang="en-US" altLang="ja-JP" sz="2000" dirty="0">
              <a:cs typeface="Arial" charset="0"/>
            </a:endParaRPr>
          </a:p>
          <a:p>
            <a:pPr lvl="1">
              <a:lnSpc>
                <a:spcPct val="100000"/>
              </a:lnSpc>
              <a:spcBef>
                <a:spcPts val="0"/>
              </a:spcBef>
            </a:pPr>
            <a:r>
              <a:rPr lang="en-US" altLang="ja-JP" sz="2000" dirty="0">
                <a:cs typeface="Arial" charset="0"/>
              </a:rPr>
              <a:t>Table, index, schema statistics, latency and latency analysis, etc.</a:t>
            </a:r>
          </a:p>
          <a:p>
            <a:pPr>
              <a:lnSpc>
                <a:spcPct val="100000"/>
              </a:lnSpc>
              <a:spcBef>
                <a:spcPts val="0"/>
              </a:spcBef>
            </a:pPr>
            <a:endParaRPr lang="en-US" altLang="ja-JP" sz="2000" dirty="0">
              <a:cs typeface="Arial" charset="0"/>
            </a:endParaRPr>
          </a:p>
          <a:p>
            <a:pPr>
              <a:lnSpc>
                <a:spcPct val="100000"/>
              </a:lnSpc>
              <a:spcBef>
                <a:spcPts val="0"/>
              </a:spcBef>
            </a:pPr>
            <a:r>
              <a:rPr lang="en-US" altLang="ja-JP" sz="2000" dirty="0">
                <a:cs typeface="Arial" charset="0"/>
              </a:rPr>
              <a:t>Created by default from MySQL 5.7</a:t>
            </a:r>
            <a:endParaRPr lang="en-US" sz="2000" dirty="0">
              <a:cs typeface="Arial" charset="0"/>
            </a:endParaRPr>
          </a:p>
        </p:txBody>
      </p:sp>
      <p:sp>
        <p:nvSpPr>
          <p:cNvPr id="2" name="スライド番号プレースホルダー 1"/>
          <p:cNvSpPr>
            <a:spLocks noGrp="1"/>
          </p:cNvSpPr>
          <p:nvPr>
            <p:ph type="sldNum" sz="quarter" idx="12"/>
          </p:nvPr>
        </p:nvSpPr>
        <p:spPr/>
        <p:txBody>
          <a:bodyPr/>
          <a:lstStyle/>
          <a:p>
            <a:fld id="{C51EAA63-D034-42AE-91FA-B13B9518C7BE}" type="slidenum">
              <a:rPr lang="en-US" altLang="ja-JP" smtClean="0"/>
              <a:t>53</a:t>
            </a:fld>
            <a:endParaRPr lang="ja-JP" altLang="en-US" dirty="0"/>
          </a:p>
        </p:txBody>
      </p:sp>
      <p:sp>
        <p:nvSpPr>
          <p:cNvPr id="51204" name="Text Placeholder 3"/>
          <p:cNvSpPr>
            <a:spLocks noGrp="1"/>
          </p:cNvSpPr>
          <p:nvPr>
            <p:ph type="body" sz="quarter" idx="13"/>
          </p:nvPr>
        </p:nvSpPr>
        <p:spPr>
          <a:xfrm>
            <a:off x="531289" y="1003021"/>
            <a:ext cx="11128097" cy="343299"/>
          </a:xfrm>
        </p:spPr>
        <p:txBody>
          <a:bodyPr/>
          <a:lstStyle/>
          <a:p>
            <a:pPr>
              <a:spcAft>
                <a:spcPct val="0"/>
              </a:spcAft>
            </a:pPr>
            <a:r>
              <a:rPr lang="en-US" altLang="ja-JP" dirty="0">
                <a:solidFill>
                  <a:srgbClr val="FF0000"/>
                </a:solidFill>
              </a:rPr>
              <a:t>Simple view of Performance Schema and Information Schema</a:t>
            </a:r>
            <a:endParaRPr lang="en-US" dirty="0">
              <a:solidFill>
                <a:srgbClr val="FF0000"/>
              </a:solidFill>
              <a:latin typeface="Arial" charset="0"/>
              <a:ea typeface="ＭＳ Ｐゴシック" charset="0"/>
              <a:cs typeface="Arial" charset="0"/>
            </a:endParaRPr>
          </a:p>
        </p:txBody>
      </p:sp>
      <p:pic>
        <p:nvPicPr>
          <p:cNvPr id="51205" name="Picture 5" descr="C:\Users\mfrank\AppData\Local\Microsoft\Windows\Temporary Internet Files\Content.IE5\VHRP95JQ\MP900321206[1].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993592" y="1595003"/>
            <a:ext cx="2754711" cy="38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7802BF0E-D506-B141-AC31-C45542548782}"/>
              </a:ext>
            </a:extLst>
          </p:cNvPr>
          <p:cNvSpPr>
            <a:spLocks noGrp="1"/>
          </p:cNvSpPr>
          <p:nvPr>
            <p:ph type="title"/>
          </p:nvPr>
        </p:nvSpPr>
        <p:spPr>
          <a:xfrm>
            <a:off x="531289" y="322186"/>
            <a:ext cx="10671048" cy="571496"/>
          </a:xfrm>
        </p:spPr>
        <p:txBody>
          <a:bodyPr/>
          <a:lstStyle/>
          <a:p>
            <a:r>
              <a:rPr lang="en-US" dirty="0"/>
              <a:t>SYS Schema</a:t>
            </a:r>
          </a:p>
        </p:txBody>
      </p:sp>
    </p:spTree>
    <p:extLst>
      <p:ext uri="{BB962C8B-B14F-4D97-AF65-F5344CB8AC3E}">
        <p14:creationId xmlns:p14="http://schemas.microsoft.com/office/powerpoint/2010/main" val="61207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C97492-51BA-174F-89CC-A7DAB6C4F439}"/>
              </a:ext>
            </a:extLst>
          </p:cNvPr>
          <p:cNvSpPr/>
          <p:nvPr/>
        </p:nvSpPr>
        <p:spPr>
          <a:xfrm>
            <a:off x="519404" y="1269744"/>
            <a:ext cx="8820539" cy="1754326"/>
          </a:xfrm>
          <a:prstGeom prst="rect">
            <a:avLst/>
          </a:prstGeom>
        </p:spPr>
        <p:txBody>
          <a:bodyPr wrap="square">
            <a:spAutoFit/>
          </a:bodyPr>
          <a:lstStyle/>
          <a:p>
            <a:r>
              <a:rPr lang="en-SG" dirty="0">
                <a:cs typeface="Oracle Sans Light" panose="020B0403020204020204" pitchFamily="34" charset="0"/>
              </a:rPr>
              <a:t>• Also available from </a:t>
            </a:r>
            <a:r>
              <a:rPr lang="en-SG" dirty="0">
                <a:cs typeface="Oracle Sans Light" panose="020B0403020204020204" pitchFamily="34" charset="0"/>
                <a:hlinkClick r:id="rId2"/>
              </a:rPr>
              <a:t>https://github.com/mysql/mysql-sys for MySQL 5.6</a:t>
            </a:r>
            <a:endParaRPr lang="en-SG" dirty="0">
              <a:cs typeface="Oracle Sans Light" panose="020B0403020204020204" pitchFamily="34" charset="0"/>
            </a:endParaRPr>
          </a:p>
          <a:p>
            <a:endParaRPr lang="en-SG" dirty="0">
              <a:cs typeface="Oracle Sans Light" panose="020B0403020204020204" pitchFamily="34" charset="0"/>
            </a:endParaRPr>
          </a:p>
          <a:p>
            <a:r>
              <a:rPr lang="en-SG" dirty="0">
                <a:cs typeface="Oracle Sans Light" panose="020B0403020204020204" pitchFamily="34" charset="0"/>
              </a:rPr>
              <a:t> • Formerly known as PS_HELPER by Mark </a:t>
            </a:r>
            <a:r>
              <a:rPr lang="en-SG" dirty="0" err="1">
                <a:cs typeface="Oracle Sans Light" panose="020B0403020204020204" pitchFamily="34" charset="0"/>
              </a:rPr>
              <a:t>Leight</a:t>
            </a:r>
            <a:endParaRPr lang="en-SG" dirty="0">
              <a:cs typeface="Oracle Sans Light" panose="020B0403020204020204" pitchFamily="34" charset="0"/>
            </a:endParaRPr>
          </a:p>
          <a:p>
            <a:endParaRPr lang="en-SG" dirty="0">
              <a:cs typeface="Oracle Sans Light" panose="020B0403020204020204" pitchFamily="34" charset="0"/>
            </a:endParaRPr>
          </a:p>
          <a:p>
            <a:r>
              <a:rPr lang="en-SG" dirty="0">
                <a:cs typeface="Oracle Sans Light" panose="020B0403020204020204" pitchFamily="34" charset="0"/>
              </a:rPr>
              <a:t> • Report: </a:t>
            </a:r>
            <a:r>
              <a:rPr lang="en-SG" dirty="0" err="1">
                <a:cs typeface="Oracle Sans Light" panose="020B0403020204020204" pitchFamily="34" charset="0"/>
              </a:rPr>
              <a:t>sys.Diagnostics</a:t>
            </a:r>
            <a:r>
              <a:rPr lang="en-SG" dirty="0">
                <a:cs typeface="Oracle Sans Light" panose="020B0403020204020204" pitchFamily="34" charset="0"/>
              </a:rPr>
              <a:t> (similar to AWR Report or STATPACK in Oracle)</a:t>
            </a:r>
          </a:p>
          <a:p>
            <a:endParaRPr lang="en-SG" dirty="0">
              <a:cs typeface="Oracle Sans Light" panose="020B0403020204020204" pitchFamily="34" charset="0"/>
            </a:endParaRPr>
          </a:p>
        </p:txBody>
      </p:sp>
      <p:sp>
        <p:nvSpPr>
          <p:cNvPr id="3" name="Title 1">
            <a:extLst>
              <a:ext uri="{FF2B5EF4-FFF2-40B4-BE49-F238E27FC236}">
                <a16:creationId xmlns:a16="http://schemas.microsoft.com/office/drawing/2014/main" id="{FF509F76-6E31-204D-BC1F-FCCBA988236A}"/>
              </a:ext>
            </a:extLst>
          </p:cNvPr>
          <p:cNvSpPr>
            <a:spLocks noGrp="1"/>
          </p:cNvSpPr>
          <p:nvPr>
            <p:ph type="title"/>
          </p:nvPr>
        </p:nvSpPr>
        <p:spPr>
          <a:xfrm>
            <a:off x="519404" y="374457"/>
            <a:ext cx="10515600" cy="920418"/>
          </a:xfrm>
        </p:spPr>
        <p:txBody>
          <a:bodyPr>
            <a:normAutofit/>
          </a:bodyPr>
          <a:lstStyle/>
          <a:p>
            <a:r>
              <a:rPr lang="en-US" dirty="0"/>
              <a:t>Use SYS Schema</a:t>
            </a:r>
            <a:br>
              <a:rPr lang="en-US" dirty="0"/>
            </a:br>
            <a:endParaRPr lang="en-US" dirty="0"/>
          </a:p>
        </p:txBody>
      </p:sp>
      <p:pic>
        <p:nvPicPr>
          <p:cNvPr id="4" name="Picture 3">
            <a:extLst>
              <a:ext uri="{FF2B5EF4-FFF2-40B4-BE49-F238E27FC236}">
                <a16:creationId xmlns:a16="http://schemas.microsoft.com/office/drawing/2014/main" id="{9DE411DD-FCBD-3B41-A9B7-E000C79D08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311" y="4294412"/>
            <a:ext cx="10823510" cy="1009940"/>
          </a:xfrm>
          <a:prstGeom prst="rect">
            <a:avLst/>
          </a:prstGeom>
        </p:spPr>
      </p:pic>
      <p:sp>
        <p:nvSpPr>
          <p:cNvPr id="5" name="Rectangle 4">
            <a:extLst>
              <a:ext uri="{FF2B5EF4-FFF2-40B4-BE49-F238E27FC236}">
                <a16:creationId xmlns:a16="http://schemas.microsoft.com/office/drawing/2014/main" id="{34E4173D-7874-9A4A-806D-F11E18E3FE9E}"/>
              </a:ext>
            </a:extLst>
          </p:cNvPr>
          <p:cNvSpPr/>
          <p:nvPr/>
        </p:nvSpPr>
        <p:spPr>
          <a:xfrm>
            <a:off x="767500" y="5377482"/>
            <a:ext cx="7878148" cy="923330"/>
          </a:xfrm>
          <a:prstGeom prst="rect">
            <a:avLst/>
          </a:prstGeom>
        </p:spPr>
        <p:txBody>
          <a:bodyPr wrap="square">
            <a:spAutoFit/>
          </a:bodyPr>
          <a:lstStyle/>
          <a:p>
            <a:pPr fontAlgn="base">
              <a:buFont typeface="Arial" panose="020B0604020202020204" pitchFamily="34" charset="0"/>
              <a:buChar char="•"/>
            </a:pPr>
            <a:r>
              <a:rPr lang="en-SG" dirty="0">
                <a:solidFill>
                  <a:srgbClr val="555555"/>
                </a:solidFill>
                <a:cs typeface="Oracle Sans Light" panose="020B0403020204020204" pitchFamily="34" charset="0"/>
              </a:rPr>
              <a:t>current: Use the current instrument and consumer settings.</a:t>
            </a:r>
          </a:p>
          <a:p>
            <a:pPr fontAlgn="base">
              <a:buFont typeface="Arial" panose="020B0604020202020204" pitchFamily="34" charset="0"/>
              <a:buChar char="•"/>
            </a:pPr>
            <a:r>
              <a:rPr lang="en-SG" dirty="0">
                <a:solidFill>
                  <a:srgbClr val="555555"/>
                </a:solidFill>
                <a:cs typeface="Oracle Sans Light" panose="020B0403020204020204" pitchFamily="34" charset="0"/>
              </a:rPr>
              <a:t>medium: Enable some instruments and consumers.</a:t>
            </a:r>
          </a:p>
          <a:p>
            <a:pPr fontAlgn="base">
              <a:buFont typeface="Arial" panose="020B0604020202020204" pitchFamily="34" charset="0"/>
              <a:buChar char="•"/>
            </a:pPr>
            <a:r>
              <a:rPr lang="en-SG" dirty="0">
                <a:solidFill>
                  <a:srgbClr val="555555"/>
                </a:solidFill>
                <a:cs typeface="Oracle Sans Light" panose="020B0403020204020204" pitchFamily="34" charset="0"/>
              </a:rPr>
              <a:t>full: Enable all instruments and consumers.</a:t>
            </a:r>
            <a:endParaRPr lang="en-SG" dirty="0">
              <a:solidFill>
                <a:srgbClr val="555555"/>
              </a:solidFill>
              <a:effectLst/>
              <a:cs typeface="Oracle Sans Light" panose="020B0403020204020204" pitchFamily="34" charset="0"/>
            </a:endParaRPr>
          </a:p>
        </p:txBody>
      </p:sp>
      <p:sp>
        <p:nvSpPr>
          <p:cNvPr id="9" name="Rectangle 8">
            <a:extLst>
              <a:ext uri="{FF2B5EF4-FFF2-40B4-BE49-F238E27FC236}">
                <a16:creationId xmlns:a16="http://schemas.microsoft.com/office/drawing/2014/main" id="{BFE91C89-566B-0F43-ADC3-94BD0C287574}"/>
              </a:ext>
            </a:extLst>
          </p:cNvPr>
          <p:cNvSpPr/>
          <p:nvPr/>
        </p:nvSpPr>
        <p:spPr>
          <a:xfrm>
            <a:off x="1244082" y="2911133"/>
            <a:ext cx="8943392" cy="1200329"/>
          </a:xfrm>
          <a:prstGeom prst="rect">
            <a:avLst/>
          </a:prstGeom>
        </p:spPr>
        <p:txBody>
          <a:bodyPr wrap="square">
            <a:spAutoFit/>
          </a:bodyPr>
          <a:lstStyle/>
          <a:p>
            <a:pPr marL="285750" indent="-285750">
              <a:buFont typeface="Arial" panose="020B0604020202020204" pitchFamily="34" charset="0"/>
              <a:buChar char="•"/>
            </a:pPr>
            <a:r>
              <a:rPr lang="en-US" altLang="ja-JP" dirty="0"/>
              <a:t>AWR Report and STATPACK are using snapshots to generate report for specified period within 1 hour. </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SYS.Diagnostics</a:t>
            </a:r>
            <a:r>
              <a:rPr lang="en-US" altLang="ja-JP" dirty="0"/>
              <a:t> requires to be executed at the timing you want to diagnose.</a:t>
            </a:r>
          </a:p>
        </p:txBody>
      </p:sp>
    </p:spTree>
    <p:extLst>
      <p:ext uri="{BB962C8B-B14F-4D97-AF65-F5344CB8AC3E}">
        <p14:creationId xmlns:p14="http://schemas.microsoft.com/office/powerpoint/2010/main" val="16155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55</a:t>
            </a:fld>
            <a:endParaRPr lang="ja-JP" altLang="en-US" dirty="0"/>
          </a:p>
        </p:txBody>
      </p:sp>
      <p:sp>
        <p:nvSpPr>
          <p:cNvPr id="5" name="タイトル 4"/>
          <p:cNvSpPr>
            <a:spLocks noGrp="1"/>
          </p:cNvSpPr>
          <p:nvPr>
            <p:ph type="title"/>
          </p:nvPr>
        </p:nvSpPr>
        <p:spPr/>
        <p:txBody>
          <a:bodyPr/>
          <a:lstStyle/>
          <a:p>
            <a:r>
              <a:rPr lang="en-US" altLang="ja-JP" dirty="0"/>
              <a:t>sys</a:t>
            </a:r>
            <a:r>
              <a:rPr lang="en-US" altLang="zh-CN" dirty="0">
                <a:cs typeface="Arial" charset="0"/>
              </a:rPr>
              <a:t> schema</a:t>
            </a:r>
            <a:r>
              <a:rPr lang="ja-JP" altLang="en-US" dirty="0"/>
              <a:t> </a:t>
            </a:r>
            <a:r>
              <a:rPr lang="en-US" altLang="ja-JP" dirty="0"/>
              <a:t>– sample view (1)</a:t>
            </a:r>
            <a:endParaRPr kumimoji="1" lang="ja-JP" altLang="en-US" dirty="0"/>
          </a:p>
        </p:txBody>
      </p:sp>
      <p:sp>
        <p:nvSpPr>
          <p:cNvPr id="6" name="正方形/長方形 5"/>
          <p:cNvSpPr/>
          <p:nvPr/>
        </p:nvSpPr>
        <p:spPr>
          <a:xfrm>
            <a:off x="648162" y="3646122"/>
            <a:ext cx="4096708" cy="369332"/>
          </a:xfrm>
          <a:prstGeom prst="rect">
            <a:avLst/>
          </a:prstGeom>
        </p:spPr>
        <p:txBody>
          <a:bodyPr wrap="square">
            <a:spAutoFit/>
          </a:bodyPr>
          <a:lstStyle/>
          <a:p>
            <a:r>
              <a:rPr lang="en-US" altLang="ja-JP" b="1" dirty="0">
                <a:latin typeface="+mj-lt"/>
                <a:cs typeface="Arial" panose="020B0604020202020204" pitchFamily="34" charset="0"/>
              </a:rPr>
              <a:t>InnoDB Buffer Memory Usage</a:t>
            </a:r>
            <a:endParaRPr lang="ja-JP" altLang="en-US" b="1" dirty="0">
              <a:latin typeface="+mj-lt"/>
              <a:cs typeface="Arial" panose="020B0604020202020204" pitchFamily="34" charset="0"/>
            </a:endParaRPr>
          </a:p>
        </p:txBody>
      </p:sp>
      <p:sp>
        <p:nvSpPr>
          <p:cNvPr id="7" name="正方形/長方形 6"/>
          <p:cNvSpPr/>
          <p:nvPr/>
        </p:nvSpPr>
        <p:spPr>
          <a:xfrm>
            <a:off x="621175" y="1529906"/>
            <a:ext cx="6858000" cy="2230611"/>
          </a:xfrm>
          <a:prstGeom prst="rect">
            <a:avLst/>
          </a:prstGeom>
        </p:spPr>
        <p:txBody>
          <a:bodyPr wrap="square">
            <a:spAutoFit/>
          </a:bodyPr>
          <a:lstStyle/>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[sys]&gt; select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fromschema_object_overview</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where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'sys';</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object_type</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count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BASE TABLE    |     1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INDEX (BTREE) |     1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TRIGGER       |     2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FUNCTION      |    21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PROCEDURE     |    26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sys | VIEW          |   100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8" name="正方形/長方形 7"/>
          <p:cNvSpPr/>
          <p:nvPr/>
        </p:nvSpPr>
        <p:spPr>
          <a:xfrm>
            <a:off x="621175" y="3983546"/>
            <a:ext cx="10096500" cy="2230611"/>
          </a:xfrm>
          <a:prstGeom prst="rect">
            <a:avLst/>
          </a:prstGeom>
        </p:spPr>
        <p:txBody>
          <a:bodyPr wrap="square">
            <a:spAutoFit/>
          </a:bodyPr>
          <a:lstStyle/>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[sys]&gt; select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object_schema,object_name,allocated,data,pages,rows_cached</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from sys.innodb_buffer_stats_by_table order by data limit 0,5;</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object_schema</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object_name</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allocated  | data       | pages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rows_cached</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sakila</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staff              | 16.00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980 bytes  |     1 |           2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sakila</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address            | 32.00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9.11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2 |          95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mysql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gtid_executed</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16.00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70 bytes   |     1 |           1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sakila</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actor              | 16.00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7.33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 |         200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mysql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innodb_table_stats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1.23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610.75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KiB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79 |        8406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9" name="正方形/長方形 8"/>
          <p:cNvSpPr/>
          <p:nvPr/>
        </p:nvSpPr>
        <p:spPr>
          <a:xfrm>
            <a:off x="654507" y="1214866"/>
            <a:ext cx="4096708" cy="369332"/>
          </a:xfrm>
          <a:prstGeom prst="rect">
            <a:avLst/>
          </a:prstGeom>
        </p:spPr>
        <p:txBody>
          <a:bodyPr wrap="square">
            <a:spAutoFit/>
          </a:bodyPr>
          <a:lstStyle/>
          <a:p>
            <a:r>
              <a:rPr lang="en-US" altLang="ja-JP" b="1" dirty="0">
                <a:latin typeface="+mj-lt"/>
                <a:cs typeface="Arial" panose="020B0604020202020204" pitchFamily="34" charset="0"/>
              </a:rPr>
              <a:t>Object Overview</a:t>
            </a:r>
            <a:endParaRPr lang="ja-JP" altLang="en-US" b="1" dirty="0">
              <a:latin typeface="+mj-lt"/>
              <a:cs typeface="Arial" panose="020B0604020202020204" pitchFamily="34" charset="0"/>
            </a:endParaRPr>
          </a:p>
        </p:txBody>
      </p:sp>
    </p:spTree>
    <p:extLst>
      <p:ext uri="{BB962C8B-B14F-4D97-AF65-F5344CB8AC3E}">
        <p14:creationId xmlns:p14="http://schemas.microsoft.com/office/powerpoint/2010/main" val="25347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56</a:t>
            </a:fld>
            <a:endParaRPr lang="ja-JP" altLang="en-US" dirty="0"/>
          </a:p>
        </p:txBody>
      </p:sp>
      <p:sp>
        <p:nvSpPr>
          <p:cNvPr id="5" name="タイトル 4"/>
          <p:cNvSpPr>
            <a:spLocks noGrp="1"/>
          </p:cNvSpPr>
          <p:nvPr>
            <p:ph type="title"/>
          </p:nvPr>
        </p:nvSpPr>
        <p:spPr/>
        <p:txBody>
          <a:bodyPr/>
          <a:lstStyle/>
          <a:p>
            <a:r>
              <a:rPr lang="en-US" altLang="ja-JP" dirty="0"/>
              <a:t>sys</a:t>
            </a:r>
            <a:r>
              <a:rPr lang="en-US" altLang="zh-CN" dirty="0">
                <a:cs typeface="Arial" charset="0"/>
              </a:rPr>
              <a:t> schema</a:t>
            </a:r>
            <a:r>
              <a:rPr lang="ja-JP" altLang="en-US" dirty="0"/>
              <a:t> </a:t>
            </a:r>
            <a:r>
              <a:rPr lang="en-US" altLang="ja-JP" dirty="0"/>
              <a:t>– sample view (2)</a:t>
            </a:r>
            <a:endParaRPr kumimoji="1" lang="ja-JP" altLang="en-US" dirty="0"/>
          </a:p>
        </p:txBody>
      </p:sp>
      <p:sp>
        <p:nvSpPr>
          <p:cNvPr id="6" name="正方形/長方形 5"/>
          <p:cNvSpPr/>
          <p:nvPr/>
        </p:nvSpPr>
        <p:spPr>
          <a:xfrm>
            <a:off x="679220" y="3625955"/>
            <a:ext cx="4096708" cy="369332"/>
          </a:xfrm>
          <a:prstGeom prst="rect">
            <a:avLst/>
          </a:prstGeom>
        </p:spPr>
        <p:txBody>
          <a:bodyPr wrap="square">
            <a:spAutoFit/>
          </a:bodyPr>
          <a:lstStyle/>
          <a:p>
            <a:r>
              <a:rPr lang="en-US" altLang="ja-JP" b="1" dirty="0" err="1">
                <a:latin typeface="+mj-lt"/>
                <a:cs typeface="Arial" panose="020B0604020202020204" pitchFamily="34" charset="0"/>
              </a:rPr>
              <a:t>statement_analysis</a:t>
            </a:r>
            <a:endParaRPr lang="ja-JP" altLang="en-US" b="1" dirty="0">
              <a:latin typeface="+mj-lt"/>
              <a:cs typeface="Arial" panose="020B0604020202020204" pitchFamily="34" charset="0"/>
            </a:endParaRPr>
          </a:p>
        </p:txBody>
      </p:sp>
      <p:sp>
        <p:nvSpPr>
          <p:cNvPr id="7" name="正方形/長方形 6"/>
          <p:cNvSpPr/>
          <p:nvPr/>
        </p:nvSpPr>
        <p:spPr>
          <a:xfrm>
            <a:off x="667473" y="1540219"/>
            <a:ext cx="11096308" cy="2031325"/>
          </a:xfrm>
          <a:prstGeom prst="rect">
            <a:avLst/>
          </a:prstGeom>
        </p:spPr>
        <p:txBody>
          <a:bodyPr wrap="square">
            <a:spAutoFit/>
          </a:bodyPr>
          <a:lstStyle/>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select * from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user_summary_by_file_io_type</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order by latency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desc</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limit 5;</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user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event_name</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total | latency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max_latency</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root       | wait/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io</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/file/csv/metadata       |    64 | 94.09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74.15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background | wait/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io</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/file/</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sql</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binlog</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25 | 9.20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7.59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repl_user</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wait/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io</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/file/</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sql</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binlog</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12 | 70.73 us | 27.35 us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background | wait/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io</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/file/</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sql</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global_ddl_log</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2 | 7.92 us  | 6.45 us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root       | wait/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io</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/file/</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myisam</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dfile</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423 | 68.84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47.79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8" name="正方形/長方形 7"/>
          <p:cNvSpPr/>
          <p:nvPr/>
        </p:nvSpPr>
        <p:spPr>
          <a:xfrm>
            <a:off x="667473" y="3993859"/>
            <a:ext cx="10096500" cy="2225225"/>
          </a:xfrm>
          <a:prstGeom prst="rect">
            <a:avLst/>
          </a:prstGeom>
        </p:spPr>
        <p:txBody>
          <a:bodyPr wrap="square">
            <a:spAutoFit/>
          </a:bodyPr>
          <a:lstStyle/>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select LEFT(query,20),</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db,exec_count,total_latency,max_latency,avg_latency</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from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statement_analysis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limit 5;</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LEFT(query,20)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db</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exec_count</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total_latency</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max_latency</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avg_latency</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SELECT DISTINCTROW ` | NULL  |          1 | 9.77 s        | 9.77 s      | 9.77 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SELECT `information_ | sys   |          3 | 6.18 s        | 5.54 s      | 2.06 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SELECT ( `UNIX_TIMES | mysql |       4461 | 5.13 s        | 15.60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1.15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SELECT DISTINCTROW ` | NULL  |          1 | 3.70 s        | 3.70 s      | 3.70 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SET SESSION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sql_mod</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mysql |       4461 | 696.29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6.69 </a:t>
            </a:r>
            <a:r>
              <a:rPr lang="en-US" altLang="ja-JP" sz="1400" b="1" dirty="0" err="1">
                <a:latin typeface="Courier New" panose="02070309020205020404" pitchFamily="49" charset="0"/>
                <a:ea typeface="DejaVu Sans Mono" panose="020B0609030804020204" pitchFamily="49" charset="0"/>
                <a:cs typeface="Courier New" panose="02070309020205020404" pitchFamily="49" charset="0"/>
              </a:rPr>
              <a:t>ms</a:t>
            </a: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     | 156.08 us   |</a:t>
            </a:r>
          </a:p>
          <a:p>
            <a:pPr>
              <a:lnSpc>
                <a:spcPct val="90000"/>
              </a:lnSpc>
            </a:pPr>
            <a:r>
              <a:rPr lang="en-US" altLang="ja-JP" sz="1400" b="1" dirty="0">
                <a:latin typeface="Courier New" panose="02070309020205020404" pitchFamily="49" charset="0"/>
                <a:ea typeface="DejaVu Sans Mono" panose="020B0609030804020204" pitchFamily="49" charset="0"/>
                <a:cs typeface="Courier New" panose="02070309020205020404" pitchFamily="49" charset="0"/>
              </a:rPr>
              <a:t>+----------------------+-------+------------+---------------+-------------+-------------+</a:t>
            </a:r>
          </a:p>
        </p:txBody>
      </p:sp>
      <p:sp>
        <p:nvSpPr>
          <p:cNvPr id="9" name="正方形/長方形 8"/>
          <p:cNvSpPr/>
          <p:nvPr/>
        </p:nvSpPr>
        <p:spPr>
          <a:xfrm>
            <a:off x="685565" y="1209939"/>
            <a:ext cx="4096708" cy="369332"/>
          </a:xfrm>
          <a:prstGeom prst="rect">
            <a:avLst/>
          </a:prstGeom>
        </p:spPr>
        <p:txBody>
          <a:bodyPr wrap="square">
            <a:spAutoFit/>
          </a:bodyPr>
          <a:lstStyle/>
          <a:p>
            <a:r>
              <a:rPr lang="en-US" altLang="ja-JP" b="1" dirty="0" err="1">
                <a:latin typeface="+mj-lt"/>
                <a:cs typeface="Arial" panose="020B0604020202020204" pitchFamily="34" charset="0"/>
              </a:rPr>
              <a:t>user_summary_by_file_io_type</a:t>
            </a:r>
            <a:endParaRPr lang="ja-JP" altLang="en-US" b="1" dirty="0">
              <a:latin typeface="+mj-lt"/>
              <a:cs typeface="Arial" panose="020B0604020202020204" pitchFamily="34" charset="0"/>
            </a:endParaRPr>
          </a:p>
        </p:txBody>
      </p:sp>
      <p:sp>
        <p:nvSpPr>
          <p:cNvPr id="10" name="正方形/長方形 9"/>
          <p:cNvSpPr/>
          <p:nvPr/>
        </p:nvSpPr>
        <p:spPr>
          <a:xfrm>
            <a:off x="3041745" y="3661379"/>
            <a:ext cx="6725596" cy="307777"/>
          </a:xfrm>
          <a:prstGeom prst="rect">
            <a:avLst/>
          </a:prstGeom>
        </p:spPr>
        <p:txBody>
          <a:bodyPr wrap="square">
            <a:spAutoFit/>
          </a:bodyPr>
          <a:lstStyle/>
          <a:p>
            <a:r>
              <a:rPr lang="en-US" altLang="ja-JP" sz="1400" dirty="0">
                <a:latin typeface="+mn-ea"/>
                <a:cs typeface="Meiryo UI" panose="020B0604030504040204" pitchFamily="50" charset="-128"/>
              </a:rPr>
              <a:t>※By default, the total execution time is long and sorted</a:t>
            </a:r>
            <a:endParaRPr lang="ja-JP" altLang="en-US" sz="1400" dirty="0">
              <a:latin typeface="+mn-ea"/>
              <a:cs typeface="Meiryo UI" panose="020B0604030504040204" pitchFamily="50" charset="-128"/>
            </a:endParaRPr>
          </a:p>
        </p:txBody>
      </p:sp>
    </p:spTree>
    <p:extLst>
      <p:ext uri="{BB962C8B-B14F-4D97-AF65-F5344CB8AC3E}">
        <p14:creationId xmlns:p14="http://schemas.microsoft.com/office/powerpoint/2010/main" val="42224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541138" y="2090216"/>
            <a:ext cx="11126522" cy="4372303"/>
          </a:xfrm>
        </p:spPr>
        <p:txBody>
          <a:bodyPr/>
          <a:lstStyle/>
          <a:p>
            <a:r>
              <a:rPr lang="en-US" altLang="ja-JP" sz="2000" dirty="0">
                <a:latin typeface="+mn-ea"/>
              </a:rPr>
              <a:t>Monitoring MySQL environment</a:t>
            </a:r>
            <a:endParaRPr lang="ja-JP" altLang="en-US" sz="2000" dirty="0">
              <a:latin typeface="+mn-ea"/>
            </a:endParaRPr>
          </a:p>
          <a:p>
            <a:pPr lvl="1"/>
            <a:r>
              <a:rPr lang="en-US" altLang="ja-JP" sz="2000" dirty="0">
                <a:latin typeface="+mn-ea"/>
              </a:rPr>
              <a:t>Resource usage status</a:t>
            </a:r>
            <a:endParaRPr lang="ja-JP" altLang="en-US" sz="2000" dirty="0">
              <a:latin typeface="+mn-ea"/>
            </a:endParaRPr>
          </a:p>
          <a:p>
            <a:pPr lvl="1"/>
            <a:r>
              <a:rPr lang="en-US" altLang="ja-JP" sz="2000" dirty="0">
                <a:latin typeface="+mn-ea"/>
              </a:rPr>
              <a:t>Fault detection &amp; notification</a:t>
            </a:r>
            <a:endParaRPr lang="ja-JP" altLang="en-US" sz="2000" dirty="0">
              <a:latin typeface="+mn-ea"/>
            </a:endParaRPr>
          </a:p>
          <a:p>
            <a:pPr lvl="1"/>
            <a:r>
              <a:rPr lang="en-US" altLang="ja-JP" sz="2000" dirty="0">
                <a:latin typeface="+mn-ea"/>
              </a:rPr>
              <a:t>Performance monitoring</a:t>
            </a:r>
            <a:endParaRPr lang="ja-JP" altLang="en-US" sz="2000" dirty="0">
              <a:latin typeface="+mn-ea"/>
            </a:endParaRPr>
          </a:p>
          <a:p>
            <a:pPr lvl="1"/>
            <a:r>
              <a:rPr lang="en-US" altLang="ja-JP" sz="2000" dirty="0">
                <a:latin typeface="+mn-ea"/>
              </a:rPr>
              <a:t>Replication monitoring</a:t>
            </a:r>
            <a:endParaRPr lang="ja-JP" altLang="en-US" sz="2000" dirty="0">
              <a:latin typeface="+mn-ea"/>
            </a:endParaRPr>
          </a:p>
          <a:p>
            <a:pPr lvl="1"/>
            <a:r>
              <a:rPr lang="en-US" altLang="ja-JP" sz="2000" dirty="0">
                <a:latin typeface="+mn-ea"/>
              </a:rPr>
              <a:t>Trend analysis &amp; precursor detection</a:t>
            </a:r>
            <a:endParaRPr lang="ja-JP" altLang="en-US" sz="2000" dirty="0">
              <a:latin typeface="+mn-ea"/>
            </a:endParaRPr>
          </a:p>
          <a:p>
            <a:endParaRPr lang="en-US" altLang="ja-JP" sz="2000" dirty="0">
              <a:latin typeface="+mn-ea"/>
            </a:endParaRPr>
          </a:p>
          <a:p>
            <a:r>
              <a:rPr lang="en-US" altLang="ja-JP" sz="2000" dirty="0">
                <a:latin typeface="+mn-ea"/>
              </a:rPr>
              <a:t>Operation Advisor</a:t>
            </a:r>
            <a:endParaRPr lang="ja-JP" altLang="en-US" sz="2000" dirty="0">
              <a:latin typeface="+mn-ea"/>
            </a:endParaRPr>
          </a:p>
          <a:p>
            <a:pPr lvl="1"/>
            <a:r>
              <a:rPr lang="en-US" altLang="ja-JP" sz="2000" dirty="0">
                <a:latin typeface="+mn-ea"/>
              </a:rPr>
              <a:t>Over 250 Advice</a:t>
            </a:r>
            <a:endParaRPr lang="ja-JP" altLang="en-US" sz="2000" dirty="0">
              <a:latin typeface="+mn-ea"/>
            </a:endParaRPr>
          </a:p>
          <a:p>
            <a:pPr lvl="1"/>
            <a:r>
              <a:rPr lang="en-US" altLang="ja-JP" sz="2000" dirty="0">
                <a:latin typeface="+mn-ea"/>
              </a:rPr>
              <a:t>Best practices gained through</a:t>
            </a:r>
          </a:p>
          <a:p>
            <a:pPr marL="274320" lvl="1" indent="0">
              <a:buNone/>
            </a:pPr>
            <a:r>
              <a:rPr lang="en-US" altLang="ja-JP" sz="2000" dirty="0">
                <a:latin typeface="+mn-ea"/>
              </a:rPr>
              <a:t>consulting and support</a:t>
            </a:r>
            <a:endParaRPr kumimoji="1" lang="ja-JP" altLang="en-US" sz="2000" dirty="0">
              <a:latin typeface="+mn-ea"/>
            </a:endParaRPr>
          </a:p>
        </p:txBody>
      </p:sp>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57</a:t>
            </a:fld>
            <a:endParaRPr lang="ja-JP" altLang="en-US" dirty="0"/>
          </a:p>
        </p:txBody>
      </p:sp>
      <p:sp>
        <p:nvSpPr>
          <p:cNvPr id="10" name="テキスト プレースホルダー 9"/>
          <p:cNvSpPr>
            <a:spLocks noGrp="1"/>
          </p:cNvSpPr>
          <p:nvPr>
            <p:ph type="body" sz="quarter" idx="13"/>
          </p:nvPr>
        </p:nvSpPr>
        <p:spPr>
          <a:xfrm>
            <a:off x="531164" y="1159324"/>
            <a:ext cx="11128097" cy="343299"/>
          </a:xfrm>
        </p:spPr>
        <p:txBody>
          <a:bodyPr/>
          <a:lstStyle/>
          <a:p>
            <a:r>
              <a:rPr lang="en-US" altLang="ja-JP" dirty="0">
                <a:solidFill>
                  <a:srgbClr val="FF0000"/>
                </a:solidFill>
              </a:rPr>
              <a:t>Detailed analysis of SQL performance with Query Analyzer (It is possible to hold data and analyze trends)</a:t>
            </a:r>
            <a:endParaRPr kumimoji="1" lang="ja-JP" altLang="en-US" dirty="0">
              <a:solidFill>
                <a:srgbClr val="FF0000"/>
              </a:solidFill>
            </a:endParaRPr>
          </a:p>
        </p:txBody>
      </p:sp>
      <p:pic>
        <p:nvPicPr>
          <p:cNvPr id="6" name="図 5"/>
          <p:cNvPicPr>
            <a:picLocks noChangeAspect="1"/>
          </p:cNvPicPr>
          <p:nvPr/>
        </p:nvPicPr>
        <p:blipFill rotWithShape="1">
          <a:blip r:embed="rId2" cstate="screen">
            <a:extLst>
              <a:ext uri="{28A0092B-C50C-407E-A947-70E740481C1C}">
                <a14:useLocalDpi xmlns:a14="http://schemas.microsoft.com/office/drawing/2010/main"/>
              </a:ext>
            </a:extLst>
          </a:blip>
          <a:srcRect r="-1885"/>
          <a:stretch/>
        </p:blipFill>
        <p:spPr>
          <a:xfrm>
            <a:off x="5800206" y="1827239"/>
            <a:ext cx="5616000" cy="4310664"/>
          </a:xfrm>
          <a:prstGeom prst="rect">
            <a:avLst/>
          </a:prstGeom>
        </p:spPr>
      </p:pic>
      <p:sp>
        <p:nvSpPr>
          <p:cNvPr id="11" name="タイトル 5">
            <a:extLst>
              <a:ext uri="{FF2B5EF4-FFF2-40B4-BE49-F238E27FC236}">
                <a16:creationId xmlns:a16="http://schemas.microsoft.com/office/drawing/2014/main" id="{79248F40-D5A8-2344-80C4-1EC926895479}"/>
              </a:ext>
            </a:extLst>
          </p:cNvPr>
          <p:cNvSpPr>
            <a:spLocks noGrp="1"/>
          </p:cNvSpPr>
          <p:nvPr>
            <p:ph type="title"/>
          </p:nvPr>
        </p:nvSpPr>
        <p:spPr>
          <a:xfrm>
            <a:off x="449786" y="278855"/>
            <a:ext cx="11530011" cy="635545"/>
          </a:xfrm>
        </p:spPr>
        <p:txBody>
          <a:bodyPr/>
          <a:lstStyle/>
          <a:p>
            <a:r>
              <a:rPr kumimoji="1" lang="en-US" altLang="ja-JP" sz="2800" dirty="0"/>
              <a:t>MySQL Enterprise Monitor</a:t>
            </a:r>
            <a:endParaRPr kumimoji="1" lang="ja-JP" altLang="en-US" sz="2800" dirty="0"/>
          </a:p>
        </p:txBody>
      </p:sp>
    </p:spTree>
    <p:extLst>
      <p:ext uri="{BB962C8B-B14F-4D97-AF65-F5344CB8AC3E}">
        <p14:creationId xmlns:p14="http://schemas.microsoft.com/office/powerpoint/2010/main" val="112110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165391" y="330623"/>
            <a:ext cx="11125200" cy="889000"/>
          </a:xfrm>
        </p:spPr>
        <p:txBody>
          <a:bodyPr/>
          <a:lstStyle/>
          <a:p>
            <a:r>
              <a:rPr lang="en-US" dirty="0"/>
              <a:t>MySQL Explain Analyze + Explain Format</a:t>
            </a:r>
          </a:p>
        </p:txBody>
      </p:sp>
      <p:pic>
        <p:nvPicPr>
          <p:cNvPr id="3" name="Picture 2">
            <a:extLst>
              <a:ext uri="{FF2B5EF4-FFF2-40B4-BE49-F238E27FC236}">
                <a16:creationId xmlns:a16="http://schemas.microsoft.com/office/drawing/2014/main" id="{D797BE6F-BBC1-C24A-9385-18CDDDD033D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80886"/>
            <a:ext cx="12191999" cy="4322733"/>
          </a:xfrm>
          <a:prstGeom prst="rect">
            <a:avLst/>
          </a:prstGeom>
        </p:spPr>
      </p:pic>
      <p:sp>
        <p:nvSpPr>
          <p:cNvPr id="8" name="Content Placeholder 1">
            <a:extLst>
              <a:ext uri="{FF2B5EF4-FFF2-40B4-BE49-F238E27FC236}">
                <a16:creationId xmlns:a16="http://schemas.microsoft.com/office/drawing/2014/main" id="{88E3F870-1699-2E4E-94E2-A9D90B62E96F}"/>
              </a:ext>
            </a:extLst>
          </p:cNvPr>
          <p:cNvSpPr>
            <a:spLocks noGrp="1"/>
          </p:cNvSpPr>
          <p:nvPr>
            <p:ph sz="half" idx="1"/>
          </p:nvPr>
        </p:nvSpPr>
        <p:spPr>
          <a:xfrm>
            <a:off x="518797" y="1219623"/>
            <a:ext cx="7257949" cy="441959"/>
          </a:xfrm>
        </p:spPr>
        <p:txBody>
          <a:bodyPr>
            <a:normAutofit/>
          </a:bodyPr>
          <a:lstStyle/>
          <a:p>
            <a:pPr marL="457200" indent="-457200">
              <a:buFont typeface="Arial" panose="020B0604020202020204" pitchFamily="34" charset="0"/>
              <a:buChar char="•"/>
            </a:pPr>
            <a:r>
              <a:rPr lang="en-US" dirty="0"/>
              <a:t>Classic – before MySQL 8.0</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59297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165391" y="330623"/>
            <a:ext cx="11125200" cy="889000"/>
          </a:xfrm>
        </p:spPr>
        <p:txBody>
          <a:bodyPr/>
          <a:lstStyle/>
          <a:p>
            <a:r>
              <a:rPr lang="en-US" dirty="0"/>
              <a:t>MySQL Explain Analyze + Explain Format</a:t>
            </a:r>
          </a:p>
        </p:txBody>
      </p:sp>
      <p:sp>
        <p:nvSpPr>
          <p:cNvPr id="8" name="Content Placeholder 1">
            <a:extLst>
              <a:ext uri="{FF2B5EF4-FFF2-40B4-BE49-F238E27FC236}">
                <a16:creationId xmlns:a16="http://schemas.microsoft.com/office/drawing/2014/main" id="{88E3F870-1699-2E4E-94E2-A9D90B62E96F}"/>
              </a:ext>
            </a:extLst>
          </p:cNvPr>
          <p:cNvSpPr>
            <a:spLocks noGrp="1"/>
          </p:cNvSpPr>
          <p:nvPr>
            <p:ph sz="half" idx="1"/>
          </p:nvPr>
        </p:nvSpPr>
        <p:spPr>
          <a:xfrm>
            <a:off x="518797" y="1219623"/>
            <a:ext cx="7257949" cy="441959"/>
          </a:xfrm>
        </p:spPr>
        <p:txBody>
          <a:bodyPr>
            <a:normAutofit/>
          </a:bodyPr>
          <a:lstStyle/>
          <a:p>
            <a:pPr marL="457200" indent="-457200">
              <a:buFont typeface="Arial" panose="020B0604020202020204" pitchFamily="34" charset="0"/>
              <a:buChar char="•"/>
            </a:pPr>
            <a:r>
              <a:rPr lang="en-US" dirty="0"/>
              <a:t>Explain Format=Tree</a:t>
            </a:r>
          </a:p>
          <a:p>
            <a:pPr marL="457200" indent="-4572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E2D8F31C-D7B0-B748-8E58-09F39B6C99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28800"/>
            <a:ext cx="12192000" cy="3566160"/>
          </a:xfrm>
          <a:prstGeom prst="rect">
            <a:avLst/>
          </a:prstGeom>
        </p:spPr>
      </p:pic>
      <p:sp>
        <p:nvSpPr>
          <p:cNvPr id="6" name="Rectangle 5">
            <a:extLst>
              <a:ext uri="{FF2B5EF4-FFF2-40B4-BE49-F238E27FC236}">
                <a16:creationId xmlns:a16="http://schemas.microsoft.com/office/drawing/2014/main" id="{8DB0AFFA-7A60-B34E-A283-5D2E23A8BADC}"/>
              </a:ext>
            </a:extLst>
          </p:cNvPr>
          <p:cNvSpPr/>
          <p:nvPr/>
        </p:nvSpPr>
        <p:spPr>
          <a:xfrm>
            <a:off x="165391" y="5664815"/>
            <a:ext cx="11721809" cy="646331"/>
          </a:xfrm>
          <a:prstGeom prst="rect">
            <a:avLst/>
          </a:prstGeom>
        </p:spPr>
        <p:txBody>
          <a:bodyPr wrap="square">
            <a:spAutoFit/>
          </a:bodyPr>
          <a:lstStyle/>
          <a:p>
            <a:r>
              <a:rPr lang="en-SG" dirty="0">
                <a:solidFill>
                  <a:schemeClr val="bg1"/>
                </a:solidFill>
              </a:rPr>
              <a:t>But it doesn’t tell us if those estimates are correct, or on which operations in the query plan the time is actually spent.</a:t>
            </a:r>
            <a:endParaRPr lang="en-US" dirty="0">
              <a:solidFill>
                <a:schemeClr val="bg1"/>
              </a:solidFill>
            </a:endParaRPr>
          </a:p>
        </p:txBody>
      </p:sp>
    </p:spTree>
    <p:extLst>
      <p:ext uri="{BB962C8B-B14F-4D97-AF65-F5344CB8AC3E}">
        <p14:creationId xmlns:p14="http://schemas.microsoft.com/office/powerpoint/2010/main" val="39249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02" y="530159"/>
            <a:ext cx="10671048" cy="822960"/>
          </a:xfrm>
        </p:spPr>
        <p:txBody>
          <a:bodyPr/>
          <a:lstStyle/>
          <a:p>
            <a:r>
              <a:rPr lang="en-US" dirty="0"/>
              <a:t>What is a Storage Engine</a:t>
            </a:r>
            <a:br>
              <a:rPr lang="en-US" dirty="0"/>
            </a:br>
            <a:r>
              <a:rPr lang="en-US" dirty="0"/>
              <a:t>…. and why should I care?</a:t>
            </a:r>
            <a:endParaRPr lang="en-GB" dirty="0"/>
          </a:p>
        </p:txBody>
      </p:sp>
      <p:sp>
        <p:nvSpPr>
          <p:cNvPr id="3" name="Content Placeholder 2"/>
          <p:cNvSpPr>
            <a:spLocks noGrp="1"/>
          </p:cNvSpPr>
          <p:nvPr>
            <p:ph sz="half" idx="1"/>
          </p:nvPr>
        </p:nvSpPr>
        <p:spPr>
          <a:xfrm>
            <a:off x="440102" y="4203845"/>
            <a:ext cx="11569989" cy="4396316"/>
          </a:xfrm>
        </p:spPr>
        <p:txBody>
          <a:bodyPr/>
          <a:lstStyle/>
          <a:p>
            <a:endParaRPr lang="en-GB" sz="1600" dirty="0"/>
          </a:p>
          <a:p>
            <a:r>
              <a:rPr lang="en-GB" sz="1600" dirty="0"/>
              <a:t>Performance, Concurrency, &amp; Locking (careful……).</a:t>
            </a:r>
          </a:p>
          <a:p>
            <a:r>
              <a:rPr lang="en-GB" sz="1600" dirty="0"/>
              <a:t>Processing model.</a:t>
            </a:r>
          </a:p>
          <a:p>
            <a:pPr lvl="1"/>
            <a:r>
              <a:rPr lang="en-GB" sz="1600" dirty="0"/>
              <a:t>Upper tier, </a:t>
            </a:r>
            <a:r>
              <a:rPr lang="en-GB" sz="1600" dirty="0" err="1"/>
              <a:t>mysqld</a:t>
            </a:r>
            <a:r>
              <a:rPr lang="en-GB" sz="1600" dirty="0"/>
              <a:t> parses &amp; optimizes SQL in order to retrieve / store.</a:t>
            </a:r>
          </a:p>
          <a:p>
            <a:pPr lvl="1"/>
            <a:r>
              <a:rPr lang="en-GB" sz="1600" dirty="0"/>
              <a:t>Lower tier: Storage Engine dependant.</a:t>
            </a:r>
          </a:p>
          <a:p>
            <a:r>
              <a:rPr lang="en-GB" sz="1600" dirty="0"/>
              <a:t>Transparent to the end user.</a:t>
            </a:r>
          </a:p>
          <a:p>
            <a:r>
              <a:rPr lang="en-GB" sz="1600" dirty="0"/>
              <a:t>What IS storage engine dependent:</a:t>
            </a:r>
          </a:p>
          <a:p>
            <a:pPr lvl="1"/>
            <a:r>
              <a:rPr lang="en-GB" sz="1600" dirty="0"/>
              <a:t>Storage, transactional, locking, </a:t>
            </a:r>
            <a:r>
              <a:rPr lang="en-GB" sz="1600" dirty="0" err="1"/>
              <a:t>BnR</a:t>
            </a:r>
            <a:r>
              <a:rPr lang="en-GB" sz="1600" dirty="0"/>
              <a:t>, optimization (data retrieval/storing), special features.</a:t>
            </a:r>
          </a:p>
        </p:txBody>
      </p:sp>
      <p:pic>
        <p:nvPicPr>
          <p:cNvPr id="5" name="Picture 4">
            <a:extLst>
              <a:ext uri="{FF2B5EF4-FFF2-40B4-BE49-F238E27FC236}">
                <a16:creationId xmlns:a16="http://schemas.microsoft.com/office/drawing/2014/main" id="{161445EA-100D-E444-AAEE-9046964B33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8499" y="1509469"/>
            <a:ext cx="5609291" cy="2939242"/>
          </a:xfrm>
          <a:prstGeom prst="rect">
            <a:avLst/>
          </a:prstGeom>
        </p:spPr>
      </p:pic>
      <p:pic>
        <p:nvPicPr>
          <p:cNvPr id="7" name="Picture 6">
            <a:extLst>
              <a:ext uri="{FF2B5EF4-FFF2-40B4-BE49-F238E27FC236}">
                <a16:creationId xmlns:a16="http://schemas.microsoft.com/office/drawing/2014/main" id="{9719C8B6-104E-D748-8A6D-A22CEE40EB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7790" y="1509469"/>
            <a:ext cx="6164095" cy="2723485"/>
          </a:xfrm>
          <a:prstGeom prst="rect">
            <a:avLst/>
          </a:prstGeom>
        </p:spPr>
      </p:pic>
    </p:spTree>
    <p:extLst>
      <p:ext uri="{BB962C8B-B14F-4D97-AF65-F5344CB8AC3E}">
        <p14:creationId xmlns:p14="http://schemas.microsoft.com/office/powerpoint/2010/main" val="1758334872"/>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367991" y="64571"/>
            <a:ext cx="11125200" cy="889000"/>
          </a:xfrm>
        </p:spPr>
        <p:txBody>
          <a:bodyPr/>
          <a:lstStyle/>
          <a:p>
            <a:r>
              <a:rPr lang="en-US" dirty="0"/>
              <a:t>MySQL Explain Analyze + Explain Format</a:t>
            </a:r>
          </a:p>
        </p:txBody>
      </p:sp>
      <p:sp>
        <p:nvSpPr>
          <p:cNvPr id="8" name="Content Placeholder 1">
            <a:extLst>
              <a:ext uri="{FF2B5EF4-FFF2-40B4-BE49-F238E27FC236}">
                <a16:creationId xmlns:a16="http://schemas.microsoft.com/office/drawing/2014/main" id="{88E3F870-1699-2E4E-94E2-A9D90B62E96F}"/>
              </a:ext>
            </a:extLst>
          </p:cNvPr>
          <p:cNvSpPr>
            <a:spLocks noGrp="1"/>
          </p:cNvSpPr>
          <p:nvPr>
            <p:ph sz="half" idx="1"/>
          </p:nvPr>
        </p:nvSpPr>
        <p:spPr>
          <a:xfrm>
            <a:off x="518797" y="1219623"/>
            <a:ext cx="7257949" cy="441959"/>
          </a:xfrm>
        </p:spPr>
        <p:txBody>
          <a:bodyPr>
            <a:normAutofit/>
          </a:bodyPr>
          <a:lstStyle/>
          <a:p>
            <a:pPr marL="457200" indent="-457200">
              <a:buFont typeface="Arial" panose="020B0604020202020204" pitchFamily="34" charset="0"/>
              <a:buChar char="•"/>
            </a:pPr>
            <a:r>
              <a:rPr lang="en-US" dirty="0"/>
              <a:t>Explain Analyze</a:t>
            </a:r>
          </a:p>
          <a:p>
            <a:pPr marL="457200" indent="-45720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725A9912-4DBB-584F-BFE9-A5CB7E2E9D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7991" y="1790961"/>
            <a:ext cx="9246870" cy="4190831"/>
          </a:xfrm>
          <a:prstGeom prst="rect">
            <a:avLst/>
          </a:prstGeom>
        </p:spPr>
      </p:pic>
      <p:sp>
        <p:nvSpPr>
          <p:cNvPr id="6" name="Rectangle 5">
            <a:extLst>
              <a:ext uri="{FF2B5EF4-FFF2-40B4-BE49-F238E27FC236}">
                <a16:creationId xmlns:a16="http://schemas.microsoft.com/office/drawing/2014/main" id="{BD4ADF79-6165-984F-ACF1-3FFA276B1B7D}"/>
              </a:ext>
            </a:extLst>
          </p:cNvPr>
          <p:cNvSpPr/>
          <p:nvPr/>
        </p:nvSpPr>
        <p:spPr>
          <a:xfrm>
            <a:off x="9391650" y="1947078"/>
            <a:ext cx="2621280" cy="2308324"/>
          </a:xfrm>
          <a:prstGeom prst="rect">
            <a:avLst/>
          </a:prstGeom>
        </p:spPr>
        <p:txBody>
          <a:bodyPr wrap="square">
            <a:spAutoFit/>
          </a:bodyPr>
          <a:lstStyle/>
          <a:p>
            <a:pPr>
              <a:buFont typeface="Arial" panose="020B0604020202020204" pitchFamily="34" charset="0"/>
              <a:buChar char="•"/>
            </a:pPr>
            <a:r>
              <a:rPr lang="en-SG" dirty="0">
                <a:solidFill>
                  <a:schemeClr val="bg1"/>
                </a:solidFill>
              </a:rPr>
              <a:t>Actual time to get first row (in milliseconds)</a:t>
            </a:r>
          </a:p>
          <a:p>
            <a:pPr>
              <a:buFont typeface="Arial" panose="020B0604020202020204" pitchFamily="34" charset="0"/>
              <a:buChar char="•"/>
            </a:pPr>
            <a:r>
              <a:rPr lang="en-SG" dirty="0">
                <a:solidFill>
                  <a:schemeClr val="bg1"/>
                </a:solidFill>
              </a:rPr>
              <a:t>Actual time to get all rows (in milliseconds)</a:t>
            </a:r>
          </a:p>
          <a:p>
            <a:pPr>
              <a:buFont typeface="Arial" panose="020B0604020202020204" pitchFamily="34" charset="0"/>
              <a:buChar char="•"/>
            </a:pPr>
            <a:r>
              <a:rPr lang="en-SG" dirty="0">
                <a:solidFill>
                  <a:schemeClr val="bg1"/>
                </a:solidFill>
              </a:rPr>
              <a:t>Actual number of rows read</a:t>
            </a:r>
          </a:p>
          <a:p>
            <a:pPr>
              <a:buFont typeface="Arial" panose="020B0604020202020204" pitchFamily="34" charset="0"/>
              <a:buChar char="•"/>
            </a:pPr>
            <a:r>
              <a:rPr lang="en-SG" dirty="0">
                <a:solidFill>
                  <a:schemeClr val="bg1"/>
                </a:solidFill>
              </a:rPr>
              <a:t>Actual number of loops</a:t>
            </a:r>
          </a:p>
        </p:txBody>
      </p:sp>
    </p:spTree>
    <p:extLst>
      <p:ext uri="{BB962C8B-B14F-4D97-AF65-F5344CB8AC3E}">
        <p14:creationId xmlns:p14="http://schemas.microsoft.com/office/powerpoint/2010/main" val="146708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C97492-51BA-174F-89CC-A7DAB6C4F439}"/>
              </a:ext>
            </a:extLst>
          </p:cNvPr>
          <p:cNvSpPr/>
          <p:nvPr/>
        </p:nvSpPr>
        <p:spPr>
          <a:xfrm>
            <a:off x="379445" y="1188721"/>
            <a:ext cx="4453812" cy="5016758"/>
          </a:xfrm>
          <a:prstGeom prst="rect">
            <a:avLst/>
          </a:prstGeom>
        </p:spPr>
        <p:txBody>
          <a:bodyPr wrap="square">
            <a:spAutoFit/>
          </a:bodyPr>
          <a:lstStyle/>
          <a:p>
            <a:pPr marL="285750" indent="-285750">
              <a:buFont typeface="Arial" panose="020B0604020202020204" pitchFamily="34" charset="0"/>
              <a:buChar char="•"/>
            </a:pPr>
            <a:r>
              <a:rPr lang="en-SG" sz="2000" dirty="0">
                <a:cs typeface="Oracle Sans Light" panose="020B0403020204020204" pitchFamily="34" charset="0"/>
              </a:rPr>
              <a:t>Application metrics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Manually executing query and determining it is too slow or uses too many resources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Slow Query Log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MySQL Enterprise Monitor Query Analyzer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err="1">
                <a:cs typeface="Oracle Sans Light" panose="020B0403020204020204" pitchFamily="34" charset="0"/>
              </a:rPr>
              <a:t>performance_schema.events_statements_summary_by_digest</a:t>
            </a:r>
            <a:r>
              <a:rPr lang="en-SG" sz="2000" dirty="0">
                <a:cs typeface="Oracle Sans Light" panose="020B0403020204020204" pitchFamily="34" charset="0"/>
              </a:rPr>
              <a:t> •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sys.statements_with_runtimes_in_95th_percentile</a:t>
            </a:r>
            <a:endParaRPr lang="en-US" sz="2000" dirty="0">
              <a:cs typeface="Oracle Sans Light" panose="020B0403020204020204" pitchFamily="34" charset="0"/>
            </a:endParaRPr>
          </a:p>
        </p:txBody>
      </p:sp>
      <p:sp>
        <p:nvSpPr>
          <p:cNvPr id="3" name="Title 1">
            <a:extLst>
              <a:ext uri="{FF2B5EF4-FFF2-40B4-BE49-F238E27FC236}">
                <a16:creationId xmlns:a16="http://schemas.microsoft.com/office/drawing/2014/main" id="{B9E5ADCE-E634-4C4B-84F2-B2A5E7F37DA7}"/>
              </a:ext>
            </a:extLst>
          </p:cNvPr>
          <p:cNvSpPr>
            <a:spLocks noGrp="1"/>
          </p:cNvSpPr>
          <p:nvPr>
            <p:ph type="title"/>
          </p:nvPr>
        </p:nvSpPr>
        <p:spPr>
          <a:xfrm>
            <a:off x="519404" y="374457"/>
            <a:ext cx="10515600" cy="814264"/>
          </a:xfrm>
        </p:spPr>
        <p:txBody>
          <a:bodyPr>
            <a:normAutofit/>
          </a:bodyPr>
          <a:lstStyle/>
          <a:p>
            <a:r>
              <a:rPr lang="en-US" dirty="0"/>
              <a:t>Query Tuning</a:t>
            </a:r>
            <a:br>
              <a:rPr lang="en-US" dirty="0"/>
            </a:br>
            <a:endParaRPr lang="en-US" dirty="0"/>
          </a:p>
        </p:txBody>
      </p:sp>
      <p:pic>
        <p:nvPicPr>
          <p:cNvPr id="4" name="Picture 3">
            <a:extLst>
              <a:ext uri="{FF2B5EF4-FFF2-40B4-BE49-F238E27FC236}">
                <a16:creationId xmlns:a16="http://schemas.microsoft.com/office/drawing/2014/main" id="{4CBB3ED9-6DCE-7849-9D7D-AFF4A7DD16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4514" y="1700019"/>
            <a:ext cx="6899599" cy="3796605"/>
          </a:xfrm>
          <a:prstGeom prst="rect">
            <a:avLst/>
          </a:prstGeom>
        </p:spPr>
      </p:pic>
    </p:spTree>
    <p:extLst>
      <p:ext uri="{BB962C8B-B14F-4D97-AF65-F5344CB8AC3E}">
        <p14:creationId xmlns:p14="http://schemas.microsoft.com/office/powerpoint/2010/main" val="53886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E5ADCE-E634-4C4B-84F2-B2A5E7F37DA7}"/>
              </a:ext>
            </a:extLst>
          </p:cNvPr>
          <p:cNvSpPr>
            <a:spLocks noGrp="1"/>
          </p:cNvSpPr>
          <p:nvPr>
            <p:ph type="title"/>
          </p:nvPr>
        </p:nvSpPr>
        <p:spPr>
          <a:xfrm>
            <a:off x="519404" y="374457"/>
            <a:ext cx="10515600" cy="817882"/>
          </a:xfrm>
        </p:spPr>
        <p:txBody>
          <a:bodyPr>
            <a:normAutofit/>
          </a:bodyPr>
          <a:lstStyle/>
          <a:p>
            <a:r>
              <a:rPr lang="en-US" dirty="0"/>
              <a:t>Query Response Time Index</a:t>
            </a:r>
            <a:br>
              <a:rPr lang="en-US" dirty="0"/>
            </a:br>
            <a:endParaRPr lang="en-US" dirty="0"/>
          </a:p>
        </p:txBody>
      </p:sp>
      <p:graphicFrame>
        <p:nvGraphicFramePr>
          <p:cNvPr id="2" name="Table 1">
            <a:extLst>
              <a:ext uri="{FF2B5EF4-FFF2-40B4-BE49-F238E27FC236}">
                <a16:creationId xmlns:a16="http://schemas.microsoft.com/office/drawing/2014/main" id="{BD419DCA-DE29-F147-92AB-DAE362BC8DE9}"/>
              </a:ext>
            </a:extLst>
          </p:cNvPr>
          <p:cNvGraphicFramePr>
            <a:graphicFrameLocks noGrp="1"/>
          </p:cNvGraphicFramePr>
          <p:nvPr>
            <p:extLst>
              <p:ext uri="{D42A27DB-BD31-4B8C-83A1-F6EECF244321}">
                <p14:modId xmlns:p14="http://schemas.microsoft.com/office/powerpoint/2010/main" val="3404144382"/>
              </p:ext>
            </p:extLst>
          </p:nvPr>
        </p:nvGraphicFramePr>
        <p:xfrm>
          <a:off x="519404" y="1453674"/>
          <a:ext cx="10515600" cy="2697480"/>
        </p:xfrm>
        <a:graphic>
          <a:graphicData uri="http://schemas.openxmlformats.org/drawingml/2006/table">
            <a:tbl>
              <a:tblPr/>
              <a:tblGrid>
                <a:gridCol w="2103120">
                  <a:extLst>
                    <a:ext uri="{9D8B030D-6E8A-4147-A177-3AD203B41FA5}">
                      <a16:colId xmlns:a16="http://schemas.microsoft.com/office/drawing/2014/main" val="3457026384"/>
                    </a:ext>
                  </a:extLst>
                </a:gridCol>
                <a:gridCol w="2103120">
                  <a:extLst>
                    <a:ext uri="{9D8B030D-6E8A-4147-A177-3AD203B41FA5}">
                      <a16:colId xmlns:a16="http://schemas.microsoft.com/office/drawing/2014/main" val="1075771535"/>
                    </a:ext>
                  </a:extLst>
                </a:gridCol>
                <a:gridCol w="2103120">
                  <a:extLst>
                    <a:ext uri="{9D8B030D-6E8A-4147-A177-3AD203B41FA5}">
                      <a16:colId xmlns:a16="http://schemas.microsoft.com/office/drawing/2014/main" val="586932984"/>
                    </a:ext>
                  </a:extLst>
                </a:gridCol>
                <a:gridCol w="2103120">
                  <a:extLst>
                    <a:ext uri="{9D8B030D-6E8A-4147-A177-3AD203B41FA5}">
                      <a16:colId xmlns:a16="http://schemas.microsoft.com/office/drawing/2014/main" val="1929173227"/>
                    </a:ext>
                  </a:extLst>
                </a:gridCol>
                <a:gridCol w="2103120">
                  <a:extLst>
                    <a:ext uri="{9D8B030D-6E8A-4147-A177-3AD203B41FA5}">
                      <a16:colId xmlns:a16="http://schemas.microsoft.com/office/drawing/2014/main" val="4197818193"/>
                    </a:ext>
                  </a:extLst>
                </a:gridCol>
              </a:tblGrid>
              <a:tr h="0">
                <a:tc>
                  <a:txBody>
                    <a:bodyPr/>
                    <a:lstStyle/>
                    <a:p>
                      <a:pPr algn="ctr" fontAlgn="base"/>
                      <a:r>
                        <a:rPr lang="en-SG" b="1" i="0" dirty="0">
                          <a:effectLst/>
                        </a:rPr>
                        <a:t>Type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ctr" fontAlgn="base"/>
                      <a:r>
                        <a:rPr lang="en-SG" b="1" i="0" dirty="0">
                          <a:effectLst/>
                        </a:rPr>
                        <a:t>Default time values</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ctr" fontAlgn="base"/>
                      <a:r>
                        <a:rPr lang="en-SG" b="1" i="0">
                          <a:effectLst/>
                        </a:rPr>
                        <a:t>Assigned value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ctr" fontAlgn="base"/>
                      <a:r>
                        <a:rPr lang="en-SG" b="1" i="0" dirty="0">
                          <a:effectLst/>
                        </a:rPr>
                        <a:t>Description</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algn="ctr" fontAlgn="base"/>
                      <a:r>
                        <a:rPr lang="en-SG" b="1" i="0" dirty="0" err="1">
                          <a:effectLst/>
                        </a:rPr>
                        <a:t>Color</a:t>
                      </a:r>
                      <a:endParaRPr lang="en-SG" b="1" i="0" dirty="0">
                        <a:effectLst/>
                      </a:endParaRP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489344460"/>
                  </a:ext>
                </a:extLst>
              </a:tr>
              <a:tr h="0">
                <a:tc>
                  <a:txBody>
                    <a:bodyPr/>
                    <a:lstStyle/>
                    <a:p>
                      <a:pPr fontAlgn="base"/>
                      <a:r>
                        <a:rPr lang="en-SG">
                          <a:effectLst/>
                        </a:rPr>
                        <a:t>Optimum</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100ms</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dirty="0">
                          <a:effectLst/>
                        </a:rPr>
                        <a:t>1.00 (100%)</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dirty="0">
                          <a:effectLst/>
                        </a:rPr>
                        <a:t>The optimal time frame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Green</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2756518574"/>
                  </a:ext>
                </a:extLst>
              </a:tr>
              <a:tr h="0">
                <a:tc>
                  <a:txBody>
                    <a:bodyPr/>
                    <a:lstStyle/>
                    <a:p>
                      <a:pPr fontAlgn="base"/>
                      <a:r>
                        <a:rPr lang="en-SG">
                          <a:effectLst/>
                        </a:rPr>
                        <a:t>Acceptable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4 * Optimum -- 100ms to 400ms</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0.50 (50%)</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dirty="0">
                          <a:effectLst/>
                        </a:rPr>
                        <a:t>An acceptable time frame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dirty="0">
                          <a:effectLst/>
                        </a:rPr>
                        <a:t>Yellow</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3109570668"/>
                  </a:ext>
                </a:extLst>
              </a:tr>
              <a:tr h="0">
                <a:tc>
                  <a:txBody>
                    <a:bodyPr/>
                    <a:lstStyle/>
                    <a:p>
                      <a:pPr fontAlgn="base"/>
                      <a:r>
                        <a:rPr lang="en-SG">
                          <a:effectLst/>
                        </a:rPr>
                        <a:t>Unacceptable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Exceeds Acceptable -- greater than 400ms</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0.00 (0%)</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a:effectLst/>
                        </a:rPr>
                        <a:t>An unacceptable time frame</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fontAlgn="base"/>
                      <a:r>
                        <a:rPr lang="en-SG" dirty="0">
                          <a:effectLst/>
                        </a:rPr>
                        <a:t>Red</a:t>
                      </a:r>
                    </a:p>
                  </a:txBody>
                  <a:tcPr marL="28575" marR="28575" marT="28575" marB="28575">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extLst>
                  <a:ext uri="{0D108BD9-81ED-4DB2-BD59-A6C34878D82A}">
                    <a16:rowId xmlns:a16="http://schemas.microsoft.com/office/drawing/2014/main" val="787988765"/>
                  </a:ext>
                </a:extLst>
              </a:tr>
            </a:tbl>
          </a:graphicData>
        </a:graphic>
      </p:graphicFrame>
      <p:sp>
        <p:nvSpPr>
          <p:cNvPr id="5" name="Rectangle 4">
            <a:extLst>
              <a:ext uri="{FF2B5EF4-FFF2-40B4-BE49-F238E27FC236}">
                <a16:creationId xmlns:a16="http://schemas.microsoft.com/office/drawing/2014/main" id="{197E361F-91A7-B640-817C-A6496EA71CA8}"/>
              </a:ext>
            </a:extLst>
          </p:cNvPr>
          <p:cNvSpPr/>
          <p:nvPr/>
        </p:nvSpPr>
        <p:spPr>
          <a:xfrm>
            <a:off x="519404" y="4894334"/>
            <a:ext cx="3778599" cy="369332"/>
          </a:xfrm>
          <a:prstGeom prst="rect">
            <a:avLst/>
          </a:prstGeom>
        </p:spPr>
        <p:txBody>
          <a:bodyPr wrap="none">
            <a:spAutoFit/>
          </a:bodyPr>
          <a:lstStyle/>
          <a:p>
            <a:r>
              <a:rPr lang="en-SG" dirty="0">
                <a:solidFill>
                  <a:srgbClr val="999999"/>
                </a:solidFill>
                <a:latin typeface="Liberation Mono"/>
              </a:rPr>
              <a:t>(</a:t>
            </a:r>
            <a:r>
              <a:rPr lang="en-SG" dirty="0">
                <a:solidFill>
                  <a:srgbClr val="000000"/>
                </a:solidFill>
                <a:latin typeface="Liberation Mono"/>
              </a:rPr>
              <a:t> </a:t>
            </a:r>
            <a:r>
              <a:rPr lang="en-SG" dirty="0">
                <a:solidFill>
                  <a:srgbClr val="999999"/>
                </a:solidFill>
                <a:latin typeface="Liberation Mono"/>
              </a:rPr>
              <a:t>(</a:t>
            </a:r>
            <a:r>
              <a:rPr lang="en-SG" dirty="0">
                <a:solidFill>
                  <a:srgbClr val="000000"/>
                </a:solidFill>
                <a:latin typeface="Liberation Mono"/>
              </a:rPr>
              <a:t>60 </a:t>
            </a:r>
            <a:r>
              <a:rPr lang="en-SG" dirty="0">
                <a:solidFill>
                  <a:srgbClr val="A67F59"/>
                </a:solidFill>
                <a:latin typeface="Liberation Mono"/>
              </a:rPr>
              <a:t>+</a:t>
            </a:r>
            <a:r>
              <a:rPr lang="en-SG" dirty="0">
                <a:solidFill>
                  <a:srgbClr val="000000"/>
                </a:solidFill>
                <a:latin typeface="Liberation Mono"/>
              </a:rPr>
              <a:t> </a:t>
            </a:r>
            <a:r>
              <a:rPr lang="en-SG" dirty="0">
                <a:solidFill>
                  <a:srgbClr val="999999"/>
                </a:solidFill>
                <a:latin typeface="Liberation Mono"/>
              </a:rPr>
              <a:t>(</a:t>
            </a:r>
            <a:r>
              <a:rPr lang="en-SG" dirty="0">
                <a:solidFill>
                  <a:srgbClr val="000000"/>
                </a:solidFill>
                <a:latin typeface="Liberation Mono"/>
              </a:rPr>
              <a:t>30 </a:t>
            </a:r>
            <a:r>
              <a:rPr lang="en-SG" dirty="0">
                <a:solidFill>
                  <a:srgbClr val="A67F59"/>
                </a:solidFill>
                <a:latin typeface="Liberation Mono"/>
              </a:rPr>
              <a:t>/</a:t>
            </a:r>
            <a:r>
              <a:rPr lang="en-SG" dirty="0">
                <a:solidFill>
                  <a:srgbClr val="000000"/>
                </a:solidFill>
                <a:latin typeface="Liberation Mono"/>
              </a:rPr>
              <a:t> 2</a:t>
            </a:r>
            <a:r>
              <a:rPr lang="en-SG" dirty="0">
                <a:solidFill>
                  <a:srgbClr val="999999"/>
                </a:solidFill>
                <a:latin typeface="Liberation Mono"/>
              </a:rPr>
              <a:t>)</a:t>
            </a:r>
            <a:r>
              <a:rPr lang="en-SG" dirty="0">
                <a:solidFill>
                  <a:srgbClr val="000000"/>
                </a:solidFill>
                <a:latin typeface="Liberation Mono"/>
              </a:rPr>
              <a:t> </a:t>
            </a:r>
            <a:r>
              <a:rPr lang="en-SG" dirty="0">
                <a:solidFill>
                  <a:srgbClr val="A67F59"/>
                </a:solidFill>
                <a:latin typeface="Liberation Mono"/>
              </a:rPr>
              <a:t>+</a:t>
            </a:r>
            <a:r>
              <a:rPr lang="en-SG" dirty="0">
                <a:solidFill>
                  <a:srgbClr val="000000"/>
                </a:solidFill>
                <a:latin typeface="Liberation Mono"/>
              </a:rPr>
              <a:t> </a:t>
            </a:r>
            <a:r>
              <a:rPr lang="en-SG" dirty="0">
                <a:solidFill>
                  <a:srgbClr val="999999"/>
                </a:solidFill>
                <a:latin typeface="Liberation Mono"/>
              </a:rPr>
              <a:t>(</a:t>
            </a:r>
            <a:r>
              <a:rPr lang="en-SG" dirty="0">
                <a:solidFill>
                  <a:srgbClr val="000000"/>
                </a:solidFill>
                <a:latin typeface="Liberation Mono"/>
              </a:rPr>
              <a:t>10</a:t>
            </a:r>
            <a:r>
              <a:rPr lang="en-SG" dirty="0">
                <a:solidFill>
                  <a:srgbClr val="A67F59"/>
                </a:solidFill>
                <a:latin typeface="Liberation Mono"/>
              </a:rPr>
              <a:t>*</a:t>
            </a:r>
            <a:r>
              <a:rPr lang="en-SG" dirty="0">
                <a:solidFill>
                  <a:srgbClr val="000000"/>
                </a:solidFill>
                <a:latin typeface="Liberation Mono"/>
              </a:rPr>
              <a:t>0</a:t>
            </a:r>
            <a:r>
              <a:rPr lang="en-SG" dirty="0">
                <a:solidFill>
                  <a:srgbClr val="999999"/>
                </a:solidFill>
                <a:latin typeface="Liberation Mono"/>
              </a:rPr>
              <a:t>)</a:t>
            </a:r>
            <a:r>
              <a:rPr lang="en-SG" dirty="0">
                <a:solidFill>
                  <a:srgbClr val="000000"/>
                </a:solidFill>
                <a:latin typeface="Liberation Mono"/>
              </a:rPr>
              <a:t> </a:t>
            </a:r>
            <a:r>
              <a:rPr lang="en-SG" dirty="0">
                <a:solidFill>
                  <a:srgbClr val="999999"/>
                </a:solidFill>
                <a:latin typeface="Liberation Mono"/>
              </a:rPr>
              <a:t>)</a:t>
            </a:r>
            <a:r>
              <a:rPr lang="en-SG" dirty="0">
                <a:solidFill>
                  <a:srgbClr val="000000"/>
                </a:solidFill>
                <a:latin typeface="Liberation Mono"/>
              </a:rPr>
              <a:t> </a:t>
            </a:r>
            <a:r>
              <a:rPr lang="en-SG" dirty="0">
                <a:solidFill>
                  <a:srgbClr val="A67F59"/>
                </a:solidFill>
                <a:latin typeface="Liberation Mono"/>
              </a:rPr>
              <a:t>/</a:t>
            </a:r>
            <a:r>
              <a:rPr lang="en-SG" dirty="0">
                <a:solidFill>
                  <a:srgbClr val="000000"/>
                </a:solidFill>
                <a:latin typeface="Liberation Mono"/>
              </a:rPr>
              <a:t> 100</a:t>
            </a:r>
            <a:r>
              <a:rPr lang="en-SG" dirty="0">
                <a:solidFill>
                  <a:srgbClr val="999999"/>
                </a:solidFill>
                <a:latin typeface="Liberation Mono"/>
              </a:rPr>
              <a:t>)</a:t>
            </a:r>
            <a:r>
              <a:rPr lang="en-SG" dirty="0">
                <a:solidFill>
                  <a:srgbClr val="000000"/>
                </a:solidFill>
                <a:latin typeface="Liberation Mono"/>
              </a:rPr>
              <a:t> </a:t>
            </a:r>
            <a:r>
              <a:rPr lang="en-SG" dirty="0">
                <a:solidFill>
                  <a:srgbClr val="A67F59"/>
                </a:solidFill>
                <a:latin typeface="Liberation Mono"/>
              </a:rPr>
              <a:t>=</a:t>
            </a:r>
            <a:r>
              <a:rPr lang="en-SG" dirty="0">
                <a:solidFill>
                  <a:srgbClr val="000000"/>
                </a:solidFill>
                <a:latin typeface="Liberation Mono"/>
              </a:rPr>
              <a:t> 0</a:t>
            </a:r>
            <a:r>
              <a:rPr lang="en-SG" dirty="0">
                <a:solidFill>
                  <a:srgbClr val="999999"/>
                </a:solidFill>
                <a:latin typeface="Liberation Mono"/>
              </a:rPr>
              <a:t>.</a:t>
            </a:r>
            <a:r>
              <a:rPr lang="en-SG" dirty="0">
                <a:solidFill>
                  <a:srgbClr val="000000"/>
                </a:solidFill>
                <a:latin typeface="Liberation Mono"/>
              </a:rPr>
              <a:t>75</a:t>
            </a:r>
            <a:r>
              <a:rPr lang="en-SG" dirty="0">
                <a:solidFill>
                  <a:srgbClr val="999999"/>
                </a:solidFill>
                <a:latin typeface="Liberation Mono"/>
              </a:rPr>
              <a:t>.</a:t>
            </a:r>
            <a:endParaRPr lang="en-US" dirty="0"/>
          </a:p>
        </p:txBody>
      </p:sp>
      <p:sp>
        <p:nvSpPr>
          <p:cNvPr id="7" name="Rectangle 6">
            <a:extLst>
              <a:ext uri="{FF2B5EF4-FFF2-40B4-BE49-F238E27FC236}">
                <a16:creationId xmlns:a16="http://schemas.microsoft.com/office/drawing/2014/main" id="{5E327F9E-E45F-1842-A7F2-08E1DB542010}"/>
              </a:ext>
            </a:extLst>
          </p:cNvPr>
          <p:cNvSpPr/>
          <p:nvPr/>
        </p:nvSpPr>
        <p:spPr>
          <a:xfrm>
            <a:off x="519404" y="4412489"/>
            <a:ext cx="2640979" cy="369332"/>
          </a:xfrm>
          <a:prstGeom prst="rect">
            <a:avLst/>
          </a:prstGeom>
        </p:spPr>
        <p:txBody>
          <a:bodyPr wrap="none">
            <a:spAutoFit/>
          </a:bodyPr>
          <a:lstStyle/>
          <a:p>
            <a:r>
              <a:rPr lang="en-SG" b="1" dirty="0">
                <a:latin typeface="Oracle Sans Light" panose="020B0403020204020204" pitchFamily="34" charset="0"/>
                <a:cs typeface="Oracle Sans Light" panose="020B0403020204020204" pitchFamily="34" charset="0"/>
              </a:rPr>
              <a:t>SAMPLE CALCULATION</a:t>
            </a:r>
          </a:p>
        </p:txBody>
      </p:sp>
    </p:spTree>
    <p:extLst>
      <p:ext uri="{BB962C8B-B14F-4D97-AF65-F5344CB8AC3E}">
        <p14:creationId xmlns:p14="http://schemas.microsoft.com/office/powerpoint/2010/main" val="306666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E5ADCE-E634-4C4B-84F2-B2A5E7F37DA7}"/>
              </a:ext>
            </a:extLst>
          </p:cNvPr>
          <p:cNvSpPr>
            <a:spLocks noGrp="1"/>
          </p:cNvSpPr>
          <p:nvPr>
            <p:ph type="title"/>
          </p:nvPr>
        </p:nvSpPr>
        <p:spPr>
          <a:xfrm>
            <a:off x="519404" y="374457"/>
            <a:ext cx="10515600" cy="779974"/>
          </a:xfrm>
        </p:spPr>
        <p:txBody>
          <a:bodyPr>
            <a:normAutofit/>
          </a:bodyPr>
          <a:lstStyle/>
          <a:p>
            <a:r>
              <a:rPr lang="en-US" dirty="0"/>
              <a:t>Query Tuning</a:t>
            </a:r>
            <a:br>
              <a:rPr lang="en-US" dirty="0"/>
            </a:br>
            <a:endParaRPr lang="en-US" dirty="0"/>
          </a:p>
        </p:txBody>
      </p:sp>
      <p:sp>
        <p:nvSpPr>
          <p:cNvPr id="5" name="Text Placeholder 2">
            <a:extLst>
              <a:ext uri="{FF2B5EF4-FFF2-40B4-BE49-F238E27FC236}">
                <a16:creationId xmlns:a16="http://schemas.microsoft.com/office/drawing/2014/main" id="{B7A376D6-24BB-1549-9F1E-934DF6B30AC1}"/>
              </a:ext>
            </a:extLst>
          </p:cNvPr>
          <p:cNvSpPr txBox="1">
            <a:spLocks/>
          </p:cNvSpPr>
          <p:nvPr/>
        </p:nvSpPr>
        <p:spPr>
          <a:xfrm>
            <a:off x="393674" y="982781"/>
            <a:ext cx="11125199" cy="343299"/>
          </a:xfrm>
          <a:prstGeom prst="rect">
            <a:avLst/>
          </a:prstGeom>
        </p:spPr>
        <p:txBody>
          <a:bodyPr vert="horz" lIns="91440" tIns="45720" rIns="91440" bIns="45720" rtlCol="0">
            <a:noAutofit/>
          </a:bodyPr>
          <a:lstStyle>
            <a:lvl1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2pPr>
            <a:lvl3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3pPr>
            <a:lvl4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4pPr>
            <a:lvl5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5pPr>
            <a:lvl6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6pPr>
            <a:lvl7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7pPr>
            <a:lvl8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8pPr>
            <a:lvl9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9pPr>
          </a:lstStyle>
          <a:p>
            <a:r>
              <a:rPr lang="en-US" altLang="en-US" dirty="0">
                <a:solidFill>
                  <a:schemeClr val="accent1"/>
                </a:solidFill>
              </a:rPr>
              <a:t>Finding queries to optimize - Performance Schema Digest Summary</a:t>
            </a:r>
            <a:endParaRPr lang="en-US" dirty="0">
              <a:solidFill>
                <a:schemeClr val="accent1"/>
              </a:solidFill>
            </a:endParaRPr>
          </a:p>
        </p:txBody>
      </p:sp>
      <p:pic>
        <p:nvPicPr>
          <p:cNvPr id="7" name="Picture 6">
            <a:extLst>
              <a:ext uri="{FF2B5EF4-FFF2-40B4-BE49-F238E27FC236}">
                <a16:creationId xmlns:a16="http://schemas.microsoft.com/office/drawing/2014/main" id="{ABA7C721-49AF-E644-A996-E8499CD6BC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7" y="1700019"/>
            <a:ext cx="12192000" cy="4649972"/>
          </a:xfrm>
          <a:prstGeom prst="rect">
            <a:avLst/>
          </a:prstGeom>
        </p:spPr>
      </p:pic>
    </p:spTree>
    <p:extLst>
      <p:ext uri="{BB962C8B-B14F-4D97-AF65-F5344CB8AC3E}">
        <p14:creationId xmlns:p14="http://schemas.microsoft.com/office/powerpoint/2010/main" val="163729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E5ADCE-E634-4C4B-84F2-B2A5E7F37DA7}"/>
              </a:ext>
            </a:extLst>
          </p:cNvPr>
          <p:cNvSpPr>
            <a:spLocks noGrp="1"/>
          </p:cNvSpPr>
          <p:nvPr>
            <p:ph type="title"/>
          </p:nvPr>
        </p:nvSpPr>
        <p:spPr>
          <a:xfrm>
            <a:off x="645134" y="418118"/>
            <a:ext cx="10515600" cy="779974"/>
          </a:xfrm>
        </p:spPr>
        <p:txBody>
          <a:bodyPr>
            <a:normAutofit/>
          </a:bodyPr>
          <a:lstStyle/>
          <a:p>
            <a:r>
              <a:rPr lang="en-US" dirty="0"/>
              <a:t>Query Tuning</a:t>
            </a:r>
            <a:br>
              <a:rPr lang="en-US" dirty="0"/>
            </a:br>
            <a:endParaRPr lang="en-US" dirty="0"/>
          </a:p>
        </p:txBody>
      </p:sp>
      <p:sp>
        <p:nvSpPr>
          <p:cNvPr id="5" name="Text Placeholder 2">
            <a:extLst>
              <a:ext uri="{FF2B5EF4-FFF2-40B4-BE49-F238E27FC236}">
                <a16:creationId xmlns:a16="http://schemas.microsoft.com/office/drawing/2014/main" id="{B7A376D6-24BB-1549-9F1E-934DF6B30AC1}"/>
              </a:ext>
            </a:extLst>
          </p:cNvPr>
          <p:cNvSpPr txBox="1">
            <a:spLocks/>
          </p:cNvSpPr>
          <p:nvPr/>
        </p:nvSpPr>
        <p:spPr>
          <a:xfrm>
            <a:off x="519404" y="1037237"/>
            <a:ext cx="11125199" cy="343299"/>
          </a:xfrm>
          <a:prstGeom prst="rect">
            <a:avLst/>
          </a:prstGeom>
        </p:spPr>
        <p:txBody>
          <a:bodyPr vert="horz" lIns="91440" tIns="45720" rIns="91440" bIns="45720" rtlCol="0">
            <a:noAutofit/>
          </a:bodyPr>
          <a:lstStyle>
            <a:lvl1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2pPr>
            <a:lvl3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3pPr>
            <a:lvl4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4pPr>
            <a:lvl5pPr marL="1588" indent="0" algn="l" defTabSz="914400" rtl="0" eaLnBrk="1" latinLnBrk="0" hangingPunct="1">
              <a:lnSpc>
                <a:spcPct val="90000"/>
              </a:lnSpc>
              <a:spcBef>
                <a:spcPts val="24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5pPr>
            <a:lvl6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6pPr>
            <a:lvl7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7pPr>
            <a:lvl8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8pPr>
            <a:lvl9pPr marL="1588" indent="0" algn="l" defTabSz="914400" rtl="0" eaLnBrk="1" latinLnBrk="0" hangingPunct="1">
              <a:lnSpc>
                <a:spcPct val="90000"/>
              </a:lnSpc>
              <a:spcBef>
                <a:spcPts val="2400"/>
              </a:spcBef>
              <a:buFont typeface="Arial" panose="020B0604020202020204" pitchFamily="34" charset="0"/>
              <a:buNone/>
              <a:defRPr sz="2800" kern="1200">
                <a:solidFill>
                  <a:schemeClr val="tx1"/>
                </a:solidFill>
                <a:latin typeface="+mn-lt"/>
                <a:ea typeface="+mn-ea"/>
                <a:cs typeface="+mn-cs"/>
              </a:defRPr>
            </a:lvl9pPr>
          </a:lstStyle>
          <a:p>
            <a:r>
              <a:rPr lang="en-US" altLang="en-US" dirty="0">
                <a:solidFill>
                  <a:schemeClr val="accent1"/>
                </a:solidFill>
              </a:rPr>
              <a:t>Finding queries to optimize - 95</a:t>
            </a:r>
            <a:r>
              <a:rPr lang="en-US" altLang="en-US" baseline="30000" dirty="0">
                <a:solidFill>
                  <a:schemeClr val="accent1"/>
                </a:solidFill>
              </a:rPr>
              <a:t>th</a:t>
            </a:r>
            <a:r>
              <a:rPr lang="en-US" altLang="en-US" dirty="0">
                <a:solidFill>
                  <a:schemeClr val="accent1"/>
                </a:solidFill>
              </a:rPr>
              <a:t> Percentile</a:t>
            </a:r>
            <a:endParaRPr lang="en-US" dirty="0">
              <a:solidFill>
                <a:schemeClr val="accent1"/>
              </a:solidFill>
            </a:endParaRPr>
          </a:p>
        </p:txBody>
      </p:sp>
      <p:pic>
        <p:nvPicPr>
          <p:cNvPr id="4" name="Picture 3">
            <a:extLst>
              <a:ext uri="{FF2B5EF4-FFF2-40B4-BE49-F238E27FC236}">
                <a16:creationId xmlns:a16="http://schemas.microsoft.com/office/drawing/2014/main" id="{D306359D-3FA5-C04C-AAEA-6FC613B13F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97" y="1609668"/>
            <a:ext cx="12192000" cy="4646370"/>
          </a:xfrm>
          <a:prstGeom prst="rect">
            <a:avLst/>
          </a:prstGeom>
        </p:spPr>
      </p:pic>
    </p:spTree>
    <p:extLst>
      <p:ext uri="{BB962C8B-B14F-4D97-AF65-F5344CB8AC3E}">
        <p14:creationId xmlns:p14="http://schemas.microsoft.com/office/powerpoint/2010/main" val="25595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38B10C-E9F4-E14A-98E5-C649DBA98403}"/>
              </a:ext>
            </a:extLst>
          </p:cNvPr>
          <p:cNvSpPr>
            <a:spLocks noGrp="1"/>
          </p:cNvSpPr>
          <p:nvPr>
            <p:ph type="title"/>
          </p:nvPr>
        </p:nvSpPr>
        <p:spPr>
          <a:xfrm>
            <a:off x="519404" y="374457"/>
            <a:ext cx="10515600" cy="768544"/>
          </a:xfrm>
        </p:spPr>
        <p:txBody>
          <a:bodyPr>
            <a:normAutofit/>
          </a:bodyPr>
          <a:lstStyle/>
          <a:p>
            <a:r>
              <a:rPr lang="en-US" dirty="0"/>
              <a:t>Enterprise Thread Pool</a:t>
            </a:r>
            <a:br>
              <a:rPr lang="en-US" dirty="0"/>
            </a:br>
            <a:endParaRPr lang="en-US" dirty="0"/>
          </a:p>
        </p:txBody>
      </p:sp>
      <p:sp>
        <p:nvSpPr>
          <p:cNvPr id="7" name="Rectangle 6">
            <a:extLst>
              <a:ext uri="{FF2B5EF4-FFF2-40B4-BE49-F238E27FC236}">
                <a16:creationId xmlns:a16="http://schemas.microsoft.com/office/drawing/2014/main" id="{1FF1C9E3-98F1-B147-AF79-BFC51111C1AB}"/>
              </a:ext>
            </a:extLst>
          </p:cNvPr>
          <p:cNvSpPr/>
          <p:nvPr/>
        </p:nvSpPr>
        <p:spPr>
          <a:xfrm>
            <a:off x="439017" y="2718852"/>
            <a:ext cx="10956693" cy="4093428"/>
          </a:xfrm>
          <a:prstGeom prst="rect">
            <a:avLst/>
          </a:prstGeom>
        </p:spPr>
        <p:txBody>
          <a:bodyPr wrap="square">
            <a:spAutoFit/>
          </a:bodyPr>
          <a:lstStyle/>
          <a:p>
            <a:pPr marL="285750" indent="-285750">
              <a:buFont typeface="Arial" panose="020B0604020202020204" pitchFamily="34" charset="0"/>
              <a:buChar char="•"/>
            </a:pPr>
            <a:r>
              <a:rPr lang="en-US" sz="2000" dirty="0">
                <a:cs typeface="Oracle Sans Light" panose="020B0403020204020204" pitchFamily="34" charset="0"/>
              </a:rPr>
              <a:t>Part of Enterprise Edition features</a:t>
            </a:r>
          </a:p>
          <a:p>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Decoupling Connection Threads with CPU Threads by MySQL</a:t>
            </a:r>
          </a:p>
          <a:p>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Allows several connections for one execution threads</a:t>
            </a:r>
          </a:p>
          <a:p>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Decreases Context Switching </a:t>
            </a:r>
          </a:p>
          <a:p>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Stabilizes transactions per second in high concurrency systems</a:t>
            </a:r>
          </a:p>
          <a:p>
            <a:pPr marL="285750" indent="-285750">
              <a:buFont typeface="Arial" panose="020B0604020202020204" pitchFamily="34" charset="0"/>
              <a:buChar char="•"/>
            </a:pPr>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Useful to make </a:t>
            </a:r>
            <a:r>
              <a:rPr lang="en-US" sz="2000" dirty="0" err="1">
                <a:cs typeface="Oracle Sans Light" panose="020B0403020204020204" pitchFamily="34" charset="0"/>
              </a:rPr>
              <a:t>Threads_running</a:t>
            </a:r>
            <a:r>
              <a:rPr lang="en-US" sz="2000" dirty="0">
                <a:cs typeface="Oracle Sans Light" panose="020B0403020204020204" pitchFamily="34" charset="0"/>
              </a:rPr>
              <a:t> &gt; number of hardware threads</a:t>
            </a:r>
          </a:p>
          <a:p>
            <a:pPr marL="285750" indent="-285750">
              <a:buFont typeface="Arial" panose="020B0604020202020204" pitchFamily="34" charset="0"/>
              <a:buChar char="•"/>
            </a:pPr>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Can also be used for mitigating the DOS attack</a:t>
            </a:r>
          </a:p>
        </p:txBody>
      </p:sp>
      <p:pic>
        <p:nvPicPr>
          <p:cNvPr id="4" name="Picture 3">
            <a:extLst>
              <a:ext uri="{FF2B5EF4-FFF2-40B4-BE49-F238E27FC236}">
                <a16:creationId xmlns:a16="http://schemas.microsoft.com/office/drawing/2014/main" id="{AE5F571D-F9BB-2949-A0CC-CC3BBD6316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9017" y="939582"/>
            <a:ext cx="6502400" cy="1677888"/>
          </a:xfrm>
          <a:prstGeom prst="rect">
            <a:avLst/>
          </a:prstGeom>
        </p:spPr>
      </p:pic>
    </p:spTree>
    <p:extLst>
      <p:ext uri="{BB962C8B-B14F-4D97-AF65-F5344CB8AC3E}">
        <p14:creationId xmlns:p14="http://schemas.microsoft.com/office/powerpoint/2010/main" val="17210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38B10C-E9F4-E14A-98E5-C649DBA98403}"/>
              </a:ext>
            </a:extLst>
          </p:cNvPr>
          <p:cNvSpPr>
            <a:spLocks noGrp="1"/>
          </p:cNvSpPr>
          <p:nvPr>
            <p:ph type="title"/>
          </p:nvPr>
        </p:nvSpPr>
        <p:spPr>
          <a:xfrm>
            <a:off x="519404" y="374457"/>
            <a:ext cx="10515600" cy="985714"/>
          </a:xfrm>
        </p:spPr>
        <p:txBody>
          <a:bodyPr>
            <a:normAutofit/>
          </a:bodyPr>
          <a:lstStyle/>
          <a:p>
            <a:r>
              <a:rPr lang="en-US" dirty="0"/>
              <a:t>Tuning Thread Pool</a:t>
            </a:r>
            <a:br>
              <a:rPr lang="en-US" dirty="0"/>
            </a:br>
            <a:endParaRPr lang="en-US" dirty="0"/>
          </a:p>
        </p:txBody>
      </p:sp>
      <p:sp>
        <p:nvSpPr>
          <p:cNvPr id="7" name="Rectangle 6">
            <a:extLst>
              <a:ext uri="{FF2B5EF4-FFF2-40B4-BE49-F238E27FC236}">
                <a16:creationId xmlns:a16="http://schemas.microsoft.com/office/drawing/2014/main" id="{1FF1C9E3-98F1-B147-AF79-BFC51111C1AB}"/>
              </a:ext>
            </a:extLst>
          </p:cNvPr>
          <p:cNvSpPr/>
          <p:nvPr/>
        </p:nvSpPr>
        <p:spPr>
          <a:xfrm>
            <a:off x="417161" y="1360171"/>
            <a:ext cx="10925669" cy="4093428"/>
          </a:xfrm>
          <a:prstGeom prst="rect">
            <a:avLst/>
          </a:prstGeom>
        </p:spPr>
        <p:txBody>
          <a:bodyPr wrap="square">
            <a:spAutoFit/>
          </a:bodyPr>
          <a:lstStyle/>
          <a:p>
            <a:pPr marL="285750" indent="-285750">
              <a:buFont typeface="Arial" panose="020B0604020202020204" pitchFamily="34" charset="0"/>
              <a:buChar char="•"/>
            </a:pPr>
            <a:r>
              <a:rPr lang="en-US" sz="2000" b="1" dirty="0" err="1">
                <a:cs typeface="Oracle Sans Light" panose="020B0403020204020204" pitchFamily="34" charset="0"/>
              </a:rPr>
              <a:t>thead_pool_size</a:t>
            </a:r>
            <a:r>
              <a:rPr lang="en-US" sz="2000" b="1" dirty="0">
                <a:cs typeface="Oracle Sans Light" panose="020B0403020204020204" pitchFamily="34" charset="0"/>
              </a:rPr>
              <a:t>: </a:t>
            </a:r>
            <a:r>
              <a:rPr lang="en-US" sz="2000" dirty="0">
                <a:cs typeface="Oracle Sans Light" panose="020B0403020204020204" pitchFamily="34" charset="0"/>
              </a:rPr>
              <a:t>number of threads in the pool, representing the actual threads processed by the CPU cores (default=16)</a:t>
            </a:r>
          </a:p>
          <a:p>
            <a:pPr marL="285750" indent="-285750">
              <a:buFont typeface="Arial" panose="020B0604020202020204" pitchFamily="34" charset="0"/>
              <a:buChar char="•"/>
            </a:pPr>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err="1">
                <a:cs typeface="Oracle Sans Light" panose="020B0403020204020204" pitchFamily="34" charset="0"/>
              </a:rPr>
              <a:t>thread_pool_stall_limit</a:t>
            </a:r>
            <a:r>
              <a:rPr lang="en-US" sz="2000" dirty="0">
                <a:cs typeface="Oracle Sans Light" panose="020B0403020204020204" pitchFamily="34" charset="0"/>
              </a:rPr>
              <a:t>: timeout before a thread is considered blocked and the thread pool can switch to other statement (default 60 </a:t>
            </a:r>
            <a:r>
              <a:rPr lang="en-US" sz="2000" dirty="0" err="1">
                <a:cs typeface="Oracle Sans Light" panose="020B0403020204020204" pitchFamily="34" charset="0"/>
              </a:rPr>
              <a:t>ms</a:t>
            </a:r>
            <a:r>
              <a:rPr lang="en-US" sz="2000" dirty="0">
                <a:cs typeface="Oracle Sans Light" panose="020B0403020204020204" pitchFamily="34" charset="0"/>
              </a:rPr>
              <a:t>).</a:t>
            </a:r>
          </a:p>
          <a:p>
            <a:pPr marL="285750" indent="-285750">
              <a:buFont typeface="Arial" panose="020B0604020202020204" pitchFamily="34" charset="0"/>
              <a:buChar char="•"/>
            </a:pPr>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The maximum number of threads in the system = </a:t>
            </a:r>
            <a:r>
              <a:rPr lang="en-US" sz="2000" dirty="0" err="1">
                <a:cs typeface="Oracle Sans Light" panose="020B0403020204020204" pitchFamily="34" charset="0"/>
              </a:rPr>
              <a:t>max_connections</a:t>
            </a:r>
            <a:r>
              <a:rPr lang="en-US" sz="2000" dirty="0">
                <a:cs typeface="Oracle Sans Light" panose="020B0403020204020204" pitchFamily="34" charset="0"/>
              </a:rPr>
              <a:t> + </a:t>
            </a:r>
            <a:r>
              <a:rPr lang="en-US" sz="2000" dirty="0" err="1">
                <a:cs typeface="Oracle Sans Light" panose="020B0403020204020204" pitchFamily="34" charset="0"/>
              </a:rPr>
              <a:t>thread_pool_size</a:t>
            </a:r>
            <a:endParaRPr lang="en-US" sz="2000" dirty="0">
              <a:cs typeface="Oracle Sans Light" panose="020B0403020204020204" pitchFamily="34" charset="0"/>
            </a:endParaRPr>
          </a:p>
          <a:p>
            <a:pPr marL="285750" indent="-285750">
              <a:buFont typeface="Arial" panose="020B0604020202020204" pitchFamily="34" charset="0"/>
              <a:buChar char="•"/>
            </a:pPr>
            <a:endParaRPr lang="en-US" sz="2000" dirty="0">
              <a:cs typeface="Oracle Sans Light" panose="020B0403020204020204" pitchFamily="34" charset="0"/>
            </a:endParaRPr>
          </a:p>
          <a:p>
            <a:pPr marL="285750" indent="-285750">
              <a:buFont typeface="Arial" panose="020B0604020202020204" pitchFamily="34" charset="0"/>
              <a:buChar char="•"/>
            </a:pPr>
            <a:r>
              <a:rPr lang="en-US" sz="2000" dirty="0">
                <a:cs typeface="Oracle Sans Light" panose="020B0403020204020204" pitchFamily="34" charset="0"/>
              </a:rPr>
              <a:t>PERFORMANCE SCHEMA MONITORING:</a:t>
            </a:r>
          </a:p>
          <a:p>
            <a:pPr marL="285750" indent="-285750">
              <a:buFont typeface="Arial" panose="020B0604020202020204" pitchFamily="34" charset="0"/>
              <a:buChar char="•"/>
            </a:pPr>
            <a:endParaRPr lang="en-US" sz="2000" dirty="0">
              <a:cs typeface="Oracle Sans Light" panose="020B0403020204020204" pitchFamily="34" charset="0"/>
            </a:endParaRPr>
          </a:p>
          <a:p>
            <a:pPr marL="742950" lvl="1" indent="-285750">
              <a:buFont typeface="Arial" panose="020B0604020202020204" pitchFamily="34" charset="0"/>
              <a:buChar char="•"/>
            </a:pPr>
            <a:r>
              <a:rPr lang="en-US" sz="2000" dirty="0" err="1">
                <a:cs typeface="Oracle Sans Light" panose="020B0403020204020204" pitchFamily="34" charset="0"/>
              </a:rPr>
              <a:t>tp_thread_group_state</a:t>
            </a:r>
            <a:r>
              <a:rPr lang="en-US" sz="2000" dirty="0">
                <a:cs typeface="Oracle Sans Light" panose="020B0403020204020204" pitchFamily="34" charset="0"/>
              </a:rPr>
              <a:t>: information about thread pool thread group states</a:t>
            </a:r>
          </a:p>
          <a:p>
            <a:pPr marL="742950" lvl="1" indent="-285750">
              <a:buFont typeface="Arial" panose="020B0604020202020204" pitchFamily="34" charset="0"/>
              <a:buChar char="•"/>
            </a:pPr>
            <a:r>
              <a:rPr lang="en-US" sz="2000" dirty="0" err="1">
                <a:cs typeface="Oracle Sans Light" panose="020B0403020204020204" pitchFamily="34" charset="0"/>
              </a:rPr>
              <a:t>tp_thread_group_stats</a:t>
            </a:r>
            <a:r>
              <a:rPr lang="en-US" sz="2000" dirty="0">
                <a:cs typeface="Oracle Sans Light" panose="020B0403020204020204" pitchFamily="34" charset="0"/>
              </a:rPr>
              <a:t>: information about thread pool thread group statistics</a:t>
            </a:r>
          </a:p>
          <a:p>
            <a:pPr marL="742950" lvl="1" indent="-285750">
              <a:buFont typeface="Arial" panose="020B0604020202020204" pitchFamily="34" charset="0"/>
              <a:buChar char="•"/>
            </a:pPr>
            <a:r>
              <a:rPr lang="en-US" sz="2000" dirty="0" err="1">
                <a:cs typeface="Oracle Sans Light" panose="020B0403020204020204" pitchFamily="34" charset="0"/>
              </a:rPr>
              <a:t>to_thread_state</a:t>
            </a:r>
            <a:r>
              <a:rPr lang="en-US" sz="2000" dirty="0">
                <a:cs typeface="Oracle Sans Light" panose="020B0403020204020204" pitchFamily="34" charset="0"/>
              </a:rPr>
              <a:t>: thread pool thread state</a:t>
            </a:r>
          </a:p>
        </p:txBody>
      </p:sp>
    </p:spTree>
    <p:extLst>
      <p:ext uri="{BB962C8B-B14F-4D97-AF65-F5344CB8AC3E}">
        <p14:creationId xmlns:p14="http://schemas.microsoft.com/office/powerpoint/2010/main" val="291417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67</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Backup, Recovery, and Cloning</a:t>
            </a:r>
          </a:p>
        </p:txBody>
      </p:sp>
    </p:spTree>
    <p:extLst>
      <p:ext uri="{BB962C8B-B14F-4D97-AF65-F5344CB8AC3E}">
        <p14:creationId xmlns:p14="http://schemas.microsoft.com/office/powerpoint/2010/main" val="342130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478882" y="-275991"/>
            <a:ext cx="10997676" cy="858645"/>
          </a:xfrm>
        </p:spPr>
        <p:txBody>
          <a:bodyPr>
            <a:normAutofit/>
          </a:bodyPr>
          <a:lstStyle/>
          <a:p>
            <a:r>
              <a:rPr lang="en-US" dirty="0"/>
              <a:t>Logical Backup with MySQL Shell</a:t>
            </a:r>
          </a:p>
        </p:txBody>
      </p:sp>
      <p:pic>
        <p:nvPicPr>
          <p:cNvPr id="3" name="Picture 2">
            <a:extLst>
              <a:ext uri="{FF2B5EF4-FFF2-40B4-BE49-F238E27FC236}">
                <a16:creationId xmlns:a16="http://schemas.microsoft.com/office/drawing/2014/main" id="{8EA033AE-4BA7-E04B-8FB2-59878DB0BD88}"/>
              </a:ext>
            </a:extLst>
          </p:cNvPr>
          <p:cNvPicPr>
            <a:picLocks noChangeAspect="1"/>
          </p:cNvPicPr>
          <p:nvPr/>
        </p:nvPicPr>
        <p:blipFill>
          <a:blip r:embed="rId2"/>
          <a:stretch>
            <a:fillRect/>
          </a:stretch>
        </p:blipFill>
        <p:spPr>
          <a:xfrm>
            <a:off x="4491872" y="1057177"/>
            <a:ext cx="7620000" cy="4762500"/>
          </a:xfrm>
          <a:prstGeom prst="rect">
            <a:avLst/>
          </a:prstGeom>
        </p:spPr>
      </p:pic>
      <p:sp>
        <p:nvSpPr>
          <p:cNvPr id="17" name="Content Placeholder 2">
            <a:extLst>
              <a:ext uri="{FF2B5EF4-FFF2-40B4-BE49-F238E27FC236}">
                <a16:creationId xmlns:a16="http://schemas.microsoft.com/office/drawing/2014/main" id="{C0B7C958-C9F1-0944-9A06-3C1938CE2A37}"/>
              </a:ext>
            </a:extLst>
          </p:cNvPr>
          <p:cNvSpPr txBox="1">
            <a:spLocks/>
          </p:cNvSpPr>
          <p:nvPr/>
        </p:nvSpPr>
        <p:spPr>
          <a:xfrm>
            <a:off x="189264" y="1038323"/>
            <a:ext cx="4395158" cy="4419600"/>
          </a:xfrm>
          <a:prstGeom prst="rect">
            <a:avLst/>
          </a:prstGeom>
        </p:spPr>
        <p:txBody>
          <a:bodyPr/>
          <a:lstStyle/>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cs typeface="+mn-cs"/>
              </a:rPr>
              <a:t>Online, non-locking backup and recovery on InnoDB</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rPr>
              <a:t>Instance dump and Schema dump</a:t>
            </a:r>
            <a:r>
              <a:rPr lang="en-US" sz="2000" dirty="0">
                <a:solidFill>
                  <a:srgbClr val="4E3629"/>
                </a:solidFill>
                <a:latin typeface="Calibri"/>
                <a:cs typeface="+mn-cs"/>
              </a:rPr>
              <a:t> </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rPr>
              <a:t>Parallel threads and compression</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rPr>
              <a:t>Backup entire or selected database</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cs typeface="+mn-cs"/>
              </a:rPr>
              <a:t>Show progress of </a:t>
            </a:r>
            <a:r>
              <a:rPr lang="en-US" sz="2000" dirty="0">
                <a:solidFill>
                  <a:srgbClr val="4E3629"/>
                </a:solidFill>
                <a:latin typeface="Calibri"/>
              </a:rPr>
              <a:t>backup activity</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cs typeface="+mn-cs"/>
              </a:rPr>
              <a:t>Cloud backup to OCI Object Storage </a:t>
            </a:r>
            <a:r>
              <a:rPr lang="en-US" sz="2000" dirty="0">
                <a:solidFill>
                  <a:srgbClr val="4E3629"/>
                </a:solidFill>
                <a:latin typeface="Calibri"/>
              </a:rPr>
              <a:t>bucket</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cs typeface="+mn-cs"/>
              </a:rPr>
              <a:t>Compatible with MySQL 5.7 and above</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solidFill>
                  <a:srgbClr val="4E3629"/>
                </a:solidFill>
                <a:latin typeface="Calibri"/>
                <a:cs typeface="+mn-cs"/>
              </a:rPr>
              <a:t>Support “</a:t>
            </a:r>
            <a:r>
              <a:rPr lang="en-US" sz="2000" dirty="0" err="1">
                <a:solidFill>
                  <a:srgbClr val="4E3629"/>
                </a:solidFill>
                <a:latin typeface="Calibri"/>
                <a:cs typeface="+mn-cs"/>
              </a:rPr>
              <a:t>dryRun</a:t>
            </a:r>
            <a:r>
              <a:rPr lang="en-US" sz="2000" dirty="0">
                <a:solidFill>
                  <a:srgbClr val="4E3629"/>
                </a:solidFill>
                <a:latin typeface="Calibri"/>
                <a:cs typeface="+mn-cs"/>
              </a:rPr>
              <a:t>” mode to check and test without performing actual backup</a:t>
            </a:r>
          </a:p>
        </p:txBody>
      </p:sp>
    </p:spTree>
    <p:extLst>
      <p:ext uri="{BB962C8B-B14F-4D97-AF65-F5344CB8AC3E}">
        <p14:creationId xmlns:p14="http://schemas.microsoft.com/office/powerpoint/2010/main" val="20307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348672" y="208108"/>
            <a:ext cx="11233727" cy="672034"/>
          </a:xfrm>
        </p:spPr>
        <p:txBody>
          <a:bodyPr>
            <a:normAutofit/>
          </a:bodyPr>
          <a:lstStyle/>
          <a:p>
            <a:r>
              <a:rPr lang="en-US" dirty="0"/>
              <a:t>Physical Backup with MySQL Enterprise Backup</a:t>
            </a:r>
          </a:p>
        </p:txBody>
      </p:sp>
      <p:grpSp>
        <p:nvGrpSpPr>
          <p:cNvPr id="3" name="Group 2">
            <a:extLst>
              <a:ext uri="{FF2B5EF4-FFF2-40B4-BE49-F238E27FC236}">
                <a16:creationId xmlns:a16="http://schemas.microsoft.com/office/drawing/2014/main" id="{7CEE7C6A-8D56-3D48-9FFE-8958C2487435}"/>
              </a:ext>
            </a:extLst>
          </p:cNvPr>
          <p:cNvGrpSpPr/>
          <p:nvPr/>
        </p:nvGrpSpPr>
        <p:grpSpPr>
          <a:xfrm>
            <a:off x="6820419" y="1225866"/>
            <a:ext cx="5066779" cy="4097148"/>
            <a:chOff x="7333376" y="1219200"/>
            <a:chExt cx="4558146" cy="4941412"/>
          </a:xfrm>
        </p:grpSpPr>
        <p:sp>
          <p:nvSpPr>
            <p:cNvPr id="42" name="Rectangle 41">
              <a:extLst>
                <a:ext uri="{FF2B5EF4-FFF2-40B4-BE49-F238E27FC236}">
                  <a16:creationId xmlns:a16="http://schemas.microsoft.com/office/drawing/2014/main" id="{49F9E8F1-C5CE-AF4B-851B-26DC3869B0BC}"/>
                </a:ext>
              </a:extLst>
            </p:cNvPr>
            <p:cNvSpPr/>
            <p:nvPr/>
          </p:nvSpPr>
          <p:spPr>
            <a:xfrm>
              <a:off x="7333376" y="1219200"/>
              <a:ext cx="4558146" cy="49414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93728"/>
                </a:solidFill>
              </a:endParaRPr>
            </a:p>
          </p:txBody>
        </p:sp>
        <p:pic>
          <p:nvPicPr>
            <p:cNvPr id="43" name="Picture 9" descr="mysql_meb_backup.png">
              <a:extLst>
                <a:ext uri="{FF2B5EF4-FFF2-40B4-BE49-F238E27FC236}">
                  <a16:creationId xmlns:a16="http://schemas.microsoft.com/office/drawing/2014/main" id="{88FC05BC-AAC8-4F49-9509-6C25E782B11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502517" y="1337428"/>
              <a:ext cx="4221163" cy="233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0" descr="mysql_meb_restore.png">
              <a:extLst>
                <a:ext uri="{FF2B5EF4-FFF2-40B4-BE49-F238E27FC236}">
                  <a16:creationId xmlns:a16="http://schemas.microsoft.com/office/drawing/2014/main" id="{F84842AB-5CA3-8F41-A7D9-C7DE7F7E015E}"/>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502516" y="3825148"/>
              <a:ext cx="42211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 name="Content Placeholder 2">
            <a:extLst>
              <a:ext uri="{FF2B5EF4-FFF2-40B4-BE49-F238E27FC236}">
                <a16:creationId xmlns:a16="http://schemas.microsoft.com/office/drawing/2014/main" id="{DF2D00EC-0A0E-C940-8E3F-FEAA7A96B5D1}"/>
              </a:ext>
            </a:extLst>
          </p:cNvPr>
          <p:cNvSpPr txBox="1">
            <a:spLocks/>
          </p:cNvSpPr>
          <p:nvPr/>
        </p:nvSpPr>
        <p:spPr>
          <a:xfrm>
            <a:off x="182137" y="1534218"/>
            <a:ext cx="7239000" cy="3333647"/>
          </a:xfrm>
          <a:prstGeom prst="rect">
            <a:avLst/>
          </a:prstGeom>
        </p:spPr>
        <p:txBody>
          <a:bodyPr/>
          <a:lstStyle/>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Online, non-locking backup and recovery </a:t>
            </a:r>
          </a:p>
          <a:p>
            <a:pPr marL="640080" lvl="2" indent="-302631" defTabSz="914400" fontAlgn="auto">
              <a:spcBef>
                <a:spcPts val="1200"/>
              </a:spcBef>
              <a:buClr>
                <a:srgbClr val="5F5F5F">
                  <a:lumMod val="60000"/>
                  <a:lumOff val="40000"/>
                </a:srgbClr>
              </a:buClr>
              <a:buFont typeface="Calibri" pitchFamily="34" charset="0"/>
              <a:buChar char="–"/>
              <a:defRPr/>
            </a:pPr>
            <a:r>
              <a:rPr lang="en-US" sz="2000" dirty="0">
                <a:latin typeface="Oracle Sans Light" panose="020B0403020204020204" pitchFamily="34" charset="0"/>
                <a:cs typeface="Oracle Sans Light" panose="020B0403020204020204" pitchFamily="34" charset="0"/>
              </a:rPr>
              <a:t>Complete MySQL instance backup (data and config)</a:t>
            </a:r>
          </a:p>
          <a:p>
            <a:pPr marL="640080" lvl="2" indent="-302631" defTabSz="914400" fontAlgn="auto">
              <a:spcBef>
                <a:spcPts val="1200"/>
              </a:spcBef>
              <a:buClr>
                <a:srgbClr val="5F5F5F">
                  <a:lumMod val="60000"/>
                  <a:lumOff val="40000"/>
                </a:srgbClr>
              </a:buClr>
              <a:buFont typeface="Calibri" pitchFamily="34" charset="0"/>
              <a:buChar char="–"/>
              <a:defRPr/>
            </a:pPr>
            <a:r>
              <a:rPr lang="en-US" sz="2000" dirty="0">
                <a:latin typeface="Oracle Sans Light" panose="020B0403020204020204" pitchFamily="34" charset="0"/>
                <a:cs typeface="Oracle Sans Light" panose="020B0403020204020204" pitchFamily="34" charset="0"/>
              </a:rPr>
              <a:t>Partial backup and restore</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Incremental backups and Point-in-time recovery</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Backup to tape (SBT)</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Backup validation</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Optimistic backups</a:t>
            </a:r>
          </a:p>
          <a:p>
            <a:pPr marL="302631" lvl="1" indent="-302631" defTabSz="914400" fontAlgn="auto">
              <a:spcBef>
                <a:spcPts val="1200"/>
              </a:spcBef>
              <a:buClr>
                <a:srgbClr val="5F5F5F">
                  <a:lumMod val="60000"/>
                  <a:lumOff val="40000"/>
                </a:srgbClr>
              </a:buClr>
              <a:buFont typeface="Arial" pitchFamily="34" charset="0"/>
              <a:buChar char="•"/>
              <a:defRPr/>
            </a:pPr>
            <a:r>
              <a:rPr lang="en-US" sz="2000" dirty="0">
                <a:latin typeface="Oracle Sans Light" panose="020B0403020204020204" pitchFamily="34" charset="0"/>
                <a:cs typeface="Oracle Sans Light" panose="020B0403020204020204" pitchFamily="34" charset="0"/>
              </a:rPr>
              <a:t>Cross-Platform (Windows, Linux)</a:t>
            </a:r>
          </a:p>
        </p:txBody>
      </p:sp>
    </p:spTree>
    <p:extLst>
      <p:ext uri="{BB962C8B-B14F-4D97-AF65-F5344CB8AC3E}">
        <p14:creationId xmlns:p14="http://schemas.microsoft.com/office/powerpoint/2010/main" val="139289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1439205"/>
            <a:ext cx="11658600" cy="4396316"/>
          </a:xfrm>
        </p:spPr>
        <p:txBody>
          <a:bodyPr/>
          <a:lstStyle/>
          <a:p>
            <a:r>
              <a:rPr lang="en-GB" sz="1800" b="1" dirty="0"/>
              <a:t>InnoDB (</a:t>
            </a:r>
            <a:r>
              <a:rPr lang="en-GB" sz="1800" b="1"/>
              <a:t>default &gt;=5.5.5</a:t>
            </a:r>
            <a:r>
              <a:rPr lang="en-GB" sz="1800" b="1" dirty="0"/>
              <a:t>)</a:t>
            </a:r>
          </a:p>
          <a:p>
            <a:pPr lvl="1"/>
            <a:r>
              <a:rPr lang="en-GB" sz="1800" dirty="0"/>
              <a:t>OLTP, Referential Integrity, Row Locking, </a:t>
            </a:r>
            <a:r>
              <a:rPr lang="en-GB" sz="1800" dirty="0" err="1"/>
              <a:t>FullText</a:t>
            </a:r>
            <a:r>
              <a:rPr lang="en-GB" sz="1800" dirty="0"/>
              <a:t>, GIS, JSON, NoSQL, InnoDB Cluster, crash recoverable, Multiple Buffers &amp; Caches.</a:t>
            </a:r>
          </a:p>
          <a:p>
            <a:pPr marL="182880" lvl="1" indent="0">
              <a:buNone/>
            </a:pPr>
            <a:endParaRPr lang="en-GB" sz="1800" dirty="0"/>
          </a:p>
          <a:p>
            <a:r>
              <a:rPr lang="en-GB" sz="1800" b="1" dirty="0" err="1"/>
              <a:t>MyISAM</a:t>
            </a:r>
            <a:r>
              <a:rPr lang="en-GB" sz="1800" b="1" dirty="0"/>
              <a:t> (default &lt;5.5.5)</a:t>
            </a:r>
          </a:p>
          <a:p>
            <a:pPr lvl="1"/>
            <a:r>
              <a:rPr lang="en-GB" sz="1800" dirty="0"/>
              <a:t>.MYD/.MYI portable files, high compression, </a:t>
            </a:r>
            <a:r>
              <a:rPr lang="en-GB" sz="1800" dirty="0" err="1"/>
              <a:t>FullText</a:t>
            </a:r>
            <a:r>
              <a:rPr lang="en-GB" sz="1800" dirty="0"/>
              <a:t> &amp; GIS search, Fixed row format for speed, concurrent inserts, writes precede over selects.</a:t>
            </a:r>
          </a:p>
          <a:p>
            <a:pPr marL="182880" lvl="1" indent="0">
              <a:buNone/>
            </a:pPr>
            <a:endParaRPr lang="en-GB" sz="1800" dirty="0"/>
          </a:p>
          <a:p>
            <a:r>
              <a:rPr lang="en-GB" sz="1800" b="1" dirty="0"/>
              <a:t>MEMORY</a:t>
            </a:r>
          </a:p>
          <a:p>
            <a:pPr lvl="1"/>
            <a:r>
              <a:rPr lang="en-GB" sz="1800" dirty="0"/>
              <a:t>fast performance, .</a:t>
            </a:r>
            <a:r>
              <a:rPr lang="en-GB" sz="1800" dirty="0" err="1"/>
              <a:t>frm</a:t>
            </a:r>
            <a:r>
              <a:rPr lang="en-GB" sz="1800" dirty="0"/>
              <a:t> files on disk, fixed length rows, hash &amp; </a:t>
            </a:r>
            <a:r>
              <a:rPr lang="en-GB" sz="1800" dirty="0" err="1"/>
              <a:t>btree</a:t>
            </a:r>
            <a:r>
              <a:rPr lang="en-GB" sz="1800" dirty="0"/>
              <a:t> indexes, table contents temporary*, --</a:t>
            </a:r>
            <a:r>
              <a:rPr lang="en-GB" sz="1800" dirty="0" err="1"/>
              <a:t>init</a:t>
            </a:r>
            <a:r>
              <a:rPr lang="en-GB" sz="1800" dirty="0"/>
              <a:t>-file.</a:t>
            </a:r>
          </a:p>
          <a:p>
            <a:pPr marL="182880" lvl="1" indent="0">
              <a:buNone/>
            </a:pPr>
            <a:endParaRPr lang="en-GB" sz="1800" dirty="0"/>
          </a:p>
          <a:p>
            <a:r>
              <a:rPr lang="en-GB" sz="1800" b="1" dirty="0"/>
              <a:t>NDB (Cluster)</a:t>
            </a:r>
          </a:p>
          <a:p>
            <a:pPr lvl="1"/>
            <a:r>
              <a:rPr lang="en-GB" sz="1800" dirty="0"/>
              <a:t>Specific to Cluster: HA, OLTP, replicas, partitions &amp; fragments, server aware, etc.</a:t>
            </a:r>
          </a:p>
          <a:p>
            <a:pPr marL="182880" lvl="1" indent="0">
              <a:buNone/>
            </a:pPr>
            <a:endParaRPr lang="en-GB" sz="1800" dirty="0"/>
          </a:p>
          <a:p>
            <a:r>
              <a:rPr lang="en-GB" sz="1800" b="1" dirty="0"/>
              <a:t>CSV, BLACKHOLE, EXAMPLE, ARCHIVE, MERGE/MRG_MYISAM...</a:t>
            </a:r>
          </a:p>
        </p:txBody>
      </p:sp>
      <p:sp>
        <p:nvSpPr>
          <p:cNvPr id="8" name="Title 1"/>
          <p:cNvSpPr>
            <a:spLocks noGrp="1"/>
          </p:cNvSpPr>
          <p:nvPr>
            <p:ph type="title"/>
          </p:nvPr>
        </p:nvSpPr>
        <p:spPr>
          <a:xfrm>
            <a:off x="533400" y="242014"/>
            <a:ext cx="11125200" cy="889000"/>
          </a:xfrm>
        </p:spPr>
        <p:txBody>
          <a:bodyPr/>
          <a:lstStyle/>
          <a:p>
            <a:r>
              <a:rPr lang="en-US" dirty="0"/>
              <a:t>What is a Storage Engine</a:t>
            </a:r>
            <a:br>
              <a:rPr lang="en-US" dirty="0"/>
            </a:br>
            <a:r>
              <a:rPr lang="en-US" dirty="0"/>
              <a:t>…. and why should I care? Types.</a:t>
            </a:r>
            <a:endParaRPr lang="en-GB" dirty="0"/>
          </a:p>
        </p:txBody>
      </p:sp>
    </p:spTree>
    <p:extLst>
      <p:ext uri="{BB962C8B-B14F-4D97-AF65-F5344CB8AC3E}">
        <p14:creationId xmlns:p14="http://schemas.microsoft.com/office/powerpoint/2010/main" val="225746353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70</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2219469825"/>
              </p:ext>
            </p:extLst>
          </p:nvPr>
        </p:nvGraphicFramePr>
        <p:xfrm>
          <a:off x="159575" y="748138"/>
          <a:ext cx="11872850" cy="5852160"/>
        </p:xfrm>
        <a:graphic>
          <a:graphicData uri="http://schemas.openxmlformats.org/drawingml/2006/table">
            <a:tbl>
              <a:tblPr firstRow="1" bandRow="1">
                <a:tableStyleId>{073A0DAA-6AF3-43AB-8588-CEC1D06C72B9}</a:tableStyleId>
              </a:tblPr>
              <a:tblGrid>
                <a:gridCol w="2037215">
                  <a:extLst>
                    <a:ext uri="{9D8B030D-6E8A-4147-A177-3AD203B41FA5}">
                      <a16:colId xmlns:a16="http://schemas.microsoft.com/office/drawing/2014/main" val="1941519285"/>
                    </a:ext>
                  </a:extLst>
                </a:gridCol>
                <a:gridCol w="5539650">
                  <a:extLst>
                    <a:ext uri="{9D8B030D-6E8A-4147-A177-3AD203B41FA5}">
                      <a16:colId xmlns:a16="http://schemas.microsoft.com/office/drawing/2014/main" val="3516538352"/>
                    </a:ext>
                  </a:extLst>
                </a:gridCol>
                <a:gridCol w="4295985">
                  <a:extLst>
                    <a:ext uri="{9D8B030D-6E8A-4147-A177-3AD203B41FA5}">
                      <a16:colId xmlns:a16="http://schemas.microsoft.com/office/drawing/2014/main" val="2288690214"/>
                    </a:ext>
                  </a:extLst>
                </a:gridCol>
              </a:tblGrid>
              <a:tr h="391773">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902465">
                <a:tc>
                  <a:txBody>
                    <a:bodyPr/>
                    <a:lstStyle/>
                    <a:p>
                      <a:pPr marL="0" indent="0">
                        <a:buFont typeface="Arial" panose="020B0604020202020204" pitchFamily="34" charset="0"/>
                        <a:buNone/>
                      </a:pPr>
                      <a:r>
                        <a:rPr lang="en-US" sz="2000" b="1" dirty="0"/>
                        <a:t>Cold Backup (Offline)</a:t>
                      </a:r>
                    </a:p>
                  </a:txBody>
                  <a:tcPr/>
                </a:tc>
                <a:tc>
                  <a:txBody>
                    <a:bodyPr/>
                    <a:lstStyle/>
                    <a:p>
                      <a:pPr marL="457200" indent="-457200">
                        <a:buFont typeface="+mj-lt"/>
                        <a:buAutoNum type="arabicPeriod"/>
                      </a:pPr>
                      <a:r>
                        <a:rPr lang="en-US" sz="2000" dirty="0"/>
                        <a:t>Shutdown database</a:t>
                      </a:r>
                    </a:p>
                    <a:p>
                      <a:pPr marL="457200" indent="-457200">
                        <a:buFont typeface="+mj-lt"/>
                        <a:buAutoNum type="arabicPeriod"/>
                      </a:pPr>
                      <a:r>
                        <a:rPr lang="en-US" sz="2000" dirty="0"/>
                        <a:t>Backup database files from OS </a:t>
                      </a:r>
                    </a:p>
                    <a:p>
                      <a:pPr marL="457200" indent="-457200">
                        <a:buFont typeface="+mj-lt"/>
                        <a:buAutoNum type="arabicPeriod"/>
                      </a:pPr>
                      <a:r>
                        <a:rPr lang="en-US" sz="2000" dirty="0"/>
                        <a:t>Startup database</a:t>
                      </a:r>
                    </a:p>
                  </a:txBody>
                  <a:tcPr/>
                </a:tc>
                <a:tc>
                  <a:txBody>
                    <a:bodyPr/>
                    <a:lstStyle/>
                    <a:p>
                      <a:pPr marL="457200" indent="-457200">
                        <a:buFont typeface="+mj-lt"/>
                        <a:buAutoNum type="arabicPeriod"/>
                      </a:pPr>
                      <a:r>
                        <a:rPr lang="en-US" sz="2000" dirty="0"/>
                        <a:t>Shutdown database</a:t>
                      </a:r>
                    </a:p>
                    <a:p>
                      <a:pPr marL="457200" indent="-457200">
                        <a:buFont typeface="+mj-lt"/>
                        <a:buAutoNum type="arabicPeriod"/>
                      </a:pPr>
                      <a:r>
                        <a:rPr lang="en-US" sz="2000" dirty="0"/>
                        <a:t>Backup database files from OS </a:t>
                      </a:r>
                    </a:p>
                    <a:p>
                      <a:pPr marL="457200" indent="-457200">
                        <a:buFont typeface="+mj-lt"/>
                        <a:buAutoNum type="arabicPeriod"/>
                      </a:pPr>
                      <a:r>
                        <a:rPr lang="en-US" sz="2000" dirty="0"/>
                        <a:t>Startup database</a:t>
                      </a:r>
                    </a:p>
                  </a:txBody>
                  <a:tcPr/>
                </a:tc>
                <a:extLst>
                  <a:ext uri="{0D108BD9-81ED-4DB2-BD59-A6C34878D82A}">
                    <a16:rowId xmlns:a16="http://schemas.microsoft.com/office/drawing/2014/main" val="1167575432"/>
                  </a:ext>
                </a:extLst>
              </a:tr>
              <a:tr h="729805">
                <a:tc>
                  <a:txBody>
                    <a:bodyPr/>
                    <a:lstStyle/>
                    <a:p>
                      <a:pPr marL="0" indent="0">
                        <a:buFont typeface="Arial" panose="020B0604020202020204" pitchFamily="34" charset="0"/>
                        <a:buNone/>
                      </a:pPr>
                      <a:r>
                        <a:rPr lang="en-US" sz="2000" b="1" dirty="0"/>
                        <a:t>Logical Backup / dump (Online)</a:t>
                      </a:r>
                      <a:endParaRPr lang="en-US" sz="2000" dirty="0"/>
                    </a:p>
                  </a:txBody>
                  <a:tcPr/>
                </a:tc>
                <a:tc>
                  <a:txBody>
                    <a:bodyPr/>
                    <a:lstStyle/>
                    <a:p>
                      <a:pPr marL="342900" indent="-342900">
                        <a:buFont typeface="Arial" panose="020B0604020202020204" pitchFamily="34" charset="0"/>
                        <a:buChar char="•"/>
                      </a:pPr>
                      <a:r>
                        <a:rPr lang="en-US" sz="2000" dirty="0"/>
                        <a:t>exp: Export database (old version)</a:t>
                      </a:r>
                    </a:p>
                    <a:p>
                      <a:pPr marL="342900" indent="-342900">
                        <a:buFont typeface="Arial" panose="020B0604020202020204" pitchFamily="34" charset="0"/>
                        <a:buChar char="•"/>
                      </a:pPr>
                      <a:r>
                        <a:rPr lang="en-US" sz="2000" dirty="0" err="1"/>
                        <a:t>expdmp</a:t>
                      </a:r>
                      <a:r>
                        <a:rPr lang="en-US" sz="2000" dirty="0"/>
                        <a:t>: Export data pump (10g and above)</a:t>
                      </a:r>
                    </a:p>
                  </a:txBody>
                  <a:tcPr/>
                </a:tc>
                <a:tc>
                  <a:txBody>
                    <a:bodyPr/>
                    <a:lstStyle/>
                    <a:p>
                      <a:pPr marL="342900" indent="-342900">
                        <a:buFont typeface="Arial" panose="020B0604020202020204" pitchFamily="34" charset="0"/>
                        <a:buChar char="•"/>
                      </a:pPr>
                      <a:r>
                        <a:rPr lang="en-US" sz="2000" dirty="0" err="1"/>
                        <a:t>mysqldump</a:t>
                      </a:r>
                      <a:r>
                        <a:rPr lang="en-US" sz="2000" dirty="0"/>
                        <a:t>, </a:t>
                      </a:r>
                      <a:r>
                        <a:rPr lang="en-US" sz="2000" dirty="0" err="1"/>
                        <a:t>mysqlpump</a:t>
                      </a:r>
                      <a:endParaRPr lang="en-US" sz="2000" dirty="0"/>
                    </a:p>
                    <a:p>
                      <a:pPr marL="342900" indent="-342900">
                        <a:buFont typeface="Arial" panose="020B0604020202020204" pitchFamily="34" charset="0"/>
                        <a:buChar char="•"/>
                      </a:pPr>
                      <a:r>
                        <a:rPr lang="en-US" sz="2000" dirty="0" err="1"/>
                        <a:t>mysqlsh</a:t>
                      </a:r>
                      <a:r>
                        <a:rPr lang="en-US" sz="2000" dirty="0"/>
                        <a:t> </a:t>
                      </a:r>
                      <a:r>
                        <a:rPr lang="en-US" sz="2000" dirty="0" err="1"/>
                        <a:t>dumpInstance</a:t>
                      </a:r>
                      <a:endParaRPr lang="en-US" sz="2000" dirty="0"/>
                    </a:p>
                  </a:txBody>
                  <a:tcPr/>
                </a:tc>
                <a:extLst>
                  <a:ext uri="{0D108BD9-81ED-4DB2-BD59-A6C34878D82A}">
                    <a16:rowId xmlns:a16="http://schemas.microsoft.com/office/drawing/2014/main" val="280865323"/>
                  </a:ext>
                </a:extLst>
              </a:tr>
              <a:tr h="1449413">
                <a:tc>
                  <a:txBody>
                    <a:bodyPr/>
                    <a:lstStyle/>
                    <a:p>
                      <a:pPr marL="0" indent="0">
                        <a:buFont typeface="Arial" panose="020B0604020202020204" pitchFamily="34" charset="0"/>
                        <a:buNone/>
                      </a:pPr>
                      <a:r>
                        <a:rPr lang="en-US" sz="2000" b="1" dirty="0"/>
                        <a:t>Physical Backup (Online)</a:t>
                      </a:r>
                    </a:p>
                  </a:txBody>
                  <a:tcPr/>
                </a:tc>
                <a:tc>
                  <a:txBody>
                    <a:bodyPr/>
                    <a:lstStyle/>
                    <a:p>
                      <a:r>
                        <a:rPr lang="en-US" sz="2000" dirty="0"/>
                        <a:t>* Database must be in archive mode</a:t>
                      </a:r>
                    </a:p>
                    <a:p>
                      <a:endParaRPr lang="en-US" sz="2000" dirty="0"/>
                    </a:p>
                    <a:p>
                      <a:r>
                        <a:rPr lang="en-US" sz="2000" dirty="0"/>
                        <a:t>User Managed Backup:</a:t>
                      </a:r>
                    </a:p>
                    <a:p>
                      <a:pPr marL="457200" indent="-457200">
                        <a:buFont typeface="+mj-lt"/>
                        <a:buAutoNum type="arabicPeriod"/>
                      </a:pPr>
                      <a:r>
                        <a:rPr lang="en-US" sz="2000" dirty="0"/>
                        <a:t>alter database begin backup</a:t>
                      </a:r>
                    </a:p>
                    <a:p>
                      <a:pPr marL="457200" indent="-457200">
                        <a:buFont typeface="+mj-lt"/>
                        <a:buAutoNum type="arabicPeriod"/>
                      </a:pPr>
                      <a:r>
                        <a:rPr lang="en-US" sz="2000" dirty="0"/>
                        <a:t>Backup database files from OS </a:t>
                      </a:r>
                    </a:p>
                    <a:p>
                      <a:pPr marL="457200" indent="-457200">
                        <a:buFont typeface="+mj-lt"/>
                        <a:buAutoNum type="arabicPeriod"/>
                      </a:pPr>
                      <a:r>
                        <a:rPr lang="en-US" sz="2000" dirty="0"/>
                        <a:t>alter database end backup</a:t>
                      </a:r>
                    </a:p>
                    <a:p>
                      <a:endParaRPr lang="en-US" sz="2000" dirty="0"/>
                    </a:p>
                    <a:p>
                      <a:r>
                        <a:rPr lang="en-US" sz="2000" dirty="0"/>
                        <a:t>System Managed Backup:</a:t>
                      </a:r>
                    </a:p>
                    <a:p>
                      <a:pPr marL="342900" indent="-342900">
                        <a:buFont typeface="Arial" panose="020B0604020202020204" pitchFamily="34" charset="0"/>
                        <a:buChar char="•"/>
                      </a:pPr>
                      <a:r>
                        <a:rPr lang="en-US" sz="2000" dirty="0"/>
                        <a:t>Use Recovery Manager (RMAN) to backup database and archive logs</a:t>
                      </a:r>
                    </a:p>
                  </a:txBody>
                  <a:tcPr/>
                </a:tc>
                <a:tc>
                  <a:txBody>
                    <a:bodyPr/>
                    <a:lstStyle/>
                    <a:p>
                      <a:pPr marL="0" indent="0">
                        <a:buFont typeface="Arial" panose="020B0604020202020204" pitchFamily="34" charset="0"/>
                        <a:buNone/>
                      </a:pPr>
                      <a:r>
                        <a:rPr lang="en-US" sz="2000" dirty="0"/>
                        <a:t>“User Managed Backup”:</a:t>
                      </a:r>
                    </a:p>
                    <a:p>
                      <a:pPr marL="457200" indent="-457200">
                        <a:buFont typeface="+mj-lt"/>
                        <a:buAutoNum type="arabicPeriod"/>
                      </a:pPr>
                      <a:r>
                        <a:rPr lang="en-US" sz="2000" dirty="0"/>
                        <a:t>flush tables with read lock</a:t>
                      </a:r>
                    </a:p>
                    <a:p>
                      <a:pPr marL="457200" indent="-457200">
                        <a:buFont typeface="+mj-lt"/>
                        <a:buAutoNum type="arabicPeriod"/>
                      </a:pPr>
                      <a:r>
                        <a:rPr lang="en-US" sz="2000" dirty="0"/>
                        <a:t>set global </a:t>
                      </a:r>
                      <a:r>
                        <a:rPr lang="en-US" sz="2000" dirty="0" err="1"/>
                        <a:t>read_only</a:t>
                      </a:r>
                      <a:r>
                        <a:rPr lang="en-US" sz="2000" dirty="0"/>
                        <a:t>=1</a:t>
                      </a:r>
                    </a:p>
                    <a:p>
                      <a:pPr marL="457200" indent="-457200">
                        <a:buFont typeface="+mj-lt"/>
                        <a:buAutoNum type="arabicPeriod"/>
                      </a:pPr>
                      <a:r>
                        <a:rPr lang="en-US" sz="2000" dirty="0"/>
                        <a:t>Backup database files from OS</a:t>
                      </a:r>
                    </a:p>
                    <a:p>
                      <a:pPr marL="457200" indent="-457200">
                        <a:buFont typeface="+mj-lt"/>
                        <a:buAutoNum type="arabicPeriod"/>
                      </a:pPr>
                      <a:r>
                        <a:rPr lang="en-US" sz="2000" dirty="0"/>
                        <a:t>set global </a:t>
                      </a:r>
                      <a:r>
                        <a:rPr lang="en-US" sz="2000" dirty="0" err="1"/>
                        <a:t>read_only</a:t>
                      </a:r>
                      <a:r>
                        <a:rPr lang="en-US" sz="2000" dirty="0"/>
                        <a:t>=0</a:t>
                      </a:r>
                    </a:p>
                    <a:p>
                      <a:pPr marL="457200" indent="-457200">
                        <a:buFont typeface="+mj-lt"/>
                        <a:buAutoNum type="arabicPeriod"/>
                      </a:pPr>
                      <a:r>
                        <a:rPr lang="en-US" sz="2000" dirty="0"/>
                        <a:t>unlock tables</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”System Managed Backup”:</a:t>
                      </a:r>
                    </a:p>
                    <a:p>
                      <a:pPr marL="342900" indent="-342900">
                        <a:buFont typeface="Arial" panose="020B0604020202020204" pitchFamily="34" charset="0"/>
                        <a:buChar char="•"/>
                      </a:pPr>
                      <a:r>
                        <a:rPr lang="en-US" sz="2000" dirty="0"/>
                        <a:t>Use MySQL Enterprise Backup (MEB) to backup database files</a:t>
                      </a:r>
                    </a:p>
                    <a:p>
                      <a:pPr marL="342900" indent="-342900">
                        <a:buFont typeface="Arial" panose="020B0604020202020204" pitchFamily="34" charset="0"/>
                        <a:buChar char="•"/>
                      </a:pPr>
                      <a:r>
                        <a:rPr lang="en-US" sz="2000" dirty="0"/>
                        <a:t>Backup Binlog from OS</a:t>
                      </a:r>
                    </a:p>
                  </a:txBody>
                  <a:tcPr/>
                </a:tc>
                <a:extLst>
                  <a:ext uri="{0D108BD9-81ED-4DB2-BD59-A6C34878D82A}">
                    <a16:rowId xmlns:a16="http://schemas.microsoft.com/office/drawing/2014/main" val="1467879552"/>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Database Backup (Oracle vs MySQL)</a:t>
            </a:r>
          </a:p>
        </p:txBody>
      </p:sp>
    </p:spTree>
    <p:extLst>
      <p:ext uri="{BB962C8B-B14F-4D97-AF65-F5344CB8AC3E}">
        <p14:creationId xmlns:p14="http://schemas.microsoft.com/office/powerpoint/2010/main" val="417321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71</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3040993793"/>
              </p:ext>
            </p:extLst>
          </p:nvPr>
        </p:nvGraphicFramePr>
        <p:xfrm>
          <a:off x="159575" y="748138"/>
          <a:ext cx="11872850" cy="4236720"/>
        </p:xfrm>
        <a:graphic>
          <a:graphicData uri="http://schemas.openxmlformats.org/drawingml/2006/table">
            <a:tbl>
              <a:tblPr firstRow="1" bandRow="1">
                <a:tableStyleId>{073A0DAA-6AF3-43AB-8588-CEC1D06C72B9}</a:tableStyleId>
              </a:tblPr>
              <a:tblGrid>
                <a:gridCol w="2254696">
                  <a:extLst>
                    <a:ext uri="{9D8B030D-6E8A-4147-A177-3AD203B41FA5}">
                      <a16:colId xmlns:a16="http://schemas.microsoft.com/office/drawing/2014/main" val="1941519285"/>
                    </a:ext>
                  </a:extLst>
                </a:gridCol>
                <a:gridCol w="5322169">
                  <a:extLst>
                    <a:ext uri="{9D8B030D-6E8A-4147-A177-3AD203B41FA5}">
                      <a16:colId xmlns:a16="http://schemas.microsoft.com/office/drawing/2014/main" val="3516538352"/>
                    </a:ext>
                  </a:extLst>
                </a:gridCol>
                <a:gridCol w="4295985">
                  <a:extLst>
                    <a:ext uri="{9D8B030D-6E8A-4147-A177-3AD203B41FA5}">
                      <a16:colId xmlns:a16="http://schemas.microsoft.com/office/drawing/2014/main" val="2288690214"/>
                    </a:ext>
                  </a:extLst>
                </a:gridCol>
              </a:tblGrid>
              <a:tr h="391773">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902465">
                <a:tc>
                  <a:txBody>
                    <a:bodyPr/>
                    <a:lstStyle/>
                    <a:p>
                      <a:pPr marL="0" indent="0">
                        <a:buFont typeface="Arial" panose="020B0604020202020204" pitchFamily="34" charset="0"/>
                        <a:buNone/>
                      </a:pPr>
                      <a:r>
                        <a:rPr lang="en-US" sz="2000" b="1" dirty="0"/>
                        <a:t>Incremental Backup</a:t>
                      </a:r>
                    </a:p>
                  </a:txBody>
                  <a:tcPr/>
                </a:tc>
                <a:tc>
                  <a:txBody>
                    <a:bodyPr/>
                    <a:lstStyle/>
                    <a:p>
                      <a:pPr marL="342900" indent="-342900">
                        <a:buFont typeface="Arial" panose="020B0604020202020204" pitchFamily="34" charset="0"/>
                        <a:buChar char="•"/>
                      </a:pPr>
                      <a:r>
                        <a:rPr lang="en-US" sz="2000" dirty="0"/>
                        <a:t>RMAN backup incremental level 0 (base)</a:t>
                      </a:r>
                    </a:p>
                    <a:p>
                      <a:pPr marL="342900" indent="-342900">
                        <a:buFont typeface="Arial" panose="020B0604020202020204" pitchFamily="34" charset="0"/>
                        <a:buChar char="•"/>
                      </a:pPr>
                      <a:r>
                        <a:rPr lang="en-US" sz="2000" dirty="0"/>
                        <a:t>RMAN backup incremental level 1 (incremental base pointing to previous incremental backup)</a:t>
                      </a:r>
                    </a:p>
                    <a:p>
                      <a:pPr marL="342900" indent="-342900">
                        <a:buFont typeface="Arial" panose="020B0604020202020204" pitchFamily="34" charset="0"/>
                        <a:buChar char="•"/>
                      </a:pPr>
                      <a:endParaRPr lang="en-US" sz="2000" dirty="0"/>
                    </a:p>
                    <a:p>
                      <a:pPr marL="0" indent="0">
                        <a:buFont typeface="Arial" panose="020B0604020202020204" pitchFamily="34" charset="0"/>
                        <a:buNone/>
                      </a:pPr>
                      <a:r>
                        <a:rPr lang="en-US" sz="2000" dirty="0"/>
                        <a:t>* Backup information is stored on database control files or RMAN catalog (if catalog is used)</a:t>
                      </a:r>
                    </a:p>
                  </a:txBody>
                  <a:tcPr/>
                </a:tc>
                <a:tc>
                  <a:txBody>
                    <a:bodyPr/>
                    <a:lstStyle/>
                    <a:p>
                      <a:pPr marL="342900" indent="-342900">
                        <a:buFont typeface="Arial" panose="020B0604020202020204" pitchFamily="34" charset="0"/>
                        <a:buChar char="•"/>
                      </a:pPr>
                      <a:r>
                        <a:rPr lang="en-US" sz="2000" dirty="0"/>
                        <a:t>MEB Incremental backup (by setting incremental base to last backup)</a:t>
                      </a:r>
                    </a:p>
                    <a:p>
                      <a:pPr marL="0" lvl="0" indent="0">
                        <a:buFont typeface="Arial" panose="020B0604020202020204" pitchFamily="34" charset="0"/>
                        <a:buNone/>
                      </a:pPr>
                      <a:endParaRPr lang="en-US" sz="2000" dirty="0"/>
                    </a:p>
                    <a:p>
                      <a:pPr marL="0" lvl="0" indent="0">
                        <a:buFont typeface="Arial" panose="020B0604020202020204" pitchFamily="34" charset="0"/>
                        <a:buNone/>
                      </a:pPr>
                      <a:endParaRPr lang="en-US" sz="2000" dirty="0"/>
                    </a:p>
                    <a:p>
                      <a:pPr marL="0" lvl="0" indent="0">
                        <a:buFont typeface="Arial" panose="020B0604020202020204" pitchFamily="34" charset="0"/>
                        <a:buNone/>
                      </a:pPr>
                      <a:r>
                        <a:rPr lang="en-US" sz="2000" dirty="0"/>
                        <a:t>* Backup information is stored on </a:t>
                      </a:r>
                      <a:r>
                        <a:rPr lang="en-US" sz="2000" dirty="0" err="1"/>
                        <a:t>mysql.backup_history</a:t>
                      </a:r>
                      <a:r>
                        <a:rPr lang="en-US" sz="2000" dirty="0"/>
                        <a:t> and </a:t>
                      </a:r>
                      <a:r>
                        <a:rPr lang="en-US" sz="2000" dirty="0" err="1"/>
                        <a:t>mysql.backup_progress</a:t>
                      </a:r>
                      <a:endParaRPr lang="en-US" sz="2000" dirty="0"/>
                    </a:p>
                    <a:p>
                      <a:pPr marL="0" lvl="0" indent="0">
                        <a:buFont typeface="Arial" panose="020B0604020202020204" pitchFamily="34" charset="0"/>
                        <a:buNone/>
                      </a:pPr>
                      <a:endParaRPr lang="en-US" sz="2000" dirty="0"/>
                    </a:p>
                  </a:txBody>
                  <a:tcPr/>
                </a:tc>
                <a:extLst>
                  <a:ext uri="{0D108BD9-81ED-4DB2-BD59-A6C34878D82A}">
                    <a16:rowId xmlns:a16="http://schemas.microsoft.com/office/drawing/2014/main" val="1167575432"/>
                  </a:ext>
                </a:extLst>
              </a:tr>
              <a:tr h="902465">
                <a:tc>
                  <a:txBody>
                    <a:bodyPr/>
                    <a:lstStyle/>
                    <a:p>
                      <a:pPr marL="0" indent="0">
                        <a:buFont typeface="Arial" panose="020B0604020202020204" pitchFamily="34" charset="0"/>
                        <a:buNone/>
                      </a:pPr>
                      <a:r>
                        <a:rPr lang="en-US" sz="2000" b="1" dirty="0"/>
                        <a:t>Cumulative Backup</a:t>
                      </a:r>
                    </a:p>
                  </a:txBody>
                  <a:tcPr/>
                </a:tc>
                <a:tc>
                  <a:txBody>
                    <a:bodyPr/>
                    <a:lstStyle/>
                    <a:p>
                      <a:pPr marL="342900" indent="-342900">
                        <a:buFont typeface="Arial" panose="020B0604020202020204" pitchFamily="34" charset="0"/>
                        <a:buChar char="•"/>
                      </a:pPr>
                      <a:r>
                        <a:rPr lang="en-US" sz="2000" dirty="0"/>
                        <a:t>RMAN incremental backup level 1 cumulative (incremental base pointing to incremental level 0)</a:t>
                      </a:r>
                    </a:p>
                  </a:txBody>
                  <a:tcPr/>
                </a:tc>
                <a:tc>
                  <a:txBody>
                    <a:bodyPr/>
                    <a:lstStyle/>
                    <a:p>
                      <a:pPr marL="342900" indent="-342900">
                        <a:buFont typeface="Arial" panose="020B0604020202020204" pitchFamily="34" charset="0"/>
                        <a:buChar char="•"/>
                      </a:pPr>
                      <a:r>
                        <a:rPr lang="en-US" sz="2000" dirty="0"/>
                        <a:t>MEB differential backup (by setting incremental base to last full backup)</a:t>
                      </a:r>
                    </a:p>
                  </a:txBody>
                  <a:tcPr/>
                </a:tc>
                <a:extLst>
                  <a:ext uri="{0D108BD9-81ED-4DB2-BD59-A6C34878D82A}">
                    <a16:rowId xmlns:a16="http://schemas.microsoft.com/office/drawing/2014/main" val="338818083"/>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Database Backup (Oracle vs MySQL)</a:t>
            </a:r>
          </a:p>
        </p:txBody>
      </p:sp>
    </p:spTree>
    <p:extLst>
      <p:ext uri="{BB962C8B-B14F-4D97-AF65-F5344CB8AC3E}">
        <p14:creationId xmlns:p14="http://schemas.microsoft.com/office/powerpoint/2010/main" val="64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72</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dirty="0"/>
              <a:t>Copyright © 2020, Oracle and/or its affiliates  |  Confidential: Internal/Restricted/Highly Restricted</a:t>
            </a:r>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409859047"/>
              </p:ext>
            </p:extLst>
          </p:nvPr>
        </p:nvGraphicFramePr>
        <p:xfrm>
          <a:off x="159575" y="771901"/>
          <a:ext cx="11872850" cy="5547360"/>
        </p:xfrm>
        <a:graphic>
          <a:graphicData uri="http://schemas.openxmlformats.org/drawingml/2006/table">
            <a:tbl>
              <a:tblPr firstRow="1" bandRow="1">
                <a:tableStyleId>{073A0DAA-6AF3-43AB-8588-CEC1D06C72B9}</a:tableStyleId>
              </a:tblPr>
              <a:tblGrid>
                <a:gridCol w="2254696">
                  <a:extLst>
                    <a:ext uri="{9D8B030D-6E8A-4147-A177-3AD203B41FA5}">
                      <a16:colId xmlns:a16="http://schemas.microsoft.com/office/drawing/2014/main" val="1941519285"/>
                    </a:ext>
                  </a:extLst>
                </a:gridCol>
                <a:gridCol w="5703817">
                  <a:extLst>
                    <a:ext uri="{9D8B030D-6E8A-4147-A177-3AD203B41FA5}">
                      <a16:colId xmlns:a16="http://schemas.microsoft.com/office/drawing/2014/main" val="3516538352"/>
                    </a:ext>
                  </a:extLst>
                </a:gridCol>
                <a:gridCol w="3914337">
                  <a:extLst>
                    <a:ext uri="{9D8B030D-6E8A-4147-A177-3AD203B41FA5}">
                      <a16:colId xmlns:a16="http://schemas.microsoft.com/office/drawing/2014/main" val="2288690214"/>
                    </a:ext>
                  </a:extLst>
                </a:gridCol>
              </a:tblGrid>
              <a:tr h="391773">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902465">
                <a:tc>
                  <a:txBody>
                    <a:bodyPr/>
                    <a:lstStyle/>
                    <a:p>
                      <a:pPr marL="0" indent="0">
                        <a:buFont typeface="Arial" panose="020B0604020202020204" pitchFamily="34" charset="0"/>
                        <a:buNone/>
                      </a:pPr>
                      <a:r>
                        <a:rPr lang="en-US" sz="2000" b="1" dirty="0"/>
                        <a:t>From OS</a:t>
                      </a:r>
                    </a:p>
                  </a:txBody>
                  <a:tcPr/>
                </a:tc>
                <a:tc>
                  <a:txBody>
                    <a:bodyPr/>
                    <a:lstStyle/>
                    <a:p>
                      <a:pPr marL="342900" indent="-342900">
                        <a:buFont typeface="Arial" panose="020B0604020202020204" pitchFamily="34" charset="0"/>
                        <a:buChar char="•"/>
                      </a:pPr>
                      <a:r>
                        <a:rPr lang="en-US" sz="2000" dirty="0"/>
                        <a:t>Delete archive log from OS </a:t>
                      </a:r>
                    </a:p>
                    <a:p>
                      <a:pPr marL="342900" indent="-342900">
                        <a:buFont typeface="Arial" panose="020B0604020202020204" pitchFamily="34" charset="0"/>
                        <a:buChar char="•"/>
                      </a:pPr>
                      <a:r>
                        <a:rPr lang="en-US" sz="2000" dirty="0"/>
                        <a:t>Run manually from RMAN to sync with control file or RMAN catalog (if used)</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RMAN &gt; crosscheck </a:t>
                      </a:r>
                      <a:r>
                        <a:rPr lang="en-US" sz="2000" dirty="0" err="1"/>
                        <a:t>archivelog</a:t>
                      </a:r>
                      <a:r>
                        <a:rPr lang="en-US" sz="2000" dirty="0"/>
                        <a:t> all;</a:t>
                      </a:r>
                    </a:p>
                    <a:p>
                      <a:pPr marL="342900" indent="-342900">
                        <a:buFont typeface="Arial" panose="020B0604020202020204" pitchFamily="34" charset="0"/>
                        <a:buChar char="•"/>
                      </a:pPr>
                      <a:endParaRPr lang="en-US" sz="2000" dirty="0"/>
                    </a:p>
                  </a:txBody>
                  <a:tcPr/>
                </a:tc>
                <a:tc>
                  <a:txBody>
                    <a:bodyPr/>
                    <a:lstStyle/>
                    <a:p>
                      <a:pPr marL="342900" lvl="0" indent="-342900">
                        <a:buFont typeface="Arial" panose="020B0604020202020204" pitchFamily="34" charset="0"/>
                        <a:buChar char="•"/>
                      </a:pPr>
                      <a:r>
                        <a:rPr lang="en-US" sz="2000" dirty="0"/>
                        <a:t>Delete Binlog from OS</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Edit Binlog index file using text editor and remove all deleted </a:t>
                      </a:r>
                      <a:r>
                        <a:rPr lang="en-US" sz="2000" dirty="0" err="1"/>
                        <a:t>binlog</a:t>
                      </a:r>
                      <a:endParaRPr lang="en-US" sz="2000" dirty="0"/>
                    </a:p>
                  </a:txBody>
                  <a:tcPr/>
                </a:tc>
                <a:extLst>
                  <a:ext uri="{0D108BD9-81ED-4DB2-BD59-A6C34878D82A}">
                    <a16:rowId xmlns:a16="http://schemas.microsoft.com/office/drawing/2014/main" val="1167575432"/>
                  </a:ext>
                </a:extLst>
              </a:tr>
              <a:tr h="902465">
                <a:tc>
                  <a:txBody>
                    <a:bodyPr/>
                    <a:lstStyle/>
                    <a:p>
                      <a:pPr marL="0" indent="0">
                        <a:buFont typeface="Arial" panose="020B0604020202020204" pitchFamily="34" charset="0"/>
                        <a:buNone/>
                      </a:pPr>
                      <a:r>
                        <a:rPr lang="en-US" sz="2000" b="1" dirty="0"/>
                        <a:t>From Database Utility</a:t>
                      </a:r>
                    </a:p>
                  </a:txBody>
                  <a:tcPr/>
                </a:tc>
                <a:tc>
                  <a:txBody>
                    <a:bodyPr/>
                    <a:lstStyle/>
                    <a:p>
                      <a:pPr marL="342900" indent="-342900">
                        <a:buFont typeface="Arial" panose="020B0604020202020204" pitchFamily="34" charset="0"/>
                        <a:buChar char="•"/>
                      </a:pPr>
                      <a:r>
                        <a:rPr lang="en-US" sz="2000" dirty="0"/>
                        <a:t>Run manually from RMAN</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RMAN &gt; delete </a:t>
                      </a:r>
                      <a:r>
                        <a:rPr lang="en-US" sz="2000" dirty="0" err="1"/>
                        <a:t>noprompt</a:t>
                      </a:r>
                      <a:r>
                        <a:rPr lang="en-US" sz="2000" dirty="0"/>
                        <a:t> </a:t>
                      </a:r>
                      <a:r>
                        <a:rPr lang="en-US" sz="2000" dirty="0" err="1"/>
                        <a:t>archivelog</a:t>
                      </a:r>
                      <a:r>
                        <a:rPr lang="en-US" sz="2000" dirty="0"/>
                        <a:t> all until time ‘&lt;parameter&gt;’</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 RMAN delete </a:t>
                      </a:r>
                      <a:r>
                        <a:rPr lang="en-US" sz="2000" dirty="0" err="1"/>
                        <a:t>archivelog</a:t>
                      </a:r>
                      <a:r>
                        <a:rPr lang="en-US" sz="2000" dirty="0"/>
                        <a:t> all has any options  </a:t>
                      </a:r>
                    </a:p>
                  </a:txBody>
                  <a:tcPr/>
                </a:tc>
                <a:tc>
                  <a:txBody>
                    <a:bodyPr/>
                    <a:lstStyle/>
                    <a:p>
                      <a:pPr marL="342900" indent="-342900">
                        <a:buFont typeface="Arial" panose="020B0604020202020204" pitchFamily="34" charset="0"/>
                        <a:buChar char="•"/>
                      </a:pPr>
                      <a:r>
                        <a:rPr lang="en-US" sz="2000" dirty="0"/>
                        <a:t>Run manually from mysql</a:t>
                      </a:r>
                    </a:p>
                    <a:p>
                      <a:pPr marL="342900" indent="-342900">
                        <a:buFont typeface="Arial" panose="020B0604020202020204" pitchFamily="34" charset="0"/>
                        <a:buChar char="•"/>
                      </a:pPr>
                      <a:endParaRPr lang="en-US" sz="2000" dirty="0"/>
                    </a:p>
                    <a:p>
                      <a:pPr marL="0" indent="0">
                        <a:buFont typeface="Arial" panose="020B0604020202020204" pitchFamily="34" charset="0"/>
                        <a:buNone/>
                      </a:pPr>
                      <a:r>
                        <a:rPr lang="en-US" sz="2000" dirty="0"/>
                        <a:t>mysql &gt; PURGE BINARY LOGS to ‘&lt;parameter&gt;’; </a:t>
                      </a:r>
                    </a:p>
                  </a:txBody>
                  <a:tcPr/>
                </a:tc>
                <a:extLst>
                  <a:ext uri="{0D108BD9-81ED-4DB2-BD59-A6C34878D82A}">
                    <a16:rowId xmlns:a16="http://schemas.microsoft.com/office/drawing/2014/main" val="338818083"/>
                  </a:ext>
                </a:extLst>
              </a:tr>
              <a:tr h="902465">
                <a:tc>
                  <a:txBody>
                    <a:bodyPr/>
                    <a:lstStyle/>
                    <a:p>
                      <a:pPr marL="0" indent="0">
                        <a:buFont typeface="Arial" panose="020B0604020202020204" pitchFamily="34" charset="0"/>
                        <a:buNone/>
                      </a:pPr>
                      <a:r>
                        <a:rPr lang="en-US" sz="2000" b="1" dirty="0"/>
                        <a:t>Scheduled Housekeeping</a:t>
                      </a:r>
                    </a:p>
                  </a:txBody>
                  <a:tcPr/>
                </a:tc>
                <a:tc>
                  <a:txBody>
                    <a:bodyPr/>
                    <a:lstStyle/>
                    <a:p>
                      <a:pPr marL="0" indent="0">
                        <a:buFont typeface="Arial" panose="020B0604020202020204" pitchFamily="34" charset="0"/>
                        <a:buNone/>
                      </a:pPr>
                      <a:r>
                        <a:rPr lang="en-US" sz="2000" dirty="0"/>
                        <a:t>Run RMAN regularly to delete all expired </a:t>
                      </a:r>
                      <a:r>
                        <a:rPr lang="en-US" sz="2000" dirty="0" err="1"/>
                        <a:t>archivelogs</a:t>
                      </a:r>
                      <a:endParaRPr lang="en-US" sz="2000" dirty="0"/>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RMAN &gt; delete </a:t>
                      </a:r>
                      <a:r>
                        <a:rPr lang="en-US" sz="2000" dirty="0" err="1"/>
                        <a:t>noprompt</a:t>
                      </a:r>
                      <a:r>
                        <a:rPr lang="en-US" sz="2000" dirty="0"/>
                        <a:t> expired </a:t>
                      </a:r>
                      <a:r>
                        <a:rPr lang="en-US" sz="2000" dirty="0" err="1"/>
                        <a:t>archivelog</a:t>
                      </a:r>
                      <a:r>
                        <a:rPr lang="en-US" sz="2000" dirty="0"/>
                        <a:t> all;</a:t>
                      </a:r>
                    </a:p>
                  </a:txBody>
                  <a:tcPr/>
                </a:tc>
                <a:tc>
                  <a:txBody>
                    <a:bodyPr/>
                    <a:lstStyle/>
                    <a:p>
                      <a:pPr marL="0" indent="0">
                        <a:buFont typeface="Arial" panose="020B0604020202020204" pitchFamily="34" charset="0"/>
                        <a:buNone/>
                      </a:pPr>
                      <a:r>
                        <a:rPr lang="en-US" sz="2000" dirty="0"/>
                        <a:t>set system variable </a:t>
                      </a:r>
                      <a:r>
                        <a:rPr lang="en-US" sz="2000" dirty="0" err="1"/>
                        <a:t>binlog_expire_logs_seconds</a:t>
                      </a:r>
                      <a:endParaRPr lang="en-US" sz="2000" dirty="0"/>
                    </a:p>
                  </a:txBody>
                  <a:tcPr/>
                </a:tc>
                <a:extLst>
                  <a:ext uri="{0D108BD9-81ED-4DB2-BD59-A6C34878D82A}">
                    <a16:rowId xmlns:a16="http://schemas.microsoft.com/office/drawing/2014/main" val="3494343461"/>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5112"/>
            <a:ext cx="10671048" cy="602708"/>
          </a:xfrm>
        </p:spPr>
        <p:txBody>
          <a:bodyPr/>
          <a:lstStyle/>
          <a:p>
            <a:r>
              <a:rPr lang="en-US" dirty="0"/>
              <a:t>Archive log / Binlog Housekeeping</a:t>
            </a:r>
          </a:p>
        </p:txBody>
      </p:sp>
    </p:spTree>
    <p:extLst>
      <p:ext uri="{BB962C8B-B14F-4D97-AF65-F5344CB8AC3E}">
        <p14:creationId xmlns:p14="http://schemas.microsoft.com/office/powerpoint/2010/main" val="170063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73</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3474976929"/>
              </p:ext>
            </p:extLst>
          </p:nvPr>
        </p:nvGraphicFramePr>
        <p:xfrm>
          <a:off x="0" y="701040"/>
          <a:ext cx="12192000" cy="6156960"/>
        </p:xfrm>
        <a:graphic>
          <a:graphicData uri="http://schemas.openxmlformats.org/drawingml/2006/table">
            <a:tbl>
              <a:tblPr firstRow="1" bandRow="1">
                <a:tableStyleId>{073A0DAA-6AF3-43AB-8588-CEC1D06C72B9}</a:tableStyleId>
              </a:tblPr>
              <a:tblGrid>
                <a:gridCol w="2000369">
                  <a:extLst>
                    <a:ext uri="{9D8B030D-6E8A-4147-A177-3AD203B41FA5}">
                      <a16:colId xmlns:a16="http://schemas.microsoft.com/office/drawing/2014/main" val="1941519285"/>
                    </a:ext>
                  </a:extLst>
                </a:gridCol>
                <a:gridCol w="5897251">
                  <a:extLst>
                    <a:ext uri="{9D8B030D-6E8A-4147-A177-3AD203B41FA5}">
                      <a16:colId xmlns:a16="http://schemas.microsoft.com/office/drawing/2014/main" val="3516538352"/>
                    </a:ext>
                  </a:extLst>
                </a:gridCol>
                <a:gridCol w="4294380">
                  <a:extLst>
                    <a:ext uri="{9D8B030D-6E8A-4147-A177-3AD203B41FA5}">
                      <a16:colId xmlns:a16="http://schemas.microsoft.com/office/drawing/2014/main" val="2288690214"/>
                    </a:ext>
                  </a:extLst>
                </a:gridCol>
              </a:tblGrid>
              <a:tr h="391773">
                <a:tc>
                  <a:txBody>
                    <a:bodyPr/>
                    <a:lstStyle/>
                    <a:p>
                      <a:pPr algn="ctr"/>
                      <a:r>
                        <a:rPr lang="en-US" sz="2000" dirty="0"/>
                        <a:t>Function</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902465">
                <a:tc>
                  <a:txBody>
                    <a:bodyPr/>
                    <a:lstStyle/>
                    <a:p>
                      <a:pPr marL="0" indent="0">
                        <a:buFont typeface="Arial" panose="020B0604020202020204" pitchFamily="34" charset="0"/>
                        <a:buNone/>
                      </a:pPr>
                      <a:r>
                        <a:rPr lang="en-US" sz="2000" b="1" dirty="0"/>
                        <a:t>Restoration from Cold Backup</a:t>
                      </a:r>
                    </a:p>
                  </a:txBody>
                  <a:tcPr/>
                </a:tc>
                <a:tc>
                  <a:txBody>
                    <a:bodyPr/>
                    <a:lstStyle/>
                    <a:p>
                      <a:pPr marL="457200" indent="-457200">
                        <a:buFont typeface="+mj-lt"/>
                        <a:buAutoNum type="arabicPeriod"/>
                      </a:pPr>
                      <a:r>
                        <a:rPr lang="en-US" sz="2000" dirty="0"/>
                        <a:t>Restore database file</a:t>
                      </a:r>
                    </a:p>
                    <a:p>
                      <a:pPr marL="457200" indent="-457200">
                        <a:buFont typeface="+mj-lt"/>
                        <a:buAutoNum type="arabicPeriod"/>
                      </a:pPr>
                      <a:r>
                        <a:rPr lang="en-US" sz="2000" dirty="0"/>
                        <a:t>startup </a:t>
                      </a:r>
                      <a:r>
                        <a:rPr lang="en-US" sz="2000" dirty="0" err="1"/>
                        <a:t>nomount</a:t>
                      </a:r>
                      <a:r>
                        <a:rPr lang="en-US" sz="2000" dirty="0"/>
                        <a:t> and recreate control file</a:t>
                      </a:r>
                    </a:p>
                    <a:p>
                      <a:pPr marL="457200" indent="-457200">
                        <a:buFont typeface="+mj-lt"/>
                        <a:buAutoNum type="arabicPeriod"/>
                      </a:pPr>
                      <a:r>
                        <a:rPr lang="en-US" sz="2000" dirty="0"/>
                        <a:t>shutdown immediate and startup</a:t>
                      </a:r>
                    </a:p>
                  </a:txBody>
                  <a:tcPr/>
                </a:tc>
                <a:tc>
                  <a:txBody>
                    <a:bodyPr/>
                    <a:lstStyle/>
                    <a:p>
                      <a:pPr marL="457200" indent="-457200">
                        <a:buFont typeface="+mj-lt"/>
                        <a:buAutoNum type="arabicPeriod"/>
                      </a:pPr>
                      <a:r>
                        <a:rPr lang="en-US" sz="2000" dirty="0"/>
                        <a:t>Restore database file</a:t>
                      </a:r>
                    </a:p>
                    <a:p>
                      <a:pPr marL="457200" indent="-457200">
                        <a:buFont typeface="+mj-lt"/>
                        <a:buAutoNum type="arabicPeriod"/>
                      </a:pPr>
                      <a:r>
                        <a:rPr lang="en-US" sz="2000" dirty="0"/>
                        <a:t>Startup database using Option file.</a:t>
                      </a:r>
                    </a:p>
                  </a:txBody>
                  <a:tcPr/>
                </a:tc>
                <a:extLst>
                  <a:ext uri="{0D108BD9-81ED-4DB2-BD59-A6C34878D82A}">
                    <a16:rowId xmlns:a16="http://schemas.microsoft.com/office/drawing/2014/main" val="1167575432"/>
                  </a:ext>
                </a:extLst>
              </a:tr>
              <a:tr h="729805">
                <a:tc>
                  <a:txBody>
                    <a:bodyPr/>
                    <a:lstStyle/>
                    <a:p>
                      <a:pPr marL="0" indent="0">
                        <a:buFont typeface="Arial" panose="020B0604020202020204" pitchFamily="34" charset="0"/>
                        <a:buNone/>
                      </a:pPr>
                      <a:r>
                        <a:rPr lang="en-US" sz="2000" b="1" dirty="0"/>
                        <a:t>Restoration from Logical Backup</a:t>
                      </a:r>
                      <a:endParaRPr lang="en-US" sz="2000" dirty="0"/>
                    </a:p>
                  </a:txBody>
                  <a:tcPr/>
                </a:tc>
                <a:tc>
                  <a:txBody>
                    <a:bodyPr/>
                    <a:lstStyle/>
                    <a:p>
                      <a:pPr marL="342900" indent="-342900">
                        <a:buFont typeface="Arial" panose="020B0604020202020204" pitchFamily="34" charset="0"/>
                        <a:buChar char="•"/>
                      </a:pPr>
                      <a:r>
                        <a:rPr lang="en-US" sz="2000" dirty="0"/>
                        <a:t>imp: Import database (old version)</a:t>
                      </a:r>
                    </a:p>
                    <a:p>
                      <a:pPr marL="342900" indent="-342900">
                        <a:buFont typeface="Arial" panose="020B0604020202020204" pitchFamily="34" charset="0"/>
                        <a:buChar char="•"/>
                      </a:pPr>
                      <a:r>
                        <a:rPr lang="en-US" sz="2000" dirty="0" err="1"/>
                        <a:t>impdmp</a:t>
                      </a:r>
                      <a:r>
                        <a:rPr lang="en-US" sz="2000" dirty="0"/>
                        <a:t>: Import data pump (10g and above)</a:t>
                      </a:r>
                    </a:p>
                  </a:txBody>
                  <a:tcPr/>
                </a:tc>
                <a:tc>
                  <a:txBody>
                    <a:bodyPr/>
                    <a:lstStyle/>
                    <a:p>
                      <a:pPr marL="342900" indent="-342900">
                        <a:buFont typeface="Arial" panose="020B0604020202020204" pitchFamily="34" charset="0"/>
                        <a:buChar char="•"/>
                      </a:pPr>
                      <a:r>
                        <a:rPr lang="en-US" sz="2000" dirty="0"/>
                        <a:t>Use mysql and source </a:t>
                      </a:r>
                      <a:r>
                        <a:rPr lang="en-US" sz="2000" dirty="0" err="1"/>
                        <a:t>sql</a:t>
                      </a:r>
                      <a:r>
                        <a:rPr lang="en-US" sz="2000" dirty="0"/>
                        <a:t> file</a:t>
                      </a:r>
                    </a:p>
                    <a:p>
                      <a:pPr marL="342900" indent="-342900">
                        <a:buFont typeface="Arial" panose="020B0604020202020204" pitchFamily="34" charset="0"/>
                        <a:buChar char="•"/>
                      </a:pPr>
                      <a:r>
                        <a:rPr lang="en-US" sz="2000" dirty="0" err="1"/>
                        <a:t>mysqlsh</a:t>
                      </a:r>
                      <a:r>
                        <a:rPr lang="en-US" sz="2000" dirty="0"/>
                        <a:t> </a:t>
                      </a:r>
                      <a:r>
                        <a:rPr lang="en-US" sz="2000" dirty="0" err="1"/>
                        <a:t>loadDump</a:t>
                      </a:r>
                      <a:endParaRPr lang="en-US" sz="2000" dirty="0"/>
                    </a:p>
                  </a:txBody>
                  <a:tcPr/>
                </a:tc>
                <a:extLst>
                  <a:ext uri="{0D108BD9-81ED-4DB2-BD59-A6C34878D82A}">
                    <a16:rowId xmlns:a16="http://schemas.microsoft.com/office/drawing/2014/main" val="280865323"/>
                  </a:ext>
                </a:extLst>
              </a:tr>
              <a:tr h="1449413">
                <a:tc>
                  <a:txBody>
                    <a:bodyPr/>
                    <a:lstStyle/>
                    <a:p>
                      <a:pPr marL="0" indent="0">
                        <a:buFont typeface="Arial" panose="020B0604020202020204" pitchFamily="34" charset="0"/>
                        <a:buNone/>
                      </a:pPr>
                      <a:r>
                        <a:rPr lang="en-US" sz="2000" b="1" dirty="0"/>
                        <a:t>Restoration from Online backup</a:t>
                      </a:r>
                    </a:p>
                  </a:txBody>
                  <a:tcPr/>
                </a:tc>
                <a:tc>
                  <a:txBody>
                    <a:bodyPr/>
                    <a:lstStyle/>
                    <a:p>
                      <a:r>
                        <a:rPr lang="en-US" sz="2000" dirty="0"/>
                        <a:t>Using User Managed Backup:</a:t>
                      </a:r>
                    </a:p>
                    <a:p>
                      <a:pPr marL="457200" indent="-457200">
                        <a:buFont typeface="+mj-lt"/>
                        <a:buAutoNum type="arabicPeriod"/>
                      </a:pPr>
                      <a:r>
                        <a:rPr lang="en-US" sz="2000" dirty="0"/>
                        <a:t>Restore database file</a:t>
                      </a:r>
                    </a:p>
                    <a:p>
                      <a:pPr marL="457200" indent="-457200">
                        <a:buFont typeface="+mj-lt"/>
                        <a:buAutoNum type="arabicPeriod"/>
                      </a:pPr>
                      <a:r>
                        <a:rPr lang="en-US" sz="2000" dirty="0"/>
                        <a:t>startup </a:t>
                      </a:r>
                      <a:r>
                        <a:rPr lang="en-US" sz="2000" dirty="0" err="1"/>
                        <a:t>nomount</a:t>
                      </a:r>
                      <a:r>
                        <a:rPr lang="en-US" sz="2000" dirty="0"/>
                        <a:t> and recreate control file</a:t>
                      </a:r>
                    </a:p>
                    <a:p>
                      <a:pPr marL="457200" indent="-457200">
                        <a:buFont typeface="+mj-lt"/>
                        <a:buAutoNum type="arabicPeriod"/>
                      </a:pPr>
                      <a:r>
                        <a:rPr lang="en-US" sz="2000" dirty="0"/>
                        <a:t>alter database mount </a:t>
                      </a:r>
                    </a:p>
                    <a:p>
                      <a:pPr marL="457200" indent="-457200">
                        <a:buFont typeface="+mj-lt"/>
                        <a:buAutoNum type="arabicPeriod"/>
                      </a:pPr>
                      <a:r>
                        <a:rPr lang="en-US" sz="2000" dirty="0"/>
                        <a:t>recover database to do PITR</a:t>
                      </a:r>
                    </a:p>
                    <a:p>
                      <a:pPr marL="457200" indent="-457200">
                        <a:buFont typeface="+mj-lt"/>
                        <a:buAutoNum type="arabicPeriod"/>
                      </a:pPr>
                      <a:r>
                        <a:rPr lang="en-US" sz="2000" dirty="0"/>
                        <a:t>alter database open resetlogs</a:t>
                      </a:r>
                    </a:p>
                    <a:p>
                      <a:pPr marL="342900" indent="-342900">
                        <a:buFont typeface="Arial" panose="020B0604020202020204" pitchFamily="34" charset="0"/>
                        <a:buChar char="•"/>
                      </a:pPr>
                      <a:endParaRPr lang="en-US" sz="2000" dirty="0"/>
                    </a:p>
                    <a:p>
                      <a:r>
                        <a:rPr lang="en-US" sz="2000" dirty="0"/>
                        <a:t>Using System Managed Backup:</a:t>
                      </a:r>
                    </a:p>
                    <a:p>
                      <a:pPr marL="457200" indent="-457200">
                        <a:buFont typeface="+mj-lt"/>
                        <a:buAutoNum type="arabicPeriod"/>
                      </a:pPr>
                      <a:r>
                        <a:rPr lang="en-US" sz="2000" dirty="0"/>
                        <a:t>Use Recovery Manager (RMAN) to restore database, restore archive logs. and recover for PITR</a:t>
                      </a:r>
                    </a:p>
                  </a:txBody>
                  <a:tcPr/>
                </a:tc>
                <a:tc>
                  <a:txBody>
                    <a:bodyPr/>
                    <a:lstStyle/>
                    <a:p>
                      <a:pPr marL="0" indent="0">
                        <a:buFont typeface="Arial" panose="020B0604020202020204" pitchFamily="34" charset="0"/>
                        <a:buNone/>
                      </a:pPr>
                      <a:r>
                        <a:rPr lang="en-US" sz="2000" dirty="0"/>
                        <a:t>“User Managed Backup”:</a:t>
                      </a:r>
                    </a:p>
                    <a:p>
                      <a:pPr marL="457200" indent="-457200">
                        <a:buFont typeface="+mj-lt"/>
                        <a:buAutoNum type="arabicPeriod"/>
                      </a:pPr>
                      <a:r>
                        <a:rPr lang="en-US" sz="2000" dirty="0"/>
                        <a:t>Restore database file</a:t>
                      </a:r>
                    </a:p>
                    <a:p>
                      <a:pPr marL="457200" indent="-457200">
                        <a:buFont typeface="+mj-lt"/>
                        <a:buAutoNum type="arabicPeriod"/>
                      </a:pPr>
                      <a:r>
                        <a:rPr lang="en-US" sz="2000" dirty="0"/>
                        <a:t>Startup database</a:t>
                      </a:r>
                    </a:p>
                    <a:p>
                      <a:pPr marL="457200" indent="-457200">
                        <a:buFont typeface="+mj-lt"/>
                        <a:buAutoNum type="arabicPeriod"/>
                      </a:pPr>
                      <a:r>
                        <a:rPr lang="en-US" sz="2000" dirty="0"/>
                        <a:t>Use </a:t>
                      </a:r>
                      <a:r>
                        <a:rPr lang="en-US" sz="2000" dirty="0" err="1"/>
                        <a:t>mysqlbinlog</a:t>
                      </a:r>
                      <a:r>
                        <a:rPr lang="en-US" sz="2000" dirty="0"/>
                        <a:t> to apply Binlog for PITR</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a:t>”System Managed Backup”:</a:t>
                      </a:r>
                    </a:p>
                    <a:p>
                      <a:pPr marL="457200" indent="-457200">
                        <a:buFont typeface="+mj-lt"/>
                        <a:buAutoNum type="arabicPeriod"/>
                      </a:pPr>
                      <a:r>
                        <a:rPr lang="en-US" sz="2000" dirty="0"/>
                        <a:t>Use MySQL Enterprise Backup (MEB) to restore database files</a:t>
                      </a:r>
                    </a:p>
                    <a:p>
                      <a:pPr marL="457200" indent="-457200">
                        <a:buFont typeface="+mj-lt"/>
                        <a:buAutoNum type="arabicPeriod"/>
                      </a:pPr>
                      <a:r>
                        <a:rPr lang="en-US" sz="2000" dirty="0"/>
                        <a:t>Start database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2000" dirty="0"/>
                        <a:t>Use </a:t>
                      </a:r>
                      <a:r>
                        <a:rPr lang="en-US" sz="2000" dirty="0" err="1"/>
                        <a:t>mysqlbinlog</a:t>
                      </a:r>
                      <a:r>
                        <a:rPr lang="en-US" sz="2000" dirty="0"/>
                        <a:t> to apply Binlog for PITR</a:t>
                      </a:r>
                    </a:p>
                  </a:txBody>
                  <a:tcPr/>
                </a:tc>
                <a:extLst>
                  <a:ext uri="{0D108BD9-81ED-4DB2-BD59-A6C34878D82A}">
                    <a16:rowId xmlns:a16="http://schemas.microsoft.com/office/drawing/2014/main" val="1467879552"/>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173149"/>
            <a:ext cx="10671048" cy="414390"/>
          </a:xfrm>
        </p:spPr>
        <p:txBody>
          <a:bodyPr/>
          <a:lstStyle/>
          <a:p>
            <a:r>
              <a:rPr lang="en-US" dirty="0"/>
              <a:t>Database Recovery (Oracle vs MySQL)</a:t>
            </a:r>
          </a:p>
        </p:txBody>
      </p:sp>
    </p:spTree>
    <p:extLst>
      <p:ext uri="{BB962C8B-B14F-4D97-AF65-F5344CB8AC3E}">
        <p14:creationId xmlns:p14="http://schemas.microsoft.com/office/powerpoint/2010/main" val="384850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506887" y="232312"/>
            <a:ext cx="10045569" cy="571122"/>
          </a:xfrm>
        </p:spPr>
        <p:txBody>
          <a:bodyPr>
            <a:normAutofit/>
          </a:bodyPr>
          <a:lstStyle/>
          <a:p>
            <a:r>
              <a:rPr lang="en-US" dirty="0"/>
              <a:t>Cloning Database using Clone Plugin</a:t>
            </a:r>
          </a:p>
        </p:txBody>
      </p:sp>
      <p:sp>
        <p:nvSpPr>
          <p:cNvPr id="3" name="Rectangle 2">
            <a:extLst>
              <a:ext uri="{FF2B5EF4-FFF2-40B4-BE49-F238E27FC236}">
                <a16:creationId xmlns:a16="http://schemas.microsoft.com/office/drawing/2014/main" id="{DFF38FF9-1B74-C74D-B75A-EAC1BF59DE3F}"/>
              </a:ext>
            </a:extLst>
          </p:cNvPr>
          <p:cNvSpPr/>
          <p:nvPr/>
        </p:nvSpPr>
        <p:spPr>
          <a:xfrm>
            <a:off x="304800" y="3429000"/>
            <a:ext cx="6096000" cy="2862322"/>
          </a:xfrm>
          <a:prstGeom prst="rect">
            <a:avLst/>
          </a:prstGeom>
        </p:spPr>
        <p:txBody>
          <a:bodyPr>
            <a:spAutoFit/>
          </a:bodyPr>
          <a:lstStyle/>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A better way to clone or migrate database</a:t>
            </a:r>
          </a:p>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Simple way to create MySQL replicas</a:t>
            </a:r>
          </a:p>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It’s easy to use with single SQL command</a:t>
            </a:r>
          </a:p>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Data snapshot with consistent GTID and Binary Log position</a:t>
            </a:r>
          </a:p>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Clone locally or from remote</a:t>
            </a:r>
          </a:p>
          <a:p>
            <a:pPr marL="285750" indent="-285750">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It’s faster </a:t>
            </a:r>
          </a:p>
          <a:p>
            <a:pPr marL="285750" indent="-285750">
              <a:buFont typeface="Arial" panose="020B0604020202020204" pitchFamily="34" charset="0"/>
              <a:buChar char="•"/>
            </a:pPr>
            <a:endParaRPr lang="en-SG" sz="2000" dirty="0">
              <a:latin typeface="Oracle Sans Light" panose="020B0403020204020204" pitchFamily="34" charset="0"/>
              <a:cs typeface="Oracle Sans Light" panose="020B0403020204020204" pitchFamily="34" charset="0"/>
            </a:endParaRPr>
          </a:p>
          <a:p>
            <a:pPr marL="457200" indent="-457200">
              <a:buAutoNum type="arabicPeriod"/>
            </a:pPr>
            <a:endParaRPr lang="en-SG" sz="2000" dirty="0">
              <a:latin typeface="Oracle Sans Light" panose="020B0403020204020204" pitchFamily="34" charset="0"/>
              <a:cs typeface="Oracle Sans Light" panose="020B0403020204020204" pitchFamily="34" charset="0"/>
            </a:endParaRPr>
          </a:p>
        </p:txBody>
      </p:sp>
      <p:pic>
        <p:nvPicPr>
          <p:cNvPr id="5" name="Picture 4">
            <a:extLst>
              <a:ext uri="{FF2B5EF4-FFF2-40B4-BE49-F238E27FC236}">
                <a16:creationId xmlns:a16="http://schemas.microsoft.com/office/drawing/2014/main" id="{7D0CF8B0-24BF-E046-9665-D7C65D80A9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1590" y="1557306"/>
            <a:ext cx="5715786" cy="3237640"/>
          </a:xfrm>
          <a:prstGeom prst="rect">
            <a:avLst/>
          </a:prstGeom>
        </p:spPr>
      </p:pic>
      <p:sp>
        <p:nvSpPr>
          <p:cNvPr id="6" name="Rectangle 5">
            <a:extLst>
              <a:ext uri="{FF2B5EF4-FFF2-40B4-BE49-F238E27FC236}">
                <a16:creationId xmlns:a16="http://schemas.microsoft.com/office/drawing/2014/main" id="{535D3C64-2F08-564E-BCB2-15E28586BFB8}"/>
              </a:ext>
            </a:extLst>
          </p:cNvPr>
          <p:cNvSpPr/>
          <p:nvPr/>
        </p:nvSpPr>
        <p:spPr>
          <a:xfrm>
            <a:off x="6400800" y="4860161"/>
            <a:ext cx="5602664" cy="307777"/>
          </a:xfrm>
          <a:prstGeom prst="rect">
            <a:avLst/>
          </a:prstGeom>
        </p:spPr>
        <p:txBody>
          <a:bodyPr wrap="square">
            <a:spAutoFit/>
          </a:bodyPr>
          <a:lstStyle/>
          <a:p>
            <a:pPr algn="ctr"/>
            <a:r>
              <a:rPr lang="en-SG" sz="1400" dirty="0">
                <a:latin typeface="Oracle Sans Light" panose="020B0403020204020204" pitchFamily="34" charset="0"/>
                <a:cs typeface="Oracle Sans Light" panose="020B0403020204020204" pitchFamily="34" charset="0"/>
              </a:rPr>
              <a:t>2 servers @2c, 4 GB RAM, 200 GB SSD, 122 GB data from </a:t>
            </a:r>
            <a:r>
              <a:rPr lang="en-SG" sz="1400" dirty="0" err="1">
                <a:latin typeface="Oracle Sans Light" panose="020B0403020204020204" pitchFamily="34" charset="0"/>
                <a:cs typeface="Oracle Sans Light" panose="020B0403020204020204" pitchFamily="34" charset="0"/>
              </a:rPr>
              <a:t>SysBench</a:t>
            </a:r>
            <a:endParaRPr lang="en-SG" sz="1400" dirty="0">
              <a:latin typeface="Oracle Sans Light" panose="020B0403020204020204" pitchFamily="34" charset="0"/>
              <a:cs typeface="Oracle Sans Light" panose="020B0403020204020204" pitchFamily="34" charset="0"/>
            </a:endParaRPr>
          </a:p>
        </p:txBody>
      </p:sp>
      <p:pic>
        <p:nvPicPr>
          <p:cNvPr id="22" name="droppedImage.pdf" descr="droppedImage.pdf">
            <a:extLst>
              <a:ext uri="{FF2B5EF4-FFF2-40B4-BE49-F238E27FC236}">
                <a16:creationId xmlns:a16="http://schemas.microsoft.com/office/drawing/2014/main" id="{8C04EB19-687E-974B-BA43-E3B1B0777F8B}"/>
              </a:ext>
            </a:extLst>
          </p:cNvPr>
          <p:cNvPicPr>
            <a:picLocks noChangeAspect="1"/>
          </p:cNvPicPr>
          <p:nvPr/>
        </p:nvPicPr>
        <p:blipFill>
          <a:blip r:embed="rId3"/>
          <a:stretch>
            <a:fillRect/>
          </a:stretch>
        </p:blipFill>
        <p:spPr>
          <a:xfrm>
            <a:off x="629412" y="1462214"/>
            <a:ext cx="930111" cy="853243"/>
          </a:xfrm>
          <a:prstGeom prst="rect">
            <a:avLst/>
          </a:prstGeom>
          <a:ln w="12700">
            <a:miter lim="400000"/>
          </a:ln>
        </p:spPr>
      </p:pic>
      <p:sp>
        <p:nvSpPr>
          <p:cNvPr id="24" name="Line">
            <a:extLst>
              <a:ext uri="{FF2B5EF4-FFF2-40B4-BE49-F238E27FC236}">
                <a16:creationId xmlns:a16="http://schemas.microsoft.com/office/drawing/2014/main" id="{F13570AA-8886-6345-90FB-1F01A3767558}"/>
              </a:ext>
            </a:extLst>
          </p:cNvPr>
          <p:cNvSpPr/>
          <p:nvPr/>
        </p:nvSpPr>
        <p:spPr>
          <a:xfrm flipH="1">
            <a:off x="1431410" y="1821885"/>
            <a:ext cx="2675641" cy="0"/>
          </a:xfrm>
          <a:prstGeom prst="line">
            <a:avLst/>
          </a:prstGeom>
          <a:ln w="38100">
            <a:solidFill>
              <a:srgbClr val="00A779"/>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25" name="Binary Log">
            <a:extLst>
              <a:ext uri="{FF2B5EF4-FFF2-40B4-BE49-F238E27FC236}">
                <a16:creationId xmlns:a16="http://schemas.microsoft.com/office/drawing/2014/main" id="{110D2B7A-C4DF-8C46-86B0-FA37288D36D3}"/>
              </a:ext>
            </a:extLst>
          </p:cNvPr>
          <p:cNvSpPr/>
          <p:nvPr/>
        </p:nvSpPr>
        <p:spPr>
          <a:xfrm>
            <a:off x="681076" y="2287577"/>
            <a:ext cx="878447"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rPr lang="en-US" dirty="0"/>
              <a:t>Donor</a:t>
            </a:r>
            <a:endParaRPr dirty="0"/>
          </a:p>
        </p:txBody>
      </p:sp>
      <p:sp>
        <p:nvSpPr>
          <p:cNvPr id="26" name="Binary Log">
            <a:extLst>
              <a:ext uri="{FF2B5EF4-FFF2-40B4-BE49-F238E27FC236}">
                <a16:creationId xmlns:a16="http://schemas.microsoft.com/office/drawing/2014/main" id="{EB2D8A3D-108D-294F-8B51-3A7F529ADCC6}"/>
              </a:ext>
            </a:extLst>
          </p:cNvPr>
          <p:cNvSpPr/>
          <p:nvPr/>
        </p:nvSpPr>
        <p:spPr>
          <a:xfrm>
            <a:off x="3860501" y="2233982"/>
            <a:ext cx="1166986" cy="4411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rPr lang="en-US" dirty="0"/>
              <a:t>Recipient</a:t>
            </a:r>
            <a:endParaRPr dirty="0"/>
          </a:p>
        </p:txBody>
      </p:sp>
      <p:pic>
        <p:nvPicPr>
          <p:cNvPr id="27" name="droppedImage.pdf" descr="droppedImage.pdf">
            <a:extLst>
              <a:ext uri="{FF2B5EF4-FFF2-40B4-BE49-F238E27FC236}">
                <a16:creationId xmlns:a16="http://schemas.microsoft.com/office/drawing/2014/main" id="{5DE5E42A-915D-F445-B32C-85F7F2EB3E8E}"/>
              </a:ext>
            </a:extLst>
          </p:cNvPr>
          <p:cNvPicPr>
            <a:picLocks noChangeAspect="1"/>
          </p:cNvPicPr>
          <p:nvPr/>
        </p:nvPicPr>
        <p:blipFill>
          <a:blip r:embed="rId3"/>
          <a:stretch>
            <a:fillRect/>
          </a:stretch>
        </p:blipFill>
        <p:spPr>
          <a:xfrm>
            <a:off x="3978939" y="1395264"/>
            <a:ext cx="930111" cy="853243"/>
          </a:xfrm>
          <a:prstGeom prst="rect">
            <a:avLst/>
          </a:prstGeom>
          <a:ln w="12700">
            <a:miter lim="400000"/>
          </a:ln>
        </p:spPr>
      </p:pic>
    </p:spTree>
    <p:extLst>
      <p:ext uri="{BB962C8B-B14F-4D97-AF65-F5344CB8AC3E}">
        <p14:creationId xmlns:p14="http://schemas.microsoft.com/office/powerpoint/2010/main" val="27788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75</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1245521578"/>
              </p:ext>
            </p:extLst>
          </p:nvPr>
        </p:nvGraphicFramePr>
        <p:xfrm>
          <a:off x="665355" y="1046728"/>
          <a:ext cx="9190058" cy="5027713"/>
        </p:xfrm>
        <a:graphic>
          <a:graphicData uri="http://schemas.openxmlformats.org/drawingml/2006/table">
            <a:tbl>
              <a:tblPr firstRow="1" bandRow="1">
                <a:tableStyleId>{073A0DAA-6AF3-43AB-8588-CEC1D06C72B9}</a:tableStyleId>
              </a:tblPr>
              <a:tblGrid>
                <a:gridCol w="4829931">
                  <a:extLst>
                    <a:ext uri="{9D8B030D-6E8A-4147-A177-3AD203B41FA5}">
                      <a16:colId xmlns:a16="http://schemas.microsoft.com/office/drawing/2014/main" val="3516538352"/>
                    </a:ext>
                  </a:extLst>
                </a:gridCol>
                <a:gridCol w="4360127">
                  <a:extLst>
                    <a:ext uri="{9D8B030D-6E8A-4147-A177-3AD203B41FA5}">
                      <a16:colId xmlns:a16="http://schemas.microsoft.com/office/drawing/2014/main" val="2288690214"/>
                    </a:ext>
                  </a:extLst>
                </a:gridCol>
              </a:tblGrid>
              <a:tr h="391773">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486193">
                <a:tc>
                  <a:txBody>
                    <a:bodyPr/>
                    <a:lstStyle/>
                    <a:p>
                      <a:pPr marL="0" indent="0">
                        <a:buFont typeface="+mj-lt"/>
                        <a:buNone/>
                      </a:pPr>
                      <a:r>
                        <a:rPr lang="en-US" sz="2000" dirty="0"/>
                        <a:t>RMAN Duplicate</a:t>
                      </a:r>
                    </a:p>
                  </a:txBody>
                  <a:tcPr/>
                </a:tc>
                <a:tc>
                  <a:txBody>
                    <a:bodyPr/>
                    <a:lstStyle/>
                    <a:p>
                      <a:pPr marL="0" indent="0">
                        <a:buFont typeface="+mj-lt"/>
                        <a:buNone/>
                      </a:pPr>
                      <a:r>
                        <a:rPr lang="en-US" sz="2000" dirty="0"/>
                        <a:t>Clone Plugin</a:t>
                      </a:r>
                    </a:p>
                  </a:txBody>
                  <a:tcPr/>
                </a:tc>
                <a:extLst>
                  <a:ext uri="{0D108BD9-81ED-4DB2-BD59-A6C34878D82A}">
                    <a16:rowId xmlns:a16="http://schemas.microsoft.com/office/drawing/2014/main" val="4247412709"/>
                  </a:ext>
                </a:extLst>
              </a:tr>
              <a:tr h="902465">
                <a:tc>
                  <a:txBody>
                    <a:bodyPr/>
                    <a:lstStyle/>
                    <a:p>
                      <a:pPr marL="457200" indent="-457200">
                        <a:buFont typeface="+mj-lt"/>
                        <a:buAutoNum type="arabicPeriod"/>
                      </a:pPr>
                      <a:r>
                        <a:rPr lang="en-US" sz="2000" dirty="0"/>
                        <a:t>RMAN Backup on source database</a:t>
                      </a:r>
                    </a:p>
                    <a:p>
                      <a:pPr marL="457200" indent="-457200">
                        <a:buFont typeface="+mj-lt"/>
                        <a:buAutoNum type="arabicPeriod"/>
                      </a:pPr>
                      <a:r>
                        <a:rPr lang="en-US" sz="2000" dirty="0"/>
                        <a:t>Prepare target binary on target server</a:t>
                      </a:r>
                    </a:p>
                    <a:p>
                      <a:pPr marL="457200" indent="-457200">
                        <a:buFont typeface="+mj-lt"/>
                        <a:buAutoNum type="arabicPeriod"/>
                      </a:pPr>
                      <a:r>
                        <a:rPr lang="en-US" sz="2000" dirty="0"/>
                        <a:t>Copy RMAN backup to target server</a:t>
                      </a:r>
                    </a:p>
                  </a:txBody>
                  <a:tcPr/>
                </a:tc>
                <a:tc>
                  <a:txBody>
                    <a:bodyPr/>
                    <a:lstStyle/>
                    <a:p>
                      <a:pPr marL="457200" indent="-457200">
                        <a:buFont typeface="+mj-lt"/>
                        <a:buAutoNum type="arabicPeriod"/>
                      </a:pPr>
                      <a:r>
                        <a:rPr lang="en-US" sz="2000" dirty="0"/>
                        <a:t>Install clone plugin on donor</a:t>
                      </a:r>
                    </a:p>
                    <a:p>
                      <a:pPr marL="457200" indent="-457200">
                        <a:buFont typeface="+mj-lt"/>
                        <a:buAutoNum type="arabicPeriod"/>
                      </a:pPr>
                      <a:r>
                        <a:rPr lang="en-US" sz="2000" dirty="0"/>
                        <a:t>Grant BACKUP_ADMIN to user</a:t>
                      </a:r>
                    </a:p>
                    <a:p>
                      <a:pPr marL="457200" indent="-457200">
                        <a:buFont typeface="+mj-lt"/>
                        <a:buAutoNum type="arabicPeriod"/>
                      </a:pPr>
                      <a:r>
                        <a:rPr lang="en-US" sz="2000" dirty="0"/>
                        <a:t>Install clone plugin on recipient</a:t>
                      </a:r>
                    </a:p>
                    <a:p>
                      <a:pPr marL="457200" indent="-457200">
                        <a:buFont typeface="+mj-lt"/>
                        <a:buAutoNum type="arabicPeriod"/>
                      </a:pPr>
                      <a:r>
                        <a:rPr lang="en-US" sz="2000" dirty="0"/>
                        <a:t>Optionally grant CLONE_ADMIN to a user on recipient database</a:t>
                      </a:r>
                    </a:p>
                  </a:txBody>
                  <a:tcPr/>
                </a:tc>
                <a:extLst>
                  <a:ext uri="{0D108BD9-81ED-4DB2-BD59-A6C34878D82A}">
                    <a16:rowId xmlns:a16="http://schemas.microsoft.com/office/drawing/2014/main" val="1167575432"/>
                  </a:ext>
                </a:extLst>
              </a:tr>
              <a:tr h="729805">
                <a:tc>
                  <a:txBody>
                    <a:bodyPr/>
                    <a:lstStyle/>
                    <a:p>
                      <a:pPr marL="0" indent="0">
                        <a:buFont typeface="+mj-lt"/>
                        <a:buNone/>
                      </a:pPr>
                      <a:r>
                        <a:rPr lang="en-US" sz="2000" dirty="0"/>
                        <a:t>On target server:</a:t>
                      </a:r>
                    </a:p>
                    <a:p>
                      <a:pPr marL="0" indent="0">
                        <a:buFont typeface="+mj-lt"/>
                        <a:buNone/>
                      </a:pPr>
                      <a:endParaRPr lang="en-US" sz="2000" dirty="0"/>
                    </a:p>
                    <a:p>
                      <a:pPr marL="457200" indent="-457200">
                        <a:buFont typeface="+mj-lt"/>
                        <a:buAutoNum type="arabicPeriod"/>
                      </a:pPr>
                      <a:r>
                        <a:rPr lang="en-US" sz="2000" dirty="0"/>
                        <a:t>Startup </a:t>
                      </a:r>
                      <a:r>
                        <a:rPr lang="en-US" sz="2000" dirty="0" err="1"/>
                        <a:t>nomount</a:t>
                      </a:r>
                      <a:r>
                        <a:rPr lang="en-US" sz="2000" dirty="0"/>
                        <a:t> (target)</a:t>
                      </a:r>
                    </a:p>
                    <a:p>
                      <a:pPr marL="457200" indent="-457200">
                        <a:buFont typeface="+mj-lt"/>
                        <a:buAutoNum type="arabicPeriod"/>
                      </a:pPr>
                      <a:r>
                        <a:rPr lang="en-US" sz="2000" dirty="0"/>
                        <a:t>Use RMAN, connect source database as TARGET and target database as AUXILIARY </a:t>
                      </a:r>
                    </a:p>
                    <a:p>
                      <a:pPr marL="457200" indent="-457200">
                        <a:buFont typeface="+mj-lt"/>
                        <a:buAutoNum type="arabicPeriod"/>
                      </a:pPr>
                      <a:r>
                        <a:rPr lang="en-US" sz="2000" dirty="0"/>
                        <a:t>Run duplicate target database to AUX</a:t>
                      </a:r>
                    </a:p>
                  </a:txBody>
                  <a:tcPr/>
                </a:tc>
                <a:tc>
                  <a:txBody>
                    <a:bodyPr/>
                    <a:lstStyle/>
                    <a:p>
                      <a:pPr marL="0" indent="0">
                        <a:buFont typeface="+mj-lt"/>
                        <a:buNone/>
                      </a:pPr>
                      <a:r>
                        <a:rPr lang="en-US" sz="2000" dirty="0"/>
                        <a:t>From mysql CLI connecting to recipient:</a:t>
                      </a:r>
                    </a:p>
                    <a:p>
                      <a:pPr marL="0" indent="0">
                        <a:buFont typeface="+mj-lt"/>
                        <a:buNone/>
                      </a:pPr>
                      <a:endParaRPr lang="en-US" sz="2000" dirty="0"/>
                    </a:p>
                    <a:p>
                      <a:pPr marL="457200" indent="-457200">
                        <a:buFont typeface="+mj-lt"/>
                        <a:buAutoNum type="arabicPeriod"/>
                      </a:pPr>
                      <a:r>
                        <a:rPr lang="en-US" sz="2000" dirty="0"/>
                        <a:t>set CLONE_VALID_DONOR_LIST to allow donor host </a:t>
                      </a:r>
                    </a:p>
                    <a:p>
                      <a:pPr marL="457200" indent="-457200">
                        <a:buFont typeface="+mj-lt"/>
                        <a:buAutoNum type="arabicPeriod"/>
                      </a:pPr>
                      <a:r>
                        <a:rPr lang="en-US" sz="2000" dirty="0"/>
                        <a:t>Run clone from target database</a:t>
                      </a:r>
                    </a:p>
                  </a:txBody>
                  <a:tcPr/>
                </a:tc>
                <a:extLst>
                  <a:ext uri="{0D108BD9-81ED-4DB2-BD59-A6C34878D82A}">
                    <a16:rowId xmlns:a16="http://schemas.microsoft.com/office/drawing/2014/main" val="280865323"/>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5" y="424984"/>
            <a:ext cx="10671048" cy="414390"/>
          </a:xfrm>
        </p:spPr>
        <p:txBody>
          <a:bodyPr/>
          <a:lstStyle/>
          <a:p>
            <a:r>
              <a:rPr lang="en-US" dirty="0"/>
              <a:t>Clone Database (Oracle vs MySQL)</a:t>
            </a:r>
          </a:p>
        </p:txBody>
      </p:sp>
    </p:spTree>
    <p:extLst>
      <p:ext uri="{BB962C8B-B14F-4D97-AF65-F5344CB8AC3E}">
        <p14:creationId xmlns:p14="http://schemas.microsoft.com/office/powerpoint/2010/main" val="206474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F98F0C-BD29-4FF8-9CE2-613C82DC493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76</a:t>
            </a:fld>
            <a:endParaRPr lang="en-US" dirty="0"/>
          </a:p>
        </p:txBody>
      </p:sp>
      <p:sp>
        <p:nvSpPr>
          <p:cNvPr id="4" name="Footer Placeholder 3">
            <a:extLst>
              <a:ext uri="{FF2B5EF4-FFF2-40B4-BE49-F238E27FC236}">
                <a16:creationId xmlns:a16="http://schemas.microsoft.com/office/drawing/2014/main" id="{928ABAA6-682E-4644-BDCF-BF6A1856CAC9}"/>
              </a:ext>
            </a:extLst>
          </p:cNvPr>
          <p:cNvSpPr>
            <a:spLocks noGrp="1"/>
          </p:cNvSpPr>
          <p:nvPr>
            <p:ph type="ftr" sz="quarter" idx="11"/>
          </p:nvPr>
        </p:nvSpPr>
        <p:spPr>
          <a:xfrm>
            <a:off x="1127759" y="6423978"/>
            <a:ext cx="5745379" cy="365125"/>
          </a:xfrm>
        </p:spPr>
        <p:txBody>
          <a:bodyPr/>
          <a:lstStyle/>
          <a:p>
            <a:r>
              <a:rPr lang="en-US"/>
              <a:t>Copyright © 2020, Oracle and/or its affiliates  |  Confidential: Internal/Restricted/Highly Restricted</a:t>
            </a:r>
            <a:endParaRPr lang="en-US" dirty="0"/>
          </a:p>
        </p:txBody>
      </p:sp>
      <p:graphicFrame>
        <p:nvGraphicFramePr>
          <p:cNvPr id="9" name="Table 7">
            <a:extLst>
              <a:ext uri="{FF2B5EF4-FFF2-40B4-BE49-F238E27FC236}">
                <a16:creationId xmlns:a16="http://schemas.microsoft.com/office/drawing/2014/main" id="{3364C0D6-2DAA-A841-818A-AC9CC41D8E83}"/>
              </a:ext>
            </a:extLst>
          </p:cNvPr>
          <p:cNvGraphicFramePr>
            <a:graphicFrameLocks noGrp="1"/>
          </p:cNvGraphicFramePr>
          <p:nvPr>
            <p:extLst>
              <p:ext uri="{D42A27DB-BD31-4B8C-83A1-F6EECF244321}">
                <p14:modId xmlns:p14="http://schemas.microsoft.com/office/powerpoint/2010/main" val="2840011662"/>
              </p:ext>
            </p:extLst>
          </p:nvPr>
        </p:nvGraphicFramePr>
        <p:xfrm>
          <a:off x="422816" y="645309"/>
          <a:ext cx="11346368" cy="6065520"/>
        </p:xfrm>
        <a:graphic>
          <a:graphicData uri="http://schemas.openxmlformats.org/drawingml/2006/table">
            <a:tbl>
              <a:tblPr firstRow="1" bandRow="1">
                <a:tableStyleId>{073A0DAA-6AF3-43AB-8588-CEC1D06C72B9}</a:tableStyleId>
              </a:tblPr>
              <a:tblGrid>
                <a:gridCol w="1606706">
                  <a:extLst>
                    <a:ext uri="{9D8B030D-6E8A-4147-A177-3AD203B41FA5}">
                      <a16:colId xmlns:a16="http://schemas.microsoft.com/office/drawing/2014/main" val="1362188778"/>
                    </a:ext>
                  </a:extLst>
                </a:gridCol>
                <a:gridCol w="4935712">
                  <a:extLst>
                    <a:ext uri="{9D8B030D-6E8A-4147-A177-3AD203B41FA5}">
                      <a16:colId xmlns:a16="http://schemas.microsoft.com/office/drawing/2014/main" val="3516538352"/>
                    </a:ext>
                  </a:extLst>
                </a:gridCol>
                <a:gridCol w="4803950">
                  <a:extLst>
                    <a:ext uri="{9D8B030D-6E8A-4147-A177-3AD203B41FA5}">
                      <a16:colId xmlns:a16="http://schemas.microsoft.com/office/drawing/2014/main" val="2288690214"/>
                    </a:ext>
                  </a:extLst>
                </a:gridCol>
              </a:tblGrid>
              <a:tr h="367349">
                <a:tc>
                  <a:txBody>
                    <a:bodyPr/>
                    <a:lstStyle/>
                    <a:p>
                      <a:pPr algn="ctr"/>
                      <a:r>
                        <a:rPr lang="en-US" sz="2000" dirty="0"/>
                        <a:t>Method</a:t>
                      </a:r>
                    </a:p>
                  </a:txBody>
                  <a:tcPr/>
                </a:tc>
                <a:tc>
                  <a:txBody>
                    <a:bodyPr/>
                    <a:lstStyle/>
                    <a:p>
                      <a:pPr algn="ctr"/>
                      <a:r>
                        <a:rPr lang="en-US" sz="2000" dirty="0"/>
                        <a:t>Oracle </a:t>
                      </a:r>
                    </a:p>
                  </a:txBody>
                  <a:tcPr/>
                </a:tc>
                <a:tc>
                  <a:txBody>
                    <a:bodyPr/>
                    <a:lstStyle/>
                    <a:p>
                      <a:pPr algn="ctr"/>
                      <a:r>
                        <a:rPr lang="en-US" sz="2000" dirty="0"/>
                        <a:t>MySQL</a:t>
                      </a:r>
                    </a:p>
                  </a:txBody>
                  <a:tcPr/>
                </a:tc>
                <a:extLst>
                  <a:ext uri="{0D108BD9-81ED-4DB2-BD59-A6C34878D82A}">
                    <a16:rowId xmlns:a16="http://schemas.microsoft.com/office/drawing/2014/main" val="1214275578"/>
                  </a:ext>
                </a:extLst>
              </a:tr>
              <a:tr h="4153873">
                <a:tc>
                  <a:txBody>
                    <a:bodyPr/>
                    <a:lstStyle/>
                    <a:p>
                      <a:pPr marL="0" indent="0">
                        <a:buFont typeface="+mj-lt"/>
                        <a:buNone/>
                      </a:pPr>
                      <a:r>
                        <a:rPr lang="en-US" sz="1800" dirty="0"/>
                        <a:t>Manual</a:t>
                      </a:r>
                    </a:p>
                  </a:txBody>
                  <a:tcPr/>
                </a:tc>
                <a:tc>
                  <a:txBody>
                    <a:bodyPr/>
                    <a:lstStyle/>
                    <a:p>
                      <a:pPr marL="0" indent="0">
                        <a:buFont typeface="+mj-lt"/>
                        <a:buNone/>
                      </a:pPr>
                      <a:r>
                        <a:rPr lang="en-US" sz="1800" dirty="0"/>
                        <a:t>On sour</a:t>
                      </a:r>
                    </a:p>
                    <a:p>
                      <a:pPr marL="457200" indent="-457200">
                        <a:buFont typeface="+mj-lt"/>
                        <a:buAutoNum type="arabicPeriod"/>
                      </a:pPr>
                      <a:r>
                        <a:rPr lang="en-US" sz="1800" dirty="0"/>
                        <a:t>Check if tablespace is self-contained</a:t>
                      </a:r>
                    </a:p>
                    <a:p>
                      <a:pPr marL="457200" indent="-457200">
                        <a:buFont typeface="+mj-lt"/>
                        <a:buAutoNum type="arabicPeriod"/>
                      </a:pPr>
                      <a:r>
                        <a:rPr lang="en-US" sz="1800" dirty="0"/>
                        <a:t>Alter tablespace read only</a:t>
                      </a:r>
                    </a:p>
                    <a:p>
                      <a:pPr marL="457200" indent="-457200">
                        <a:buFont typeface="+mj-lt"/>
                        <a:buAutoNum type="arabicPeriod"/>
                      </a:pPr>
                      <a:r>
                        <a:rPr lang="en-US" sz="1800" dirty="0"/>
                        <a:t>Export metadata</a:t>
                      </a:r>
                    </a:p>
                    <a:p>
                      <a:pPr marL="457200" indent="-457200">
                        <a:buFont typeface="+mj-lt"/>
                        <a:buAutoNum type="arabicPeriod"/>
                      </a:pPr>
                      <a:r>
                        <a:rPr lang="en-US" sz="1800" dirty="0"/>
                        <a:t>Copy database file to target location via OS command</a:t>
                      </a:r>
                    </a:p>
                    <a:p>
                      <a:pPr marL="457200" indent="-457200">
                        <a:buFont typeface="+mj-lt"/>
                        <a:buAutoNum type="arabicPeriod"/>
                      </a:pPr>
                      <a:r>
                        <a:rPr lang="en-US" sz="1800" dirty="0"/>
                        <a:t>Alter tablespace read write</a:t>
                      </a:r>
                    </a:p>
                    <a:p>
                      <a:pPr marL="0" indent="0">
                        <a:buFont typeface="+mj-lt"/>
                        <a:buNone/>
                      </a:pPr>
                      <a:endParaRPr lang="en-US" sz="1800" dirty="0"/>
                    </a:p>
                    <a:p>
                      <a:pPr marL="0" indent="0">
                        <a:buFont typeface="+mj-lt"/>
                        <a:buNone/>
                      </a:pPr>
                      <a:r>
                        <a:rPr lang="en-US" sz="1800" dirty="0"/>
                        <a:t>On target:</a:t>
                      </a:r>
                    </a:p>
                    <a:p>
                      <a:pPr marL="457200" indent="-457200">
                        <a:buFont typeface="+mj-lt"/>
                        <a:buAutoNum type="arabicPeriod"/>
                      </a:pPr>
                      <a:r>
                        <a:rPr lang="en-US" sz="1800" dirty="0"/>
                        <a:t>Import metadata</a:t>
                      </a:r>
                    </a:p>
                    <a:p>
                      <a:pPr marL="457200" indent="-457200">
                        <a:buFont typeface="+mj-lt"/>
                        <a:buAutoNum type="arabicPeriod"/>
                      </a:pPr>
                      <a:r>
                        <a:rPr lang="en-US" sz="1800" dirty="0"/>
                        <a:t>Alter tablespace read write </a:t>
                      </a:r>
                    </a:p>
                  </a:txBody>
                  <a:tcPr/>
                </a:tc>
                <a:tc>
                  <a:txBody>
                    <a:bodyPr/>
                    <a:lstStyle/>
                    <a:p>
                      <a:pPr marL="342900" indent="-342900">
                        <a:buFont typeface="Arial" panose="020B0604020202020204" pitchFamily="34" charset="0"/>
                        <a:buChar char="•"/>
                      </a:pPr>
                      <a:r>
                        <a:rPr lang="en-US" sz="1800" dirty="0"/>
                        <a:t>INNODB_FILE_PER_TABLE must be enabled </a:t>
                      </a:r>
                    </a:p>
                    <a:p>
                      <a:pPr marL="342900" indent="-342900">
                        <a:buFont typeface="Arial" panose="020B0604020202020204" pitchFamily="34" charset="0"/>
                        <a:buChar char="•"/>
                      </a:pPr>
                      <a:r>
                        <a:rPr lang="en-US" sz="1800" dirty="0"/>
                        <a:t>No foreign key, or else </a:t>
                      </a:r>
                      <a:r>
                        <a:rPr lang="en-US" sz="1800" dirty="0" err="1"/>
                        <a:t>foreign_key_check</a:t>
                      </a:r>
                      <a:r>
                        <a:rPr lang="en-US" sz="1800" dirty="0"/>
                        <a:t> must be </a:t>
                      </a:r>
                      <a:r>
                        <a:rPr lang="en-US" sz="1800" dirty="0" err="1"/>
                        <a:t>disab</a:t>
                      </a:r>
                      <a:endParaRPr lang="en-US" sz="1800" dirty="0"/>
                    </a:p>
                    <a:p>
                      <a:pPr marL="0" indent="0">
                        <a:buFont typeface="Arial" panose="020B0604020202020204" pitchFamily="34" charset="0"/>
                        <a:buNone/>
                      </a:pPr>
                      <a:r>
                        <a:rPr lang="en-US" sz="1800" dirty="0"/>
                        <a:t>On target:</a:t>
                      </a:r>
                    </a:p>
                    <a:p>
                      <a:pPr marL="457200" indent="-457200">
                        <a:buFont typeface="Arial" panose="020B0604020202020204" pitchFamily="34" charset="0"/>
                        <a:buAutoNum type="arabicPeriod"/>
                      </a:pPr>
                      <a:r>
                        <a:rPr lang="en-US" sz="1800" dirty="0"/>
                        <a:t>Create table engine=InnoDB</a:t>
                      </a:r>
                    </a:p>
                    <a:p>
                      <a:pPr marL="457200" indent="-457200">
                        <a:buFont typeface="Arial" panose="020B0604020202020204" pitchFamily="34" charset="0"/>
                        <a:buAutoNum type="arabicPeriod"/>
                      </a:pPr>
                      <a:r>
                        <a:rPr lang="en-US" sz="1800" dirty="0"/>
                        <a:t>Alter table discard tablespace</a:t>
                      </a:r>
                    </a:p>
                    <a:p>
                      <a:pPr marL="342900" indent="-342900">
                        <a:buFont typeface="Arial" panose="020B0604020202020204" pitchFamily="34" charset="0"/>
                        <a:buChar char="•"/>
                      </a:pPr>
                      <a:endParaRPr lang="en-US" sz="1800" dirty="0"/>
                    </a:p>
                    <a:p>
                      <a:pPr marL="0" indent="0">
                        <a:buFont typeface="Arial" panose="020B0604020202020204" pitchFamily="34" charset="0"/>
                        <a:buNone/>
                      </a:pPr>
                      <a:r>
                        <a:rPr lang="en-US" sz="1800" dirty="0"/>
                        <a:t>On source:</a:t>
                      </a:r>
                    </a:p>
                    <a:p>
                      <a:pPr marL="457200" indent="-457200">
                        <a:buFont typeface="+mj-lt"/>
                        <a:buAutoNum type="arabicPeriod"/>
                      </a:pPr>
                      <a:r>
                        <a:rPr lang="en-US" sz="1800" dirty="0"/>
                        <a:t>Flush table for export</a:t>
                      </a:r>
                    </a:p>
                    <a:p>
                      <a:pPr marL="457200" indent="-457200">
                        <a:buFont typeface="+mj-lt"/>
                        <a:buAutoNum type="arabicPeriod"/>
                      </a:pPr>
                      <a:r>
                        <a:rPr lang="en-US" sz="1800" dirty="0"/>
                        <a:t>Copy database file to target location via OS command</a:t>
                      </a:r>
                    </a:p>
                    <a:p>
                      <a:pPr marL="457200" indent="-457200">
                        <a:buFont typeface="+mj-lt"/>
                        <a:buAutoNum type="arabicPeriod"/>
                      </a:pPr>
                      <a:r>
                        <a:rPr lang="en-US" sz="1800" dirty="0"/>
                        <a:t>Unlock tables</a:t>
                      </a:r>
                    </a:p>
                    <a:p>
                      <a:pPr marL="457200" indent="-457200">
                        <a:buFont typeface="+mj-lt"/>
                        <a:buAutoNum type="arabicPeriod"/>
                      </a:pPr>
                      <a:endParaRPr lang="en-US" sz="1800" dirty="0"/>
                    </a:p>
                    <a:p>
                      <a:pPr marL="0" indent="0">
                        <a:buFont typeface="+mj-lt"/>
                        <a:buNone/>
                      </a:pPr>
                      <a:r>
                        <a:rPr lang="en-US" sz="1800" dirty="0"/>
                        <a:t>On target:</a:t>
                      </a:r>
                    </a:p>
                    <a:p>
                      <a:pPr marL="457200" indent="-457200">
                        <a:buFont typeface="+mj-lt"/>
                        <a:buAutoNum type="arabicPeriod"/>
                      </a:pPr>
                      <a:r>
                        <a:rPr lang="en-US" sz="1800" dirty="0"/>
                        <a:t>Alter table import tablespace</a:t>
                      </a:r>
                    </a:p>
                  </a:txBody>
                  <a:tcPr/>
                </a:tc>
                <a:extLst>
                  <a:ext uri="{0D108BD9-81ED-4DB2-BD59-A6C34878D82A}">
                    <a16:rowId xmlns:a16="http://schemas.microsoft.com/office/drawing/2014/main" val="4247412709"/>
                  </a:ext>
                </a:extLst>
              </a:tr>
              <a:tr h="973295">
                <a:tc>
                  <a:txBody>
                    <a:bodyPr/>
                    <a:lstStyle/>
                    <a:p>
                      <a:pPr marL="0" indent="0">
                        <a:buFont typeface="+mj-lt"/>
                        <a:buNone/>
                      </a:pPr>
                      <a:r>
                        <a:rPr lang="en-US" sz="1800" dirty="0"/>
                        <a:t>System</a:t>
                      </a:r>
                    </a:p>
                  </a:txBody>
                  <a:tcPr/>
                </a:tc>
                <a:tc>
                  <a:txBody>
                    <a:bodyPr/>
                    <a:lstStyle/>
                    <a:p>
                      <a:pPr marL="0" indent="0">
                        <a:buFont typeface="+mj-lt"/>
                        <a:buNone/>
                      </a:pPr>
                      <a:r>
                        <a:rPr lang="en-US" sz="1800" dirty="0"/>
                        <a:t>Using RMAN Transportable Tablespace: https://</a:t>
                      </a:r>
                      <a:r>
                        <a:rPr lang="en-US" sz="1800" dirty="0" err="1"/>
                        <a:t>docs.oracle.com</a:t>
                      </a:r>
                      <a:r>
                        <a:rPr lang="en-US" sz="1800" dirty="0"/>
                        <a:t>/</a:t>
                      </a:r>
                      <a:r>
                        <a:rPr lang="en-US" sz="1800" dirty="0" err="1"/>
                        <a:t>en</a:t>
                      </a:r>
                      <a:r>
                        <a:rPr lang="en-US" sz="1800" dirty="0"/>
                        <a:t>-us/</a:t>
                      </a:r>
                      <a:r>
                        <a:rPr lang="en-US" sz="1800" dirty="0" err="1"/>
                        <a:t>iaas</a:t>
                      </a:r>
                      <a:r>
                        <a:rPr lang="en-US" sz="1800" dirty="0"/>
                        <a:t>/Content/Database/Tasks/</a:t>
                      </a:r>
                      <a:r>
                        <a:rPr lang="en-US" sz="1800" dirty="0" err="1"/>
                        <a:t>mig-rman-transp-tablespace.htm</a:t>
                      </a:r>
                      <a:endParaRPr lang="en-US" sz="1800" dirty="0"/>
                    </a:p>
                  </a:txBody>
                  <a:tcPr/>
                </a:tc>
                <a:tc>
                  <a:txBody>
                    <a:bodyPr/>
                    <a:lstStyle/>
                    <a:p>
                      <a:pPr marL="0" indent="0">
                        <a:buFont typeface="+mj-lt"/>
                        <a:buNone/>
                      </a:pPr>
                      <a:r>
                        <a:rPr lang="en-US" sz="1800" dirty="0"/>
                        <a:t>Using MEB Transportable Tablespace:</a:t>
                      </a:r>
                    </a:p>
                    <a:p>
                      <a:pPr marL="0" indent="0">
                        <a:buFont typeface="+mj-lt"/>
                        <a:buNone/>
                      </a:pPr>
                      <a:r>
                        <a:rPr lang="en-US" sz="1800" dirty="0"/>
                        <a:t>https://</a:t>
                      </a:r>
                      <a:r>
                        <a:rPr lang="en-US" sz="1800" dirty="0" err="1"/>
                        <a:t>dev.mysql.com</a:t>
                      </a:r>
                      <a:r>
                        <a:rPr lang="en-US" sz="1800" dirty="0"/>
                        <a:t>/doc/mysql-enterprise-backup/8.0/</a:t>
                      </a:r>
                      <a:r>
                        <a:rPr lang="en-US" sz="1800" dirty="0" err="1"/>
                        <a:t>en</a:t>
                      </a:r>
                      <a:r>
                        <a:rPr lang="en-US" sz="1800" dirty="0"/>
                        <a:t>/restore-use-</a:t>
                      </a:r>
                      <a:r>
                        <a:rPr lang="en-US" sz="1800" dirty="0" err="1"/>
                        <a:t>tts.html</a:t>
                      </a:r>
                      <a:endParaRPr lang="en-US" sz="1800" dirty="0"/>
                    </a:p>
                  </a:txBody>
                  <a:tcPr/>
                </a:tc>
                <a:extLst>
                  <a:ext uri="{0D108BD9-81ED-4DB2-BD59-A6C34878D82A}">
                    <a16:rowId xmlns:a16="http://schemas.microsoft.com/office/drawing/2014/main" val="391683185"/>
                  </a:ext>
                </a:extLst>
              </a:tr>
            </a:tbl>
          </a:graphicData>
        </a:graphic>
      </p:graphicFrame>
      <p:sp>
        <p:nvSpPr>
          <p:cNvPr id="8" name="Title 1">
            <a:extLst>
              <a:ext uri="{FF2B5EF4-FFF2-40B4-BE49-F238E27FC236}">
                <a16:creationId xmlns:a16="http://schemas.microsoft.com/office/drawing/2014/main" id="{F0C373D1-BE4C-4344-82B5-59ED6D6F9CCA}"/>
              </a:ext>
            </a:extLst>
          </p:cNvPr>
          <p:cNvSpPr>
            <a:spLocks noGrp="1"/>
          </p:cNvSpPr>
          <p:nvPr>
            <p:ph type="title"/>
          </p:nvPr>
        </p:nvSpPr>
        <p:spPr>
          <a:xfrm>
            <a:off x="760476" y="68580"/>
            <a:ext cx="10671048" cy="414390"/>
          </a:xfrm>
        </p:spPr>
        <p:txBody>
          <a:bodyPr/>
          <a:lstStyle/>
          <a:p>
            <a:r>
              <a:rPr lang="en-US" dirty="0"/>
              <a:t>Transportable Tablespace (Oracle vs MySQL)</a:t>
            </a:r>
          </a:p>
        </p:txBody>
      </p:sp>
    </p:spTree>
    <p:extLst>
      <p:ext uri="{BB962C8B-B14F-4D97-AF65-F5344CB8AC3E}">
        <p14:creationId xmlns:p14="http://schemas.microsoft.com/office/powerpoint/2010/main" val="34382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77</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MySQL Database Security</a:t>
            </a:r>
          </a:p>
        </p:txBody>
      </p:sp>
    </p:spTree>
    <p:extLst>
      <p:ext uri="{BB962C8B-B14F-4D97-AF65-F5344CB8AC3E}">
        <p14:creationId xmlns:p14="http://schemas.microsoft.com/office/powerpoint/2010/main" val="134686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itle 1"/>
          <p:cNvSpPr>
            <a:spLocks noGrp="1"/>
          </p:cNvSpPr>
          <p:nvPr>
            <p:ph type="title"/>
          </p:nvPr>
        </p:nvSpPr>
        <p:spPr>
          <a:xfrm>
            <a:off x="539750" y="785318"/>
            <a:ext cx="11125200" cy="889000"/>
          </a:xfrm>
        </p:spPr>
        <p:txBody>
          <a:bodyPr>
            <a:normAutofit fontScale="90000"/>
          </a:bodyPr>
          <a:lstStyle/>
          <a:p>
            <a:r>
              <a:rPr lang="en-US" altLang="en-US" sz="4200" dirty="0"/>
              <a:t>MySQL Enterprise Edition Security Architecture</a:t>
            </a:r>
            <a:br>
              <a:rPr lang="fi-FI" altLang="en-US" sz="4200" dirty="0"/>
            </a:br>
            <a:endParaRPr lang="en-GB" altLang="en-US" sz="4200" dirty="0"/>
          </a:p>
        </p:txBody>
      </p:sp>
      <p:sp>
        <p:nvSpPr>
          <p:cNvPr id="4" name="AutoShape 2" descr="data:image/jpeg;base64,/9j/4AAQSkZJRgABAQAAAQABAAD/2wCEAAkGBxAOEBUQEBAVERUSFRgYFhgXGBUWGBoZFRYYFhoYGRoaICggGxolHhMXIjEhJikrLi4uGB8zODQsNygtLisBCgoKDg0OGxAQGy4lICYtNS0tMy83LS8zLS8vLjAtNS8tLy0tLS0uLS0tLS0tLS0tLTYtLS0tNS0tLy0tLS0tLf/AABEIAKgBLAMBIgACEQEDEQH/xAAbAAEBAQEBAQEBAAAAAAAAAAAABwYFBAMBAv/EAEUQAAEDAgEHBgkKBgIDAAAAAAEAAgMEEQUGBxIhMUFhEyJRcYGRFDI1cnOSobHRIzNCQ1JUYpOywRYXgoOiwlNjFeHw/8QAGAEBAQEBAQAAAAAAAAAAAAAAAAMCAQT/xAAvEQACAgECAwYFBAMAAAAAAAAAAQIRAxIhBBMxMkFRYYGhFDNScZFCQ0SxIiNi/9oADAMBAAIRAxEAPwC4oiIAiIgCIiAIiIAiIgCIiAIiIAiIgCIiAIiIAiIgCIiAIiIAiIgCIiAIiIAiIgCIiAIiIAiIgCIiAIiIAiIgCIiAIiIAiIgCIiAIiIAiIgCIiAIiIAiIgCIiAIiIAiIgCIiAIiIAiIgCIiAIiIAiIgCIiAIiIAiIgCIiAIiIAiIgCIiAIiIAiIgCIiAIiIAiIgCIiAIiIAiIgCIiAIiIAi+FdWR08bpZXBjGAucTuAUfxjLrEMUm8Hw9r42nxQz51w+0530B1Wt0quLDLJ06GJTUSwVNXFELySMYPxODfevAcpqAG3hsH5rPiptQZqKqc8pV1LWOO0AGV/a4kC/euqM0FPbXVzX82O3dZU5eFdZ+xnVN9xQaXEIJvmpo5PNc13uK9KkmIZopWc+mqmucNge0sPY9pNu5c6gysxTBphBWtfKwfQkNzo/ajk39pI6l34eMvlyv2HMa7SLYi8WD4pFWQtngdpMeNXSDsII3EHUQvavM1WzKhF5sRroqaJ00zwxjBdxP/wBrPBSPG8va7EpfBsOY+NrtQDB8q4dJdsYOrZvKpiwyydOhiU1ErtXXwwi8srI/Pc1vvK8TMpaBxsKyAn0rPipthuaeom+UrKkMcdoaDK/teTa/eum/NBT21VcoPFrCO6w96py8K2c/Yzqn4FHhmY8aTHBw6WkEd4X0UXr832JYcTNRTGS2v5ImOT1L2d1XPUunkhnOcHCDEdWvRE1tEg7LSt3dYtbeN6Ph7WqDsLJvUlRVUX41wIuDcHYV+rzFQi5OUuPw4dAZ5jwa0eM925rfjuUknx3F8dlMVPpMZvZGSxjQf+STaf33BWxYJTV9F4mJZFHbvLLVYrTw/OzxR+c9rfeV5WZTUBNhWwH+6z4qeYfmgcReoqw0naI2X/ycdfcvc/NBT25tXKDxbGR3ABb5eFfq9jOqfgUaCpjkF43teOlpDh7F9VFMVzbV9Deakk5bR1/J6Ucot0C+vsN+C9eRucmaKQQYg7TYTo8qRZ7De3P6W9J2jiuvhrWrG7Cy06kqLAi/Ab6wsfnYmczDXuY5zDyketpLT443heeEdUlEpJ0rNiixOaOZ78O0nvc88s/W4lx+jvK8eV+cyKlc6GkaJ5Bqc8/NtPRq1vPVq4qnJk5uEd6M61ptlCS6irKPKHFeeXSsY7ZpO5BluDRZxHYVoch8iK2hrBUVEkbmhjwbPe43da21o6FqWCMVvJX4GVkbeyKSv4lmawXe4NHSSAPapXlfnIlfIabDenR5UDSc47LRDo42N93SvBRZuMRr7S1s/J31/KF0sndezeq66uHpXN0Hk3qKsqMmUlC02dWQA+lZ8V96XGKWbVHURPPQ17CfYVgosz8AHOq5SeDWAe0FeWuzPC14avXuEjAR3tOruTl4fq9hqn4FVRQ99TjGT72h7i6ImwDiZIXcAdrDw1HrVTyRynhxOHlI+a9uqRh2tP7tO4rOTA4LUna8TscibrvO6iIoFAiIgJpnsxFzIYKcGwlc57uIjAsDwu8H+kLu5s8CZSUMcmiOUqGiR7t9nC7W9QBHbdZvPfSEtpptzTIw9bg1w/Q5a7N7ijKrD4S0gujYI3jeHRgN19YAPavXLbh4147kV8x2aREReQsFw8scno8RpXROA0wCYnb2vA1dh2EdC7iLsZOLtHGrVMj2ZvFXxVMlE+4bI0uAO6SOwcO0X9RWFTzCMgqimxTw4Sxcnysr9EaeloyB9hstfnBafLbFTRUE0wNnBuizz3kMb3F1+xejPpyZFp7/AOyeO4x3Jhl/jcuK1zaGmu5jJNBoGx8mxzz+FuscACd6puSGS8OGQhjAHSOHykltbj0cGjcP3WFzLYKCZa14vo/JR36SLvd7WjvVYWuInp/1R6I5jV/5MIiLyFgsBnLyKbVRuq6dlp2C7gPrWjbq+2BsO+1ui2/RbxzcJakZlFSVMmOZ/KcyNNBK65Y3ShJ26A2s/puCOBPQqcoVlFD/AOHxoSR81gkbM0fgkPPb1eOO5XRpuLjercTFWpx6Mxibqn3EPy7rJcVxYUsRuGPEMY3aV/lHntvfgxWDAMGhoIGwQtsGjWd7nb3O6SVgcisiq2nxI1dUxgb8q4EPDjpyXGzqc5U9d4iapQi9khjj1kwiIvKVCk2eLJxkejXRNDdN2hMBsJIOi/r1WPTqVZWIzwSAYaQfpSxgdhLvc0q/DSayKieRJxZ7s2mIOqMNhc43czSjJ9G4tHssvJnd8lv9JF+sL55nvJo9NJ7wvpnd8lv9JF+sLVVxFeZz9v0J3SZRyU+Eso6cnlamaS5b4wZzW2bbXpOJt1Are5BZARUTWz1LRJUHWAdbYuDRsLvxd3HI5nsFbPVvqXi7aZo0fSPuAewB3eFaVTicmluEfuzOKNq2Fls5eIupsNmcw2dJoxgjdyhsf8brUrH51qR0uGSFovybmPPU11iewEnsXmw1rV+JWfZZn8zOBR8m+te0F5cY47/Ra0DSI4km3UOKqCnOZjFGOpZKUkB8UheB0sfbX2OuO5UZb4lvmuzOKtKoIiKBQ8uJUEVTE6GZgex4sQfeOgjcVFcnHvwbGuQc46PKci/8TJLFjjx1sPerop5lhkFUV1cKuGWJgtHcO0tLSjO3ULbLdy9PD5ErjJ7NEskW6a6lDREXmKhERAc3KHBo6+nfTy7HjURta4aw4cQVFZIcSydqC4XDTq0rF0Mo3X6Dw1EK+L+JoWyNLXtDmnaCAQesFXxZ3DZq0TnDVv3k7wfO1TvAFVC+F29zPlGfs4dxWsw/K7D6jVHVxEn6LnBju51iuVimbbDai5bE6Bx3xOLR6pu32LMV+aB31FWDwkZ/s0/sqVw8ujaM3kXmVVjw4XBBHDWv6UNlyKxqg50GkQN8Ep/SdEnuK+2F5yMRo38nVt5YN8ZsjeTlHaAPaE+FveEkxza7SotineeupLaSGMfWTXPUxjj7yFrMmso6fEouUgdrGp7HansPQ4fuNRWIz4fN0vnyfpascPFrMkzWR/4No62bzFKKmw6CN9VCx5Be5rpGAgvcXWIJ1GxC0n8S0H32n/Nj+KnOTubKCspIal1TK0yxtcQAywJGwXC6P8oKf73N6sfwVJxwuTbk/wAGYudKkbX+JaD77T/mx/FP4loPvtP+bH8Viv5QU/3ub1Y/gn8oKf73N6sfwWNGD6n+DuqfgbX+JaD77T/mx/FP4loPvtP+bH8Viv5QU/3ub1Y/gn8oKf73N6sfwTRg+p/gasngcHPHV09RNTvgmjl+Te12g5rrWc0tvY/icqvk5PytHTvO10MZPWWBYb+UFP8Ae5vVj+C3+FUQpoI4GkuETGsBNrkNFrnuXc04OEYxd0IKWptnrX4SBrOpTPK/OWWSGmw9okffRMttIaV7aMbR4x47OBXJgyKxjEvlKyoMbXbpXFx/LbzR1almPD7XN0deTeoqyp1GO0kXzlVCzrkYP3XPmy2wxm2thPmu0v03WTpcz8A+cq5HeY1jR7dJdKHNVhzfGMz+uS36QF3TgX6mzl5PA+ldnQw2MHQdJMehjCPa+wU5yyypqMXGmITHTwO1Ac4BzuaC92zS3ADZrVUpM32FxaxStefxue/2OJC5mdenZFhRZGxrGiWOwaA0DX0BUwzxKaUU78zM1Nxds/vM95NHppPeF9M7vkt/pIv1hfPM95NHppPeF9M7vkt/pIv1hY/kep39r0PHmXgDaGR+987u5rGD4qgLDZnfJv8Aek/1W5U+I+ZL7m8fZQXznhbI1zHgOa8EOB2EEWIK+iKJshmUeStZgs/hNKXmJpuyVussB+jIOjdc6iu/gWdsWDayA3/5IrEHiWHZ2EqpkXWbxfITDqslz6cMcfpRkxnrIGo9oXrWeE1WVepHluPZZ/WH5c4bUW0atjCd0l4z/nZd+GdkguxzXjpaQR7FM6/NAw/MVbm8JGB3tbb3LgVGbjFaQ6VO5r7b4ZCx3cdH3pysMuzOvuNc11Rb0UMp8s8Yw14ZUabh9ioabnzX6ieu5VKyPy3p8T5gHJTAXMbje4G0sP0h7R0KeTh5wV9V5Go5E9jUoiKBQIiIDjDKmh8I8E8Iby2loaFnX0ttr2t7V2VDcvA6gxo1AGovinbxAADh3sd3q2007ZWNkYdJr2hzSN4IuCr5cSgoyXeicJ22mfVERQKBcrH8n6bEIzHURh32XDU9p6Wu3e5dVF1Np2jjVkEw90uA4sGOdzWvDHnYHwyWs7suDwLStxnppS6jilH1cwv1Pa4e8BZXPQQa9ob43g7b9em+yqeUuEeG0ElOfGfHzfPbZzT6zQvdOdPHkfqQitpROVmqrBLhkQ3xF8Z7HEj/ABcFr1G80GNeD1MlHLzRMeaDulZcFvWRq62qyLz8TDTkf5KYncQiIoFAiL8c4AXJsBtQHDx7K6iw94jqZSxzm6QAY92q5F+aD0FczObjZpsOJjJa6oIjadhAeC5x4HRae9Tqpk/85jY0NcZkAHoYTcn+qxP9YWrz3NPg1P0CY9/Jut7ivbHDGM4J9XuyDm3GTP5zPZORthNdI0F7yWxX+ixvNJHEm4v0DiVTFmc2r2uwun0dzXA9Ye4H2rTLz55OWR2UxpKKCIikbCwueOYNw4NO18zAOwOd7mrdKNZ4saE1QylYbtpwXPts0321djbesvRw0dWRE8rqLNbme8mj00nvC+md3yW/0kX6wvnme8mj00nvC+md3yW/0kX6wtfyPUz+16HyzO+Tf70n+q3Kw2Z3yb/ek/1W5Us/zJfc3j7KC4+MZUUVE8R1M7YnFukAQ480ki+oHoK7Ckme+gPKU9RbU5roieIOk0dxd3JggpzUWMknGNorTTcXG9fq4eRWKisoYZQbnQDX8HsGi72i/au4pyVOmaTtWERFw6ebEKCKpYYpo2yMdtDhcf8Ao8VDss8BfgtYySneQxx04XHWWlp1sJ32uOsHrV6U0z3lvg9MPpcs63VoG/tLV6uFm1PT3MllitNm+wXEBVU8VQ3UJY2vt0aQuR2HUvas1m4BGF01/sHuL3W9llpV55qpNFIu0ERFk6Y3OXkscQpxJCLzwXLR9tp8ZnXqBHEcVjs3WXQoh4HWXbECQx5BvGb62PG3Rv3a92yxrJ5V5BUuIkya4Jj9YwDnee3Y7r1HivTiyx08vJ0/olKDvVE1FPOyRoexwe1wuC0ggjgQvoo0MiMaw5xNHNpN/wCqTRv1xvs2/evs3EsqG83k5DxMUJ9oCPh0+zJDmPvTK+uLlJlPS4dGXTSDStzYwQXuPQBuHE6lOHUuU9VzXOljB/FFEP8ADnL2YPmne93KV9RpX1lsZLnHrkdr7h2rqw447zkvQa5Pso4mS9DPjmKGqmb8mx4kkP0QG20Ih07B2AnergvLhmHQ0sYhgjEbG7APaT0niV6lPNl1vbouhqENKJLnRyRfFIcRpQbEh0obtY4a+VFt2q56Dr6bd3IbOFFVtbBVOEU41AnUyTiDsDvw9y3hF9RU/wAp819PUkyUrhTPOstteInq2t7NXBUjlhOOjJ3dGZcXF3EoKKNx4JlHh/Nge97BsDJGSN7Gyax2BfV2I5UO5vJyDiIoR7SFz4bwkhzfFMrc8zY2l73BjW6yXEADrJUmzg5fipaaOhJcx/NkkAN331aEY2kHed+wLznIjGsQcDWTaLf+2TSt1Rsu2/ctzkpkFS4cRJrnmH1jwOb5jdjevWeK1FYsW7dvyONynslSPHmyyRNBEZ522nmA1f8AGzaG+cdp6gNy6WcPBHV9A+NgvIwiSMdLmX1dZBcO1aZFB5ZOevvKaFp0kZzXZYMoi6kqXaET3aTHnUGPOotd0NNtu436VZGPDgCCCDsI1grD5X5uIK5xmgd4PM7W7Vdjz0kDYeI7isjBk1lBh3NpnPLRujka5nqSWt3L0zjjzPVF0/MlFyhs1ZaEJUgGJZUHm8lJ18lD77WX7/C+P4hqqqgxMO0PkAHqRaj2qfw6XWSNczwTNHlpnBipQYKQieodzRo85rCdWu3jO6GjftWRxfJh9FhElRU3NRUzRl99ZaNIu0SftEm542G5b3JPIKlw4iT56YfWOA5vmN2N69Z4r2ZcYDJiVIaeN7WOL2uu69rNN9y1HLCElGPS92ccJNNs4+Z7yaPTSe8L6Z3fJb/SRfrC6eQ2ASYbSeDyPa92m5123tZ1unqTLvBJcQo3U8JaHF7HXeSBZrrnYCsa1z9XdZqny68jj5nfJv8Aek/1W5WbyBwGXDqTkJixzuUc67CSLOtbaBr1LSKeZpzbRqCqKC4+VmBMxGlfTuNidbHfZe3xT1bjwJXYRYTado61exCck8oJ8CqnwVMbuTLrSs3tOwSM6dXeOpWrC8Ugq4xLBK2Rp3g7OBG0HgVz8pslaXEmWnZZzRzZG6nt7d44HUpzU5tsSo3mShqA/oLXmGTgCPFPevXJ4827dS9iS1Q26osSKPsrMqIuboSu62QP9oRz8qKjVaVgPCCP27Vj4b/pfk7zfJlTxXFYKSMy1ErY2jeTrPADaTwCi2O18+UWIMjgaWsHNjv9FlxpSv6N3cBtXZos2FdUv5SvqgOnnOmkt0XdqHtVHyeycpsOj5OnjtfxnHW9x/Ef22BbjLHh3i7l7I41KfXZHuw+kZTxMhYLNjY1reposPcvQiLxlgiIgCIiAIiIAiIgCIiAIiIAiIgCIiAIiIAiIgCIiAIiIAiIgCIiAIiIAiIgCIiAIiIAiIgCIiAIiIAiIgCIiAIiIAiIgCIiAIiIAiIgCIiAIiIAiIgCIiAIiIAiIgCIiAIiIAiIgCIiAIiIAiIgCIiAIiIAiIgCIiAIiIAiIgCIiAIiIAiIgCIiAIiIAiIgCIiAIiIAiIgCIiAIiID/2Q=="/>
          <p:cNvSpPr>
            <a:spLocks noChangeAspect="1" noChangeArrowheads="1"/>
          </p:cNvSpPr>
          <p:nvPr/>
        </p:nvSpPr>
        <p:spPr bwMode="auto">
          <a:xfrm>
            <a:off x="157163"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61F5144-06F5-B141-BA05-04126F49C9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889" y="1657474"/>
            <a:ext cx="11106438" cy="4604780"/>
          </a:xfrm>
          <a:prstGeom prst="rect">
            <a:avLst/>
          </a:prstGeom>
          <a:ln w="28575">
            <a:solidFill>
              <a:srgbClr val="FF0000"/>
            </a:solidFill>
          </a:ln>
        </p:spPr>
      </p:pic>
    </p:spTree>
    <p:extLst>
      <p:ext uri="{BB962C8B-B14F-4D97-AF65-F5344CB8AC3E}">
        <p14:creationId xmlns:p14="http://schemas.microsoft.com/office/powerpoint/2010/main" val="418332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4328A2-9263-864A-A002-F6A0C555CE07}"/>
              </a:ext>
            </a:extLst>
          </p:cNvPr>
          <p:cNvSpPr/>
          <p:nvPr/>
        </p:nvSpPr>
        <p:spPr>
          <a:xfrm>
            <a:off x="212203" y="914400"/>
            <a:ext cx="11194774" cy="2554545"/>
          </a:xfrm>
          <a:prstGeom prst="rect">
            <a:avLst/>
          </a:prstGeom>
        </p:spPr>
        <p:txBody>
          <a:bodyPr wrap="square">
            <a:spAutoFit/>
          </a:bodyPr>
          <a:lstStyle/>
          <a:p>
            <a:endParaRPr lang="en-SG" sz="2000" dirty="0">
              <a:cs typeface="Oracle Sans" panose="020B05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MySQL provides network encryption (SSL/TLS and Native) to encrypt all traffic from the MySQL Clients</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Users can be restricted to the use of SSL enabled connections to ensure use of strong cryptography for their network connection.</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endParaRPr lang="en-SG" sz="2000" dirty="0">
              <a:cs typeface="Oracle Sans Light" panose="020B0403020204020204" pitchFamily="34" charset="0"/>
            </a:endParaRPr>
          </a:p>
        </p:txBody>
      </p:sp>
      <p:sp>
        <p:nvSpPr>
          <p:cNvPr id="3" name="Rectangle 2">
            <a:extLst>
              <a:ext uri="{FF2B5EF4-FFF2-40B4-BE49-F238E27FC236}">
                <a16:creationId xmlns:a16="http://schemas.microsoft.com/office/drawing/2014/main" id="{1010790C-9BA8-5147-920B-AECF91F6200B}"/>
              </a:ext>
            </a:extLst>
          </p:cNvPr>
          <p:cNvSpPr/>
          <p:nvPr/>
        </p:nvSpPr>
        <p:spPr>
          <a:xfrm>
            <a:off x="214444" y="3054744"/>
            <a:ext cx="11763112" cy="3477875"/>
          </a:xfrm>
          <a:prstGeom prst="rect">
            <a:avLst/>
          </a:prstGeom>
        </p:spPr>
        <p:txBody>
          <a:bodyPr wrap="square">
            <a:spAutoFit/>
          </a:bodyPr>
          <a:lstStyle/>
          <a:p>
            <a:pPr marL="285750" indent="-285750">
              <a:buFont typeface="Arial" panose="020B0604020202020204" pitchFamily="34" charset="0"/>
              <a:buChar char="•"/>
            </a:pPr>
            <a:r>
              <a:rPr lang="en-US" sz="2000" dirty="0">
                <a:cs typeface="Oracle Sans Light" panose="020B0403020204020204" pitchFamily="34" charset="0"/>
              </a:rPr>
              <a:t>MySQL 8.0, caching_sha2_password as default</a:t>
            </a:r>
          </a:p>
          <a:p>
            <a:endParaRPr lang="en-US" sz="2000" dirty="0">
              <a:cs typeface="Oracle Sans Light" panose="020B0403020204020204" pitchFamily="34" charset="0"/>
            </a:endParaRPr>
          </a:p>
          <a:p>
            <a:pPr marL="742950" lvl="1" indent="-285750">
              <a:buFont typeface="Arial" panose="020B0604020202020204" pitchFamily="34" charset="0"/>
              <a:buChar char="•"/>
            </a:pPr>
            <a:r>
              <a:rPr lang="en-US" sz="2000" dirty="0">
                <a:cs typeface="Oracle Sans Light" panose="020B0403020204020204" pitchFamily="34" charset="0"/>
              </a:rPr>
              <a:t>Support encrypted connection (default) that use TLS, and the password (even it is sent as clear text) can’t be snooped. Password is never exposed as clear-text when connecting to server</a:t>
            </a:r>
          </a:p>
          <a:p>
            <a:pPr lvl="1"/>
            <a:endParaRPr lang="en-US" sz="2000" dirty="0">
              <a:cs typeface="Oracle Sans Light" panose="020B0403020204020204" pitchFamily="34" charset="0"/>
            </a:endParaRPr>
          </a:p>
          <a:p>
            <a:pPr marL="742950" lvl="1" indent="-285750">
              <a:buFont typeface="Arial" panose="020B0604020202020204" pitchFamily="34" charset="0"/>
              <a:buChar char="•"/>
            </a:pPr>
            <a:r>
              <a:rPr lang="en-US" sz="2000" dirty="0">
                <a:cs typeface="Oracle Sans Light" panose="020B0403020204020204" pitchFamily="34" charset="0"/>
              </a:rPr>
              <a:t>Support unencrypted connection (--</a:t>
            </a:r>
            <a:r>
              <a:rPr lang="en-US" sz="2000" dirty="0" err="1">
                <a:cs typeface="Oracle Sans Light" panose="020B0403020204020204" pitchFamily="34" charset="0"/>
              </a:rPr>
              <a:t>ssl</a:t>
            </a:r>
            <a:r>
              <a:rPr lang="en-US" sz="2000" dirty="0">
                <a:cs typeface="Oracle Sans Light" panose="020B0403020204020204" pitchFamily="34" charset="0"/>
              </a:rPr>
              <a:t>-mode=DISABLED), but the password will be encrypted using RSA key-pair when connecting to server</a:t>
            </a:r>
          </a:p>
          <a:p>
            <a:pPr lvl="1"/>
            <a:endParaRPr lang="en-US" sz="2000" dirty="0">
              <a:cs typeface="Oracle Sans Light" panose="020B0403020204020204" pitchFamily="34" charset="0"/>
            </a:endParaRPr>
          </a:p>
          <a:p>
            <a:pPr marL="1200150" lvl="2" indent="-285750">
              <a:buFont typeface="Arial" panose="020B0604020202020204" pitchFamily="34" charset="0"/>
              <a:buChar char="•"/>
            </a:pPr>
            <a:r>
              <a:rPr lang="en-US" sz="2000" dirty="0">
                <a:cs typeface="Oracle Sans Light" panose="020B0403020204020204" pitchFamily="34" charset="0"/>
              </a:rPr>
              <a:t>sha256_password_auto_generate_rsa_keys (default: ON)</a:t>
            </a:r>
          </a:p>
          <a:p>
            <a:pPr marL="1200150" lvl="2" indent="-285750">
              <a:buFont typeface="Arial" panose="020B0604020202020204" pitchFamily="34" charset="0"/>
              <a:buChar char="•"/>
            </a:pPr>
            <a:r>
              <a:rPr lang="en-US" sz="2000" dirty="0">
                <a:cs typeface="Oracle Sans Light" panose="020B0403020204020204" pitchFamily="34" charset="0"/>
              </a:rPr>
              <a:t>sha256_password_private_key_path</a:t>
            </a:r>
          </a:p>
          <a:p>
            <a:pPr marL="1200150" lvl="2" indent="-285750">
              <a:buFont typeface="Arial" panose="020B0604020202020204" pitchFamily="34" charset="0"/>
              <a:buChar char="•"/>
            </a:pPr>
            <a:r>
              <a:rPr lang="en-US" sz="2000" dirty="0">
                <a:cs typeface="Oracle Sans Light" panose="020B0403020204020204" pitchFamily="34" charset="0"/>
              </a:rPr>
              <a:t>sha256_password_public_key_path </a:t>
            </a:r>
          </a:p>
        </p:txBody>
      </p:sp>
      <p:sp>
        <p:nvSpPr>
          <p:cNvPr id="8" name="タイトル 5">
            <a:extLst>
              <a:ext uri="{FF2B5EF4-FFF2-40B4-BE49-F238E27FC236}">
                <a16:creationId xmlns:a16="http://schemas.microsoft.com/office/drawing/2014/main" id="{14531400-FBAB-EE43-A303-F05BC4C334C4}"/>
              </a:ext>
            </a:extLst>
          </p:cNvPr>
          <p:cNvSpPr>
            <a:spLocks noGrp="1"/>
          </p:cNvSpPr>
          <p:nvPr>
            <p:ph type="title"/>
          </p:nvPr>
        </p:nvSpPr>
        <p:spPr>
          <a:xfrm>
            <a:off x="449786" y="278855"/>
            <a:ext cx="11530011" cy="635545"/>
          </a:xfrm>
        </p:spPr>
        <p:txBody>
          <a:bodyPr/>
          <a:lstStyle/>
          <a:p>
            <a:r>
              <a:rPr kumimoji="1" lang="en-US" altLang="ja-JP" sz="2800" dirty="0"/>
              <a:t>Data In-Transit Encryption</a:t>
            </a:r>
            <a:endParaRPr kumimoji="1" lang="ja-JP" altLang="en-US" sz="2800" dirty="0"/>
          </a:p>
        </p:txBody>
      </p:sp>
    </p:spTree>
    <p:extLst>
      <p:ext uri="{BB962C8B-B14F-4D97-AF65-F5344CB8AC3E}">
        <p14:creationId xmlns:p14="http://schemas.microsoft.com/office/powerpoint/2010/main" val="335013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3400" y="242014"/>
            <a:ext cx="11125200" cy="889000"/>
          </a:xfrm>
        </p:spPr>
        <p:txBody>
          <a:bodyPr/>
          <a:lstStyle/>
          <a:p>
            <a:r>
              <a:rPr lang="en-US" dirty="0"/>
              <a:t>What is a Storage Engine</a:t>
            </a:r>
            <a:br>
              <a:rPr lang="en-US" dirty="0"/>
            </a:br>
            <a:r>
              <a:rPr lang="en-US" dirty="0"/>
              <a:t>…. and why should I care? Types.</a:t>
            </a:r>
            <a:endParaRPr lang="en-GB" dirty="0"/>
          </a:p>
        </p:txBody>
      </p:sp>
      <p:sp>
        <p:nvSpPr>
          <p:cNvPr id="6" name="正方形/長方形 4">
            <a:extLst>
              <a:ext uri="{FF2B5EF4-FFF2-40B4-BE49-F238E27FC236}">
                <a16:creationId xmlns:a16="http://schemas.microsoft.com/office/drawing/2014/main" id="{FF870EDF-77C2-F54F-9D0A-62A7EBFEA625}"/>
              </a:ext>
            </a:extLst>
          </p:cNvPr>
          <p:cNvSpPr/>
          <p:nvPr/>
        </p:nvSpPr>
        <p:spPr>
          <a:xfrm>
            <a:off x="492304" y="1477123"/>
            <a:ext cx="10828277" cy="818667"/>
          </a:xfrm>
          <a:prstGeom prst="rect">
            <a:avLst/>
          </a:prstGeom>
          <a:solidFill>
            <a:srgbClr val="000000"/>
          </a:solidFill>
        </p:spPr>
        <p:txBody>
          <a:bodyPr wrap="square" tIns="72000" bIns="72000">
            <a:spAutoFit/>
          </a:bodyPr>
          <a:lstStyle/>
          <a:p>
            <a:pPr marL="60325" algn="ctr">
              <a:lnSpc>
                <a:spcPct val="75000"/>
              </a:lnSpc>
            </a:pPr>
            <a:r>
              <a:rPr lang="en-US" altLang="ja-JP" sz="2800" b="1" dirty="0">
                <a:solidFill>
                  <a:srgbClr val="00FF00"/>
                </a:solidFill>
                <a:latin typeface="Courier New"/>
                <a:cs typeface="Courier New"/>
              </a:rPr>
              <a:t>Let’s Start first with </a:t>
            </a:r>
          </a:p>
          <a:p>
            <a:pPr marL="60325" algn="ctr">
              <a:lnSpc>
                <a:spcPct val="75000"/>
              </a:lnSpc>
            </a:pPr>
            <a:r>
              <a:rPr lang="en-US" altLang="ja-JP" sz="2800" b="1" dirty="0">
                <a:solidFill>
                  <a:srgbClr val="00FF00"/>
                </a:solidFill>
                <a:latin typeface="Courier New"/>
                <a:cs typeface="Courier New"/>
              </a:rPr>
              <a:t>InnoDB Storage Engine and MySQL 8.0</a:t>
            </a:r>
          </a:p>
        </p:txBody>
      </p:sp>
      <p:pic>
        <p:nvPicPr>
          <p:cNvPr id="7" name="Picture 3" descr="D:\kh\ofi\Logos\images\ITCrowd_Moss.jpg">
            <a:extLst>
              <a:ext uri="{FF2B5EF4-FFF2-40B4-BE49-F238E27FC236}">
                <a16:creationId xmlns:a16="http://schemas.microsoft.com/office/drawing/2014/main" id="{5E67CBA5-6E48-4C43-BE81-C8AA1E531F42}"/>
              </a:ext>
            </a:extLst>
          </p:cNvPr>
          <p:cNvPicPr>
            <a:picLocks noChangeAspect="1" noChangeArrowheads="1"/>
          </p:cNvPicPr>
          <p:nvPr/>
        </p:nvPicPr>
        <p:blipFill>
          <a:blip r:embed="rId3" cstate="print"/>
          <a:srcRect/>
          <a:stretch>
            <a:fillRect/>
          </a:stretch>
        </p:blipFill>
        <p:spPr bwMode="auto">
          <a:xfrm>
            <a:off x="6058547" y="2348785"/>
            <a:ext cx="4266090" cy="4267201"/>
          </a:xfrm>
          <a:prstGeom prst="rect">
            <a:avLst/>
          </a:prstGeom>
          <a:noFill/>
        </p:spPr>
      </p:pic>
      <p:pic>
        <p:nvPicPr>
          <p:cNvPr id="9" name="Picture 4" descr="D:\kh\ofi\Logos\images\charlie-sheen-wall-street.jpg">
            <a:extLst>
              <a:ext uri="{FF2B5EF4-FFF2-40B4-BE49-F238E27FC236}">
                <a16:creationId xmlns:a16="http://schemas.microsoft.com/office/drawing/2014/main" id="{382E2708-80A8-CE4C-B9BE-819772429236}"/>
              </a:ext>
            </a:extLst>
          </p:cNvPr>
          <p:cNvPicPr>
            <a:picLocks noChangeAspect="1" noChangeArrowheads="1"/>
          </p:cNvPicPr>
          <p:nvPr/>
        </p:nvPicPr>
        <p:blipFill>
          <a:blip r:embed="rId4" cstate="print"/>
          <a:srcRect/>
          <a:stretch>
            <a:fillRect/>
          </a:stretch>
        </p:blipFill>
        <p:spPr bwMode="auto">
          <a:xfrm>
            <a:off x="1302214" y="2378605"/>
            <a:ext cx="4236278" cy="4237381"/>
          </a:xfrm>
          <a:prstGeom prst="rect">
            <a:avLst/>
          </a:prstGeom>
          <a:noFill/>
        </p:spPr>
      </p:pic>
    </p:spTree>
    <p:extLst>
      <p:ext uri="{BB962C8B-B14F-4D97-AF65-F5344CB8AC3E}">
        <p14:creationId xmlns:p14="http://schemas.microsoft.com/office/powerpoint/2010/main" val="240926521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449267"/>
            <a:ext cx="10515600" cy="743914"/>
          </a:xfrm>
        </p:spPr>
        <p:txBody>
          <a:bodyPr>
            <a:normAutofit fontScale="90000"/>
          </a:bodyPr>
          <a:lstStyle/>
          <a:p>
            <a:br>
              <a:rPr lang="en-US" sz="3600" dirty="0"/>
            </a:br>
            <a:br>
              <a:rPr lang="en-US" sz="3600" dirty="0"/>
            </a:br>
            <a:r>
              <a:rPr lang="en-US" sz="3600" dirty="0"/>
              <a:t>Data At-Rest Encryption with</a:t>
            </a:r>
            <a:br>
              <a:rPr lang="en-US" sz="3600" dirty="0"/>
            </a:br>
            <a:r>
              <a:rPr lang="en-US" sz="3600" dirty="0"/>
              <a:t>MySQL Transparent Data Encryption</a:t>
            </a:r>
          </a:p>
        </p:txBody>
      </p:sp>
      <p:pic>
        <p:nvPicPr>
          <p:cNvPr id="5" name="Picture 4">
            <a:extLst>
              <a:ext uri="{FF2B5EF4-FFF2-40B4-BE49-F238E27FC236}">
                <a16:creationId xmlns:a16="http://schemas.microsoft.com/office/drawing/2014/main" id="{C5346361-A397-8644-BA3E-7E0DB5F7EE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000" y="1422399"/>
            <a:ext cx="8866908" cy="2669335"/>
          </a:xfrm>
          <a:prstGeom prst="rect">
            <a:avLst/>
          </a:prstGeom>
        </p:spPr>
      </p:pic>
      <p:sp>
        <p:nvSpPr>
          <p:cNvPr id="10" name="Rectangle 9">
            <a:extLst>
              <a:ext uri="{FF2B5EF4-FFF2-40B4-BE49-F238E27FC236}">
                <a16:creationId xmlns:a16="http://schemas.microsoft.com/office/drawing/2014/main" id="{C48559D1-D7F8-0C4F-96E2-A261310EFA8B}"/>
              </a:ext>
            </a:extLst>
          </p:cNvPr>
          <p:cNvSpPr/>
          <p:nvPr/>
        </p:nvSpPr>
        <p:spPr>
          <a:xfrm>
            <a:off x="397163" y="3990134"/>
            <a:ext cx="11490036" cy="2554545"/>
          </a:xfrm>
          <a:prstGeom prst="rect">
            <a:avLst/>
          </a:prstGeom>
        </p:spPr>
        <p:txBody>
          <a:bodyPr wrap="square">
            <a:spAutoFit/>
          </a:bodyPr>
          <a:lstStyle/>
          <a:p>
            <a:pPr>
              <a:spcAft>
                <a:spcPts val="600"/>
              </a:spcAft>
            </a:pPr>
            <a:endParaRPr lang="en-SG" sz="2000" dirty="0">
              <a:latin typeface="Oracle Sans" panose="020B0503020204020204" pitchFamily="34" charset="0"/>
              <a:cs typeface="Oracle Sans" panose="020B0503020204020204" pitchFamily="34" charset="0"/>
            </a:endParaRP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Encrypting physical files of the database on disk using industry standard AES  algorithm</a:t>
            </a: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Data is encrypted automatically in real time prior writing to storage and decrypted when read from storage</a:t>
            </a: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InnoDB supports data-at-rest encryption for </a:t>
            </a:r>
            <a:r>
              <a:rPr lang="en-SG" sz="2000" dirty="0">
                <a:latin typeface="Oracle Sans Light" panose="020B0403020204020204" pitchFamily="34" charset="0"/>
                <a:cs typeface="Oracle Sans Light" panose="020B0403020204020204" pitchFamily="34" charset="0"/>
                <a:hlinkClick r:id="rId3" tooltip="file-per-table">
                  <a:extLst>
                    <a:ext uri="{A12FA001-AC4F-418D-AE19-62706E023703}">
                      <ahyp:hlinkClr xmlns:ahyp="http://schemas.microsoft.com/office/drawing/2018/hyperlinkcolor" val="tx"/>
                    </a:ext>
                  </a:extLst>
                </a:hlinkClick>
              </a:rPr>
              <a:t>file-per-table</a:t>
            </a:r>
            <a:r>
              <a:rPr lang="en-SG" sz="2000" dirty="0">
                <a:latin typeface="Oracle Sans Light" panose="020B0403020204020204" pitchFamily="34" charset="0"/>
                <a:cs typeface="Oracle Sans Light" panose="020B0403020204020204" pitchFamily="34" charset="0"/>
              </a:rPr>
              <a:t> tablespaces, </a:t>
            </a:r>
            <a:r>
              <a:rPr lang="en-SG" sz="2000" dirty="0">
                <a:latin typeface="Oracle Sans Light" panose="020B0403020204020204" pitchFamily="34" charset="0"/>
                <a:cs typeface="Oracle Sans Light" panose="020B0403020204020204" pitchFamily="34" charset="0"/>
                <a:hlinkClick r:id="rId4" tooltip="general tablespace">
                  <a:extLst>
                    <a:ext uri="{A12FA001-AC4F-418D-AE19-62706E023703}">
                      <ahyp:hlinkClr xmlns:ahyp="http://schemas.microsoft.com/office/drawing/2018/hyperlinkcolor" val="tx"/>
                    </a:ext>
                  </a:extLst>
                </a:hlinkClick>
              </a:rPr>
              <a:t>general</a:t>
            </a:r>
            <a:r>
              <a:rPr lang="en-SG" sz="2000" dirty="0">
                <a:latin typeface="Oracle Sans Light" panose="020B0403020204020204" pitchFamily="34" charset="0"/>
                <a:cs typeface="Oracle Sans Light" panose="020B0403020204020204" pitchFamily="34" charset="0"/>
              </a:rPr>
              <a:t> tablespaces, the mysql system tablespace, redo logs, binary logs, relay logs, and undo logs. </a:t>
            </a: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Hackers and malicious users are unable to read sensitive data from tablespace files.</a:t>
            </a:r>
          </a:p>
        </p:txBody>
      </p:sp>
    </p:spTree>
    <p:extLst>
      <p:ext uri="{BB962C8B-B14F-4D97-AF65-F5344CB8AC3E}">
        <p14:creationId xmlns:p14="http://schemas.microsoft.com/office/powerpoint/2010/main" val="81449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8"/>
            <a:ext cx="10515600" cy="638031"/>
          </a:xfrm>
        </p:spPr>
        <p:txBody>
          <a:bodyPr>
            <a:normAutofit/>
          </a:bodyPr>
          <a:lstStyle/>
          <a:p>
            <a:r>
              <a:rPr lang="en-US" sz="3600" dirty="0"/>
              <a:t>Transparent Data Encryption Architecture</a:t>
            </a:r>
          </a:p>
        </p:txBody>
      </p:sp>
      <p:sp>
        <p:nvSpPr>
          <p:cNvPr id="6" name="Oval 5">
            <a:extLst>
              <a:ext uri="{FF2B5EF4-FFF2-40B4-BE49-F238E27FC236}">
                <a16:creationId xmlns:a16="http://schemas.microsoft.com/office/drawing/2014/main" id="{3C912458-80BE-5645-B596-B77643AA9F9C}"/>
              </a:ext>
            </a:extLst>
          </p:cNvPr>
          <p:cNvSpPr/>
          <p:nvPr/>
        </p:nvSpPr>
        <p:spPr>
          <a:xfrm>
            <a:off x="228795" y="1584054"/>
            <a:ext cx="1371600" cy="1154113"/>
          </a:xfrm>
          <a:prstGeom prst="ellipse">
            <a:avLst/>
          </a:prstGeom>
        </p:spPr>
        <p:style>
          <a:lnRef idx="2">
            <a:schemeClr val="accent1"/>
          </a:lnRef>
          <a:fillRef idx="1">
            <a:schemeClr val="lt1"/>
          </a:fillRef>
          <a:effectRef idx="0">
            <a:schemeClr val="accent1"/>
          </a:effectRef>
          <a:fontRef idx="minor">
            <a:schemeClr val="dk1"/>
          </a:fontRef>
        </p:style>
        <p:txBody>
          <a:bodyPr/>
          <a:lstStyle/>
          <a:p>
            <a:pPr algn="ctr">
              <a:lnSpc>
                <a:spcPct val="90000"/>
              </a:lnSpc>
              <a:defRPr/>
            </a:pPr>
            <a:r>
              <a:rPr lang="en-US" sz="1600" dirty="0"/>
              <a:t>Key Vault</a:t>
            </a:r>
          </a:p>
        </p:txBody>
      </p:sp>
      <p:sp>
        <p:nvSpPr>
          <p:cNvPr id="7" name="Text Placeholder 5">
            <a:extLst>
              <a:ext uri="{FF2B5EF4-FFF2-40B4-BE49-F238E27FC236}">
                <a16:creationId xmlns:a16="http://schemas.microsoft.com/office/drawing/2014/main" id="{B2B4AF68-3703-9C44-A6F4-68B7D2B16F78}"/>
              </a:ext>
            </a:extLst>
          </p:cNvPr>
          <p:cNvSpPr txBox="1">
            <a:spLocks/>
          </p:cNvSpPr>
          <p:nvPr/>
        </p:nvSpPr>
        <p:spPr>
          <a:xfrm>
            <a:off x="512957" y="944292"/>
            <a:ext cx="11125200" cy="342900"/>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kumimoji="1"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ts val="0"/>
              </a:spcAft>
              <a:buClrTx/>
              <a:buSzPct val="120000"/>
              <a:buFont typeface="System Font Regular"/>
              <a:buChar char="-"/>
              <a:tabLst/>
              <a:defRPr kumimoji="1"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ts val="0"/>
              </a:spcAft>
              <a:buClrTx/>
              <a:buSzPct val="100000"/>
              <a:buFont typeface="System Font Regular"/>
              <a:buChar char="◦"/>
              <a:tabLst/>
              <a:defRPr kumimoji="1"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ts val="0"/>
              </a:spcAft>
              <a:buSzPct val="120000"/>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ts val="0"/>
              </a:spcAft>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a:lstStyle>
          <a:p>
            <a:pPr>
              <a:spcBef>
                <a:spcPct val="0"/>
              </a:spcBef>
            </a:pPr>
            <a:r>
              <a:rPr lang="en-US" altLang="en-US">
                <a:solidFill>
                  <a:srgbClr val="FF0000"/>
                </a:solidFill>
              </a:rPr>
              <a:t>2 Tier Architecture</a:t>
            </a:r>
          </a:p>
        </p:txBody>
      </p:sp>
      <p:sp>
        <p:nvSpPr>
          <p:cNvPr id="8" name="Flowchart: Magnetic Disk 4">
            <a:extLst>
              <a:ext uri="{FF2B5EF4-FFF2-40B4-BE49-F238E27FC236}">
                <a16:creationId xmlns:a16="http://schemas.microsoft.com/office/drawing/2014/main" id="{6ED6A2EE-FF49-E54F-AC9D-928E9A84F5C7}"/>
              </a:ext>
            </a:extLst>
          </p:cNvPr>
          <p:cNvSpPr/>
          <p:nvPr/>
        </p:nvSpPr>
        <p:spPr>
          <a:xfrm>
            <a:off x="571695" y="2693717"/>
            <a:ext cx="2862262" cy="2343150"/>
          </a:xfrm>
          <a:prstGeom prst="flowChartMagneticDisk">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dirty="0"/>
              <a:t>MySQL Database</a:t>
            </a:r>
          </a:p>
          <a:p>
            <a:pPr algn="ctr">
              <a:lnSpc>
                <a:spcPct val="90000"/>
              </a:lnSpc>
              <a:defRPr/>
            </a:pPr>
            <a:r>
              <a:rPr lang="en-US" sz="1400" dirty="0" err="1"/>
              <a:t>Tablespace</a:t>
            </a:r>
            <a:r>
              <a:rPr lang="en-US" sz="1400" dirty="0"/>
              <a:t> Keys</a:t>
            </a:r>
          </a:p>
          <a:p>
            <a:pPr>
              <a:lnSpc>
                <a:spcPct val="90000"/>
              </a:lnSpc>
              <a:defRPr/>
            </a:pPr>
            <a:endParaRPr lang="en-US" dirty="0"/>
          </a:p>
          <a:p>
            <a:pPr>
              <a:lnSpc>
                <a:spcPct val="90000"/>
              </a:lnSpc>
              <a:defRPr/>
            </a:pPr>
            <a:endParaRPr lang="en-US" dirty="0"/>
          </a:p>
          <a:p>
            <a:pPr>
              <a:lnSpc>
                <a:spcPct val="90000"/>
              </a:lnSpc>
              <a:defRPr/>
            </a:pPr>
            <a:endParaRPr lang="en-US" dirty="0"/>
          </a:p>
          <a:p>
            <a:pPr>
              <a:lnSpc>
                <a:spcPct val="90000"/>
              </a:lnSpc>
              <a:defRPr/>
            </a:pPr>
            <a:endParaRPr lang="en-US" dirty="0"/>
          </a:p>
          <a:p>
            <a:pPr>
              <a:lnSpc>
                <a:spcPct val="90000"/>
              </a:lnSpc>
              <a:defRPr/>
            </a:pPr>
            <a:endParaRPr lang="en-US" dirty="0"/>
          </a:p>
          <a:p>
            <a:pPr>
              <a:lnSpc>
                <a:spcPct val="90000"/>
              </a:lnSpc>
              <a:defRPr/>
            </a:pPr>
            <a:endParaRPr lang="en-US" dirty="0"/>
          </a:p>
          <a:p>
            <a:pPr>
              <a:lnSpc>
                <a:spcPct val="90000"/>
              </a:lnSpc>
              <a:defRPr/>
            </a:pPr>
            <a:endParaRPr lang="en-US" dirty="0"/>
          </a:p>
          <a:p>
            <a:pPr algn="ctr">
              <a:lnSpc>
                <a:spcPct val="90000"/>
              </a:lnSpc>
              <a:defRPr/>
            </a:pPr>
            <a:endParaRPr lang="en-US" dirty="0"/>
          </a:p>
        </p:txBody>
      </p:sp>
      <p:sp>
        <p:nvSpPr>
          <p:cNvPr id="9" name="Rounded Rectangle 8">
            <a:extLst>
              <a:ext uri="{FF2B5EF4-FFF2-40B4-BE49-F238E27FC236}">
                <a16:creationId xmlns:a16="http://schemas.microsoft.com/office/drawing/2014/main" id="{64A04989-F872-4F48-BD3E-E35D9ACF5FA8}"/>
              </a:ext>
            </a:extLst>
          </p:cNvPr>
          <p:cNvSpPr/>
          <p:nvPr/>
        </p:nvSpPr>
        <p:spPr>
          <a:xfrm>
            <a:off x="3775270" y="1480867"/>
            <a:ext cx="2941637" cy="34988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r">
              <a:lnSpc>
                <a:spcPct val="90000"/>
              </a:lnSpc>
              <a:defRPr/>
            </a:pPr>
            <a:r>
              <a:rPr lang="en-US" dirty="0"/>
              <a:t>MySQL</a:t>
            </a:r>
            <a:br>
              <a:rPr lang="en-US" dirty="0"/>
            </a:br>
            <a:r>
              <a:rPr lang="en-US" dirty="0"/>
              <a:t>Server</a:t>
            </a:r>
          </a:p>
        </p:txBody>
      </p:sp>
      <p:sp>
        <p:nvSpPr>
          <p:cNvPr id="11" name="Rounded Rectangle 10">
            <a:extLst>
              <a:ext uri="{FF2B5EF4-FFF2-40B4-BE49-F238E27FC236}">
                <a16:creationId xmlns:a16="http://schemas.microsoft.com/office/drawing/2014/main" id="{F1475E45-DC63-8A4C-B60F-FD99A669AD1C}"/>
              </a:ext>
            </a:extLst>
          </p:cNvPr>
          <p:cNvSpPr/>
          <p:nvPr/>
        </p:nvSpPr>
        <p:spPr>
          <a:xfrm>
            <a:off x="3948307" y="1699942"/>
            <a:ext cx="1636713" cy="1147762"/>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dirty="0"/>
              <a:t>Plugin &amp; Services  Infrastructure</a:t>
            </a:r>
          </a:p>
        </p:txBody>
      </p:sp>
      <p:sp>
        <p:nvSpPr>
          <p:cNvPr id="12" name="Rounded Rectangle 11">
            <a:extLst>
              <a:ext uri="{FF2B5EF4-FFF2-40B4-BE49-F238E27FC236}">
                <a16:creationId xmlns:a16="http://schemas.microsoft.com/office/drawing/2014/main" id="{8A5EC54A-6D11-EC46-86FD-49761347AB3F}"/>
              </a:ext>
            </a:extLst>
          </p:cNvPr>
          <p:cNvSpPr/>
          <p:nvPr/>
        </p:nvSpPr>
        <p:spPr>
          <a:xfrm>
            <a:off x="3951482" y="3527154"/>
            <a:ext cx="1633538" cy="123348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dirty="0" err="1"/>
              <a:t>InnoDB</a:t>
            </a:r>
            <a:endParaRPr lang="en-US" dirty="0"/>
          </a:p>
        </p:txBody>
      </p:sp>
      <p:cxnSp>
        <p:nvCxnSpPr>
          <p:cNvPr id="13" name="Straight Arrow Connector 12">
            <a:extLst>
              <a:ext uri="{FF2B5EF4-FFF2-40B4-BE49-F238E27FC236}">
                <a16:creationId xmlns:a16="http://schemas.microsoft.com/office/drawing/2014/main" id="{6D6A26B1-CF0E-4741-B7AD-C8A9BDAB85B2}"/>
              </a:ext>
            </a:extLst>
          </p:cNvPr>
          <p:cNvCxnSpPr>
            <a:stCxn id="11" idx="2"/>
            <a:endCxn id="12" idx="0"/>
          </p:cNvCxnSpPr>
          <p:nvPr/>
        </p:nvCxnSpPr>
        <p:spPr>
          <a:xfrm>
            <a:off x="4766822" y="2836909"/>
            <a:ext cx="1905" cy="6794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CAF7EF-323D-0D4F-A2FE-CC8CFFA3130E}"/>
              </a:ext>
            </a:extLst>
          </p:cNvPr>
          <p:cNvCxnSpPr/>
          <p:nvPr/>
        </p:nvCxnSpPr>
        <p:spPr>
          <a:xfrm flipH="1">
            <a:off x="2395732" y="4508229"/>
            <a:ext cx="1552575" cy="22225"/>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340D69C2-A951-5C49-B88A-D0F74629A288}"/>
              </a:ext>
            </a:extLst>
          </p:cNvPr>
          <p:cNvCxnSpPr>
            <a:stCxn id="12" idx="1"/>
          </p:cNvCxnSpPr>
          <p:nvPr/>
        </p:nvCxnSpPr>
        <p:spPr>
          <a:xfrm flipH="1">
            <a:off x="3257745" y="4133579"/>
            <a:ext cx="693737" cy="158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D6A28172-5BF7-5C43-A742-484B71020565}"/>
              </a:ext>
            </a:extLst>
          </p:cNvPr>
          <p:cNvCxnSpPr/>
          <p:nvPr/>
        </p:nvCxnSpPr>
        <p:spPr>
          <a:xfrm flipH="1" flipV="1">
            <a:off x="2365570" y="3800204"/>
            <a:ext cx="1582737" cy="476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FC32144-23B1-0C4B-BACA-CB2E7992B414}"/>
              </a:ext>
            </a:extLst>
          </p:cNvPr>
          <p:cNvSpPr/>
          <p:nvPr/>
        </p:nvSpPr>
        <p:spPr>
          <a:xfrm>
            <a:off x="9312470" y="1590404"/>
            <a:ext cx="1454150" cy="7413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dirty="0"/>
              <a:t>Client</a:t>
            </a:r>
          </a:p>
        </p:txBody>
      </p:sp>
      <p:cxnSp>
        <p:nvCxnSpPr>
          <p:cNvPr id="18" name="Straight Arrow Connector 17">
            <a:extLst>
              <a:ext uri="{FF2B5EF4-FFF2-40B4-BE49-F238E27FC236}">
                <a16:creationId xmlns:a16="http://schemas.microsoft.com/office/drawing/2014/main" id="{93C01EB7-4B11-404E-9AEE-BBE4A6B2D872}"/>
              </a:ext>
            </a:extLst>
          </p:cNvPr>
          <p:cNvCxnSpPr>
            <a:stCxn id="17" idx="1"/>
          </p:cNvCxnSpPr>
          <p:nvPr/>
        </p:nvCxnSpPr>
        <p:spPr>
          <a:xfrm flipH="1">
            <a:off x="6716907" y="1950132"/>
            <a:ext cx="259556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D0335B9-E367-DA4E-877C-9849823A4573}"/>
              </a:ext>
            </a:extLst>
          </p:cNvPr>
          <p:cNvSpPr/>
          <p:nvPr/>
        </p:nvSpPr>
        <p:spPr>
          <a:xfrm>
            <a:off x="1875032" y="2003154"/>
            <a:ext cx="1536700" cy="5397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dirty="0" err="1"/>
              <a:t>Keyring</a:t>
            </a:r>
            <a:r>
              <a:rPr lang="en-US" dirty="0"/>
              <a:t> </a:t>
            </a:r>
            <a:r>
              <a:rPr lang="en-US" dirty="0" err="1"/>
              <a:t>plugins</a:t>
            </a:r>
            <a:endParaRPr lang="en-US" dirty="0"/>
          </a:p>
        </p:txBody>
      </p:sp>
      <p:cxnSp>
        <p:nvCxnSpPr>
          <p:cNvPr id="20" name="Straight Arrow Connector 19">
            <a:extLst>
              <a:ext uri="{FF2B5EF4-FFF2-40B4-BE49-F238E27FC236}">
                <a16:creationId xmlns:a16="http://schemas.microsoft.com/office/drawing/2014/main" id="{73C59CCF-529E-314A-8DA6-92CA4D3162F4}"/>
              </a:ext>
            </a:extLst>
          </p:cNvPr>
          <p:cNvCxnSpPr>
            <a:stCxn id="19" idx="3"/>
            <a:endCxn id="11" idx="1"/>
          </p:cNvCxnSpPr>
          <p:nvPr/>
        </p:nvCxnSpPr>
        <p:spPr>
          <a:xfrm>
            <a:off x="3411732" y="2262234"/>
            <a:ext cx="536575" cy="12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BECFCD-0D11-014A-85FA-FFD709E41006}"/>
              </a:ext>
            </a:extLst>
          </p:cNvPr>
          <p:cNvSpPr txBox="1"/>
          <p:nvPr/>
        </p:nvSpPr>
        <p:spPr>
          <a:xfrm>
            <a:off x="7116568" y="1787994"/>
            <a:ext cx="4502150" cy="29177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a:lstStyle/>
          <a:p>
            <a:pPr algn="ctr">
              <a:lnSpc>
                <a:spcPct val="90000"/>
              </a:lnSpc>
              <a:defRPr/>
            </a:pPr>
            <a:endParaRPr lang="en-US" sz="2800" b="1" dirty="0"/>
          </a:p>
          <a:p>
            <a:pPr marL="285750" indent="-285750">
              <a:lnSpc>
                <a:spcPct val="90000"/>
              </a:lnSpc>
              <a:buFont typeface="Arial" panose="02080604020202020204" pitchFamily="34" charset="0"/>
              <a:buChar char="•"/>
              <a:defRPr/>
            </a:pPr>
            <a:r>
              <a:rPr lang="en-US" sz="2800" dirty="0"/>
              <a:t>Master Key</a:t>
            </a:r>
          </a:p>
          <a:p>
            <a:pPr marL="742950" lvl="1" indent="-285750">
              <a:lnSpc>
                <a:spcPct val="90000"/>
              </a:lnSpc>
              <a:buFont typeface="Arial" panose="02080604020202020204" pitchFamily="34" charset="0"/>
              <a:buChar char="•"/>
              <a:defRPr/>
            </a:pPr>
            <a:r>
              <a:rPr lang="en-US" sz="2400" dirty="0">
                <a:solidFill>
                  <a:schemeClr val="accent1"/>
                </a:solidFill>
              </a:rPr>
              <a:t>Stored outside the database</a:t>
            </a:r>
          </a:p>
          <a:p>
            <a:pPr marL="742950" lvl="1" indent="-285750">
              <a:lnSpc>
                <a:spcPct val="90000"/>
              </a:lnSpc>
              <a:buFont typeface="Arial" panose="02080604020202020204" pitchFamily="34" charset="0"/>
              <a:buChar char="•"/>
              <a:defRPr/>
            </a:pPr>
            <a:r>
              <a:rPr lang="en-US" sz="2400" dirty="0">
                <a:solidFill>
                  <a:schemeClr val="accent6">
                    <a:lumMod val="50000"/>
                  </a:schemeClr>
                </a:solidFill>
              </a:rPr>
              <a:t>Oracle Key Vault </a:t>
            </a:r>
          </a:p>
          <a:p>
            <a:pPr marL="742950" lvl="1" indent="-285750">
              <a:lnSpc>
                <a:spcPct val="90000"/>
              </a:lnSpc>
              <a:buFont typeface="Arial" panose="02080604020202020204" pitchFamily="34" charset="0"/>
              <a:buChar char="•"/>
              <a:defRPr/>
            </a:pPr>
            <a:r>
              <a:rPr lang="en-US" sz="2400" dirty="0">
                <a:solidFill>
                  <a:schemeClr val="accent6">
                    <a:lumMod val="50000"/>
                  </a:schemeClr>
                </a:solidFill>
              </a:rPr>
              <a:t>KMIP 1.1 Compliant Key Vault</a:t>
            </a:r>
          </a:p>
          <a:p>
            <a:pPr marL="742950" lvl="1" indent="-285750">
              <a:lnSpc>
                <a:spcPct val="90000"/>
              </a:lnSpc>
              <a:buFont typeface="Arial" panose="02080604020202020204" pitchFamily="34" charset="0"/>
              <a:buChar char="•"/>
              <a:defRPr/>
            </a:pPr>
            <a:endParaRPr lang="en-US" sz="2800" dirty="0"/>
          </a:p>
          <a:p>
            <a:pPr marL="285750" indent="-285750">
              <a:lnSpc>
                <a:spcPct val="90000"/>
              </a:lnSpc>
              <a:buFont typeface="Arial" panose="02080604020202020204" pitchFamily="34" charset="0"/>
              <a:buChar char="•"/>
              <a:defRPr/>
            </a:pPr>
            <a:r>
              <a:rPr lang="en-US" sz="2800" dirty="0"/>
              <a:t>Tablespace Key</a:t>
            </a:r>
          </a:p>
          <a:p>
            <a:pPr marL="742950" lvl="1" indent="-285750">
              <a:lnSpc>
                <a:spcPct val="90000"/>
              </a:lnSpc>
              <a:buFont typeface="Arial" panose="02080604020202020204" pitchFamily="34" charset="0"/>
              <a:buChar char="•"/>
              <a:defRPr/>
            </a:pPr>
            <a:r>
              <a:rPr lang="en-US" sz="2400" dirty="0">
                <a:solidFill>
                  <a:schemeClr val="accent1"/>
                </a:solidFill>
              </a:rPr>
              <a:t>Protected by master key</a:t>
            </a:r>
          </a:p>
        </p:txBody>
      </p:sp>
      <p:sp>
        <p:nvSpPr>
          <p:cNvPr id="22" name="Flowchart: Document 22">
            <a:extLst>
              <a:ext uri="{FF2B5EF4-FFF2-40B4-BE49-F238E27FC236}">
                <a16:creationId xmlns:a16="http://schemas.microsoft.com/office/drawing/2014/main" id="{538CB908-6C20-3345-8F6D-A7C3E1D090F7}"/>
              </a:ext>
            </a:extLst>
          </p:cNvPr>
          <p:cNvSpPr/>
          <p:nvPr/>
        </p:nvSpPr>
        <p:spPr>
          <a:xfrm>
            <a:off x="435170" y="2063479"/>
            <a:ext cx="1001712" cy="414338"/>
          </a:xfrm>
          <a:prstGeom prst="flowChartDocument">
            <a:avLst/>
          </a:prstGeom>
        </p:spPr>
        <p:style>
          <a:lnRef idx="2">
            <a:schemeClr val="accent1"/>
          </a:lnRef>
          <a:fillRef idx="1">
            <a:schemeClr val="lt1"/>
          </a:fillRef>
          <a:effectRef idx="0">
            <a:schemeClr val="accent1"/>
          </a:effectRef>
          <a:fontRef idx="minor">
            <a:schemeClr val="dk1"/>
          </a:fontRef>
        </p:style>
        <p:txBody>
          <a:bodyPr anchor="ctr"/>
          <a:lstStyle/>
          <a:p>
            <a:pPr algn="ctr">
              <a:lnSpc>
                <a:spcPct val="90000"/>
              </a:lnSpc>
              <a:defRPr/>
            </a:pPr>
            <a:r>
              <a:rPr lang="en-US" sz="1400" dirty="0"/>
              <a:t>Master Key</a:t>
            </a:r>
          </a:p>
        </p:txBody>
      </p:sp>
      <p:cxnSp>
        <p:nvCxnSpPr>
          <p:cNvPr id="23" name="Straight Arrow Connector 22">
            <a:extLst>
              <a:ext uri="{FF2B5EF4-FFF2-40B4-BE49-F238E27FC236}">
                <a16:creationId xmlns:a16="http://schemas.microsoft.com/office/drawing/2014/main" id="{D69CEB09-DDCE-C342-AEFB-8BA9684053D2}"/>
              </a:ext>
            </a:extLst>
          </p:cNvPr>
          <p:cNvCxnSpPr>
            <a:stCxn id="22" idx="3"/>
            <a:endCxn id="19" idx="1"/>
          </p:cNvCxnSpPr>
          <p:nvPr/>
        </p:nvCxnSpPr>
        <p:spPr>
          <a:xfrm>
            <a:off x="1436882" y="2260329"/>
            <a:ext cx="438150" cy="190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4" name="Group 24">
            <a:extLst>
              <a:ext uri="{FF2B5EF4-FFF2-40B4-BE49-F238E27FC236}">
                <a16:creationId xmlns:a16="http://schemas.microsoft.com/office/drawing/2014/main" id="{9278FE36-6672-1440-AC3F-5448E441F5F0}"/>
              </a:ext>
            </a:extLst>
          </p:cNvPr>
          <p:cNvGrpSpPr/>
          <p:nvPr/>
        </p:nvGrpSpPr>
        <p:grpSpPr bwMode="auto">
          <a:xfrm>
            <a:off x="2824357" y="3912917"/>
            <a:ext cx="436563" cy="457200"/>
            <a:chOff x="2230204" y="4267199"/>
            <a:chExt cx="436796" cy="457201"/>
          </a:xfrm>
        </p:grpSpPr>
        <p:sp>
          <p:nvSpPr>
            <p:cNvPr id="25" name="Rectangle 24">
              <a:extLst>
                <a:ext uri="{FF2B5EF4-FFF2-40B4-BE49-F238E27FC236}">
                  <a16:creationId xmlns:a16="http://schemas.microsoft.com/office/drawing/2014/main" id="{FD6510ED-6988-4040-82A9-47AC57E618E8}"/>
                </a:ext>
              </a:extLst>
            </p:cNvPr>
            <p:cNvSpPr/>
            <p:nvPr/>
          </p:nvSpPr>
          <p:spPr>
            <a:xfrm>
              <a:off x="2230204" y="4367211"/>
              <a:ext cx="360555" cy="357189"/>
            </a:xfrm>
            <a:prstGeom prst="rect">
              <a:avLst/>
            </a:prstGeom>
            <a:blipFill>
              <a:blip r:embed="rId2" cstate="print"/>
              <a:tile tx="0" ty="0" sx="100000" sy="100000" flip="none" algn="tl"/>
            </a:blipFill>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26" name="Isosceles Triangle 28">
              <a:extLst>
                <a:ext uri="{FF2B5EF4-FFF2-40B4-BE49-F238E27FC236}">
                  <a16:creationId xmlns:a16="http://schemas.microsoft.com/office/drawing/2014/main" id="{3B1F053A-D800-CE45-9F7C-7F6C8D4F939F}"/>
                </a:ext>
              </a:extLst>
            </p:cNvPr>
            <p:cNvSpPr/>
            <p:nvPr/>
          </p:nvSpPr>
          <p:spPr>
            <a:xfrm rot="2703126">
              <a:off x="2498679" y="4311612"/>
              <a:ext cx="168275" cy="139775"/>
            </a:xfrm>
            <a:prstGeom prst="triangl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7" name="Rectangle 26">
              <a:extLst>
                <a:ext uri="{FF2B5EF4-FFF2-40B4-BE49-F238E27FC236}">
                  <a16:creationId xmlns:a16="http://schemas.microsoft.com/office/drawing/2014/main" id="{393956F2-08EF-754B-9EFA-0D5228CDDDA8}"/>
                </a:ext>
              </a:extLst>
            </p:cNvPr>
            <p:cNvSpPr/>
            <p:nvPr/>
          </p:nvSpPr>
          <p:spPr>
            <a:xfrm rot="2773608">
              <a:off x="2487580" y="4325905"/>
              <a:ext cx="238126" cy="1207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8" name="Group 31">
            <a:extLst>
              <a:ext uri="{FF2B5EF4-FFF2-40B4-BE49-F238E27FC236}">
                <a16:creationId xmlns:a16="http://schemas.microsoft.com/office/drawing/2014/main" id="{7F1A834A-F2F8-E041-BCB6-822CDB863735}"/>
              </a:ext>
            </a:extLst>
          </p:cNvPr>
          <p:cNvGrpSpPr/>
          <p:nvPr/>
        </p:nvGrpSpPr>
        <p:grpSpPr bwMode="auto">
          <a:xfrm>
            <a:off x="1960757" y="4336779"/>
            <a:ext cx="438150" cy="457200"/>
            <a:chOff x="2230204" y="4267199"/>
            <a:chExt cx="436796" cy="457201"/>
          </a:xfrm>
        </p:grpSpPr>
        <p:sp>
          <p:nvSpPr>
            <p:cNvPr id="29" name="Rectangle 28">
              <a:extLst>
                <a:ext uri="{FF2B5EF4-FFF2-40B4-BE49-F238E27FC236}">
                  <a16:creationId xmlns:a16="http://schemas.microsoft.com/office/drawing/2014/main" id="{D143BB28-08DA-B441-BD37-11BDC57A49E9}"/>
                </a:ext>
              </a:extLst>
            </p:cNvPr>
            <p:cNvSpPr/>
            <p:nvPr/>
          </p:nvSpPr>
          <p:spPr>
            <a:xfrm>
              <a:off x="2230204" y="4367212"/>
              <a:ext cx="360831" cy="357188"/>
            </a:xfrm>
            <a:prstGeom prst="rect">
              <a:avLst/>
            </a:prstGeom>
            <a:blipFill>
              <a:blip r:embed="rId2" cstate="print"/>
              <a:tile tx="0" ty="0" sx="100000" sy="100000" flip="none" algn="tl"/>
            </a:blipFill>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30" name="Isosceles Triangle 34">
              <a:extLst>
                <a:ext uri="{FF2B5EF4-FFF2-40B4-BE49-F238E27FC236}">
                  <a16:creationId xmlns:a16="http://schemas.microsoft.com/office/drawing/2014/main" id="{4E93F820-5C4F-3248-9838-CC69C56F3AEC}"/>
                </a:ext>
              </a:extLst>
            </p:cNvPr>
            <p:cNvSpPr/>
            <p:nvPr/>
          </p:nvSpPr>
          <p:spPr>
            <a:xfrm rot="2703126">
              <a:off x="2498985" y="4311866"/>
              <a:ext cx="168275" cy="139268"/>
            </a:xfrm>
            <a:prstGeom prst="triangl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1" name="Rectangle 30">
              <a:extLst>
                <a:ext uri="{FF2B5EF4-FFF2-40B4-BE49-F238E27FC236}">
                  <a16:creationId xmlns:a16="http://schemas.microsoft.com/office/drawing/2014/main" id="{A33D297E-5759-A841-83CA-68C45AE5D806}"/>
                </a:ext>
              </a:extLst>
            </p:cNvPr>
            <p:cNvSpPr/>
            <p:nvPr/>
          </p:nvSpPr>
          <p:spPr>
            <a:xfrm rot="2773608">
              <a:off x="2487798" y="4326124"/>
              <a:ext cx="238126" cy="120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2" name="Group 36">
            <a:extLst>
              <a:ext uri="{FF2B5EF4-FFF2-40B4-BE49-F238E27FC236}">
                <a16:creationId xmlns:a16="http://schemas.microsoft.com/office/drawing/2014/main" id="{C47894D4-3AA1-4442-9D88-AFBE2EFA19FE}"/>
              </a:ext>
            </a:extLst>
          </p:cNvPr>
          <p:cNvGrpSpPr/>
          <p:nvPr/>
        </p:nvGrpSpPr>
        <p:grpSpPr>
          <a:xfrm>
            <a:off x="1978289" y="3557199"/>
            <a:ext cx="436796" cy="457201"/>
            <a:chOff x="2230204" y="4267199"/>
            <a:chExt cx="436796" cy="457201"/>
          </a:xfrm>
          <a:solidFill>
            <a:schemeClr val="bg1"/>
          </a:solidFill>
        </p:grpSpPr>
        <p:sp>
          <p:nvSpPr>
            <p:cNvPr id="33" name="Rectangle 32">
              <a:extLst>
                <a:ext uri="{FF2B5EF4-FFF2-40B4-BE49-F238E27FC236}">
                  <a16:creationId xmlns:a16="http://schemas.microsoft.com/office/drawing/2014/main" id="{09F1FCA8-D263-AD4E-8A52-5B099D163A71}"/>
                </a:ext>
              </a:extLst>
            </p:cNvPr>
            <p:cNvSpPr/>
            <p:nvPr/>
          </p:nvSpPr>
          <p:spPr>
            <a:xfrm>
              <a:off x="2230204" y="4367191"/>
              <a:ext cx="361100" cy="357209"/>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n-US" dirty="0"/>
            </a:p>
          </p:txBody>
        </p:sp>
        <p:sp>
          <p:nvSpPr>
            <p:cNvPr id="34" name="Isosceles Triangle 39">
              <a:extLst>
                <a:ext uri="{FF2B5EF4-FFF2-40B4-BE49-F238E27FC236}">
                  <a16:creationId xmlns:a16="http://schemas.microsoft.com/office/drawing/2014/main" id="{FDC23E05-7060-EF4A-B4F6-6105EE501307}"/>
                </a:ext>
              </a:extLst>
            </p:cNvPr>
            <p:cNvSpPr/>
            <p:nvPr/>
          </p:nvSpPr>
          <p:spPr>
            <a:xfrm rot="2703126">
              <a:off x="2498970" y="4311226"/>
              <a:ext cx="168391" cy="140079"/>
            </a:xfrm>
            <a:prstGeom prst="triangle">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5" name="Rectangle 34">
              <a:extLst>
                <a:ext uri="{FF2B5EF4-FFF2-40B4-BE49-F238E27FC236}">
                  <a16:creationId xmlns:a16="http://schemas.microsoft.com/office/drawing/2014/main" id="{FF71890A-9CBD-4F4C-9A84-228149C994A2}"/>
                </a:ext>
              </a:extLst>
            </p:cNvPr>
            <p:cNvSpPr/>
            <p:nvPr/>
          </p:nvSpPr>
          <p:spPr>
            <a:xfrm rot="2773608">
              <a:off x="2487747" y="4326086"/>
              <a:ext cx="238139" cy="12036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TextBox 41">
            <a:extLst>
              <a:ext uri="{FF2B5EF4-FFF2-40B4-BE49-F238E27FC236}">
                <a16:creationId xmlns:a16="http://schemas.microsoft.com/office/drawing/2014/main" id="{0F6A27DE-6F07-7241-A043-F126FE2B211F}"/>
              </a:ext>
            </a:extLst>
          </p:cNvPr>
          <p:cNvSpPr txBox="1">
            <a:spLocks noChangeArrowheads="1"/>
          </p:cNvSpPr>
          <p:nvPr/>
        </p:nvSpPr>
        <p:spPr bwMode="auto">
          <a:xfrm>
            <a:off x="965395" y="3731942"/>
            <a:ext cx="8985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lnSpc>
                <a:spcPct val="90000"/>
              </a:lnSpc>
              <a:spcBef>
                <a:spcPts val="1200"/>
              </a:spcBef>
              <a:buClr>
                <a:srgbClr val="9F9F9F"/>
              </a:buClr>
              <a:buFont typeface="Arial" panose="02080604020202020204"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anose="02080604020202020204"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anose="02080604020202020204"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anose="02080604020202020204"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anose="02080604020202020204"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9pPr>
          </a:lstStyle>
          <a:p>
            <a:pPr eaLnBrk="1" hangingPunct="1">
              <a:spcBef>
                <a:spcPct val="0"/>
              </a:spcBef>
              <a:buClrTx/>
              <a:buFontTx/>
              <a:buNone/>
            </a:pPr>
            <a:r>
              <a:rPr lang="en-US" altLang="en-US" sz="1800"/>
              <a:t>Plain Text</a:t>
            </a:r>
          </a:p>
        </p:txBody>
      </p:sp>
      <p:sp>
        <p:nvSpPr>
          <p:cNvPr id="37" name="TextBox 42">
            <a:extLst>
              <a:ext uri="{FF2B5EF4-FFF2-40B4-BE49-F238E27FC236}">
                <a16:creationId xmlns:a16="http://schemas.microsoft.com/office/drawing/2014/main" id="{AD83AB68-4CBB-C343-B2A7-F453834F2004}"/>
              </a:ext>
            </a:extLst>
          </p:cNvPr>
          <p:cNvSpPr txBox="1">
            <a:spLocks noChangeArrowheads="1"/>
          </p:cNvSpPr>
          <p:nvPr/>
        </p:nvSpPr>
        <p:spPr bwMode="auto">
          <a:xfrm>
            <a:off x="812995" y="4459017"/>
            <a:ext cx="8985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lnSpc>
                <a:spcPct val="90000"/>
              </a:lnSpc>
              <a:spcBef>
                <a:spcPts val="1200"/>
              </a:spcBef>
              <a:buClr>
                <a:srgbClr val="9F9F9F"/>
              </a:buClr>
              <a:buFont typeface="Arial" panose="02080604020202020204"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anose="02080604020202020204"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anose="02080604020202020204"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anose="02080604020202020204"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anose="02080604020202020204"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9pPr>
          </a:lstStyle>
          <a:p>
            <a:pPr eaLnBrk="1" hangingPunct="1">
              <a:spcBef>
                <a:spcPct val="0"/>
              </a:spcBef>
              <a:buClrTx/>
              <a:buFontTx/>
              <a:buNone/>
            </a:pPr>
            <a:r>
              <a:rPr lang="en-US" altLang="en-US" sz="1800"/>
              <a:t>Encrypted 2</a:t>
            </a:r>
          </a:p>
        </p:txBody>
      </p:sp>
      <p:sp>
        <p:nvSpPr>
          <p:cNvPr id="38" name="TextBox 43">
            <a:extLst>
              <a:ext uri="{FF2B5EF4-FFF2-40B4-BE49-F238E27FC236}">
                <a16:creationId xmlns:a16="http://schemas.microsoft.com/office/drawing/2014/main" id="{CC6F1466-6483-8246-B6A1-F9689FA8D791}"/>
              </a:ext>
            </a:extLst>
          </p:cNvPr>
          <p:cNvSpPr txBox="1">
            <a:spLocks noChangeArrowheads="1"/>
          </p:cNvSpPr>
          <p:nvPr/>
        </p:nvSpPr>
        <p:spPr bwMode="auto">
          <a:xfrm>
            <a:off x="1676595" y="4052617"/>
            <a:ext cx="8985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lnSpc>
                <a:spcPct val="90000"/>
              </a:lnSpc>
              <a:spcBef>
                <a:spcPts val="1200"/>
              </a:spcBef>
              <a:buClr>
                <a:srgbClr val="9F9F9F"/>
              </a:buClr>
              <a:buFont typeface="Arial" panose="02080604020202020204" pitchFamily="34" charset="0"/>
              <a:buChar char="•"/>
              <a:defRPr sz="2800">
                <a:solidFill>
                  <a:schemeClr val="tx1"/>
                </a:solidFill>
                <a:latin typeface="Calibri" pitchFamily="34" charset="0"/>
              </a:defRPr>
            </a:lvl1pPr>
            <a:lvl2pPr marL="742950" indent="-285750" eaLnBrk="0" hangingPunct="0">
              <a:lnSpc>
                <a:spcPct val="90000"/>
              </a:lnSpc>
              <a:spcBef>
                <a:spcPts val="800"/>
              </a:spcBef>
              <a:buClr>
                <a:srgbClr val="9F9F9F"/>
              </a:buClr>
              <a:buFont typeface="Arial" panose="02080604020202020204" pitchFamily="34" charset="0"/>
              <a:buChar char="–"/>
              <a:defRPr sz="2400">
                <a:solidFill>
                  <a:schemeClr val="tx1"/>
                </a:solidFill>
                <a:latin typeface="Calibri" pitchFamily="34" charset="0"/>
              </a:defRPr>
            </a:lvl2pPr>
            <a:lvl3pPr marL="1143000" indent="-228600" eaLnBrk="0" hangingPunct="0">
              <a:lnSpc>
                <a:spcPct val="90000"/>
              </a:lnSpc>
              <a:spcBef>
                <a:spcPts val="600"/>
              </a:spcBef>
              <a:buClr>
                <a:srgbClr val="9F9F9F"/>
              </a:buClr>
              <a:buFont typeface="Arial" panose="02080604020202020204" pitchFamily="34" charset="0"/>
              <a:buChar char="•"/>
              <a:defRPr sz="2000">
                <a:solidFill>
                  <a:schemeClr val="tx1"/>
                </a:solidFill>
                <a:latin typeface="Calibri" pitchFamily="34" charset="0"/>
              </a:defRPr>
            </a:lvl3pPr>
            <a:lvl4pPr marL="1600200" indent="-228600" eaLnBrk="0" hangingPunct="0">
              <a:lnSpc>
                <a:spcPct val="90000"/>
              </a:lnSpc>
              <a:spcBef>
                <a:spcPts val="600"/>
              </a:spcBef>
              <a:buClr>
                <a:srgbClr val="9F9F9F"/>
              </a:buClr>
              <a:buFont typeface="Arial" panose="02080604020202020204" pitchFamily="34" charset="0"/>
              <a:buChar char="–"/>
              <a:defRPr>
                <a:solidFill>
                  <a:schemeClr val="tx1"/>
                </a:solidFill>
                <a:latin typeface="Calibri" pitchFamily="34" charset="0"/>
              </a:defRPr>
            </a:lvl4pPr>
            <a:lvl5pPr marL="2057400" indent="-228600" eaLnBrk="0" hangingPunct="0">
              <a:lnSpc>
                <a:spcPct val="90000"/>
              </a:lnSpc>
              <a:spcBef>
                <a:spcPts val="600"/>
              </a:spcBef>
              <a:buClr>
                <a:srgbClr val="9F9F9F"/>
              </a:buClr>
              <a:buFont typeface="Arial" panose="02080604020202020204" pitchFamily="34" charset="0"/>
              <a:buChar char="•"/>
              <a:defRPr sz="1600">
                <a:solidFill>
                  <a:schemeClr val="tx1"/>
                </a:solidFill>
                <a:latin typeface="Calibri" pitchFamily="34" charset="0"/>
              </a:defRPr>
            </a:lvl5pPr>
            <a:lvl6pPr marL="25146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6pPr>
            <a:lvl7pPr marL="29718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7pPr>
            <a:lvl8pPr marL="34290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8pPr>
            <a:lvl9pPr marL="3886200" indent="-228600" eaLnBrk="0" fontAlgn="base" hangingPunct="0">
              <a:lnSpc>
                <a:spcPct val="90000"/>
              </a:lnSpc>
              <a:spcBef>
                <a:spcPts val="600"/>
              </a:spcBef>
              <a:spcAft>
                <a:spcPct val="0"/>
              </a:spcAft>
              <a:buClr>
                <a:srgbClr val="9F9F9F"/>
              </a:buClr>
              <a:buFont typeface="Arial" panose="02080604020202020204" pitchFamily="34" charset="0"/>
              <a:buChar char="•"/>
              <a:defRPr sz="1600">
                <a:solidFill>
                  <a:schemeClr val="tx1"/>
                </a:solidFill>
                <a:latin typeface="Calibri" pitchFamily="34" charset="0"/>
              </a:defRPr>
            </a:lvl9pPr>
          </a:lstStyle>
          <a:p>
            <a:pPr eaLnBrk="1" hangingPunct="1">
              <a:spcBef>
                <a:spcPct val="0"/>
              </a:spcBef>
              <a:buClrTx/>
              <a:buFontTx/>
              <a:buNone/>
            </a:pPr>
            <a:r>
              <a:rPr lang="en-US" altLang="en-US" sz="1800"/>
              <a:t>Encrypted 1</a:t>
            </a:r>
          </a:p>
        </p:txBody>
      </p:sp>
      <p:pic>
        <p:nvPicPr>
          <p:cNvPr id="39" name="Picture 2">
            <a:extLst>
              <a:ext uri="{FF2B5EF4-FFF2-40B4-BE49-F238E27FC236}">
                <a16:creationId xmlns:a16="http://schemas.microsoft.com/office/drawing/2014/main" id="{41BAE236-D2A0-194D-A52F-50494118057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8020" y="1649142"/>
            <a:ext cx="11303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
            <a:extLst>
              <a:ext uri="{FF2B5EF4-FFF2-40B4-BE49-F238E27FC236}">
                <a16:creationId xmlns:a16="http://schemas.microsoft.com/office/drawing/2014/main" id="{3FD53E73-D8F3-624B-BB0F-A3DEA0B15122}"/>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78695" y="2427017"/>
            <a:ext cx="72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749D6052-AE34-6048-AD5C-FF549765E100}"/>
              </a:ext>
            </a:extLst>
          </p:cNvPr>
          <p:cNvSpPr/>
          <p:nvPr/>
        </p:nvSpPr>
        <p:spPr>
          <a:xfrm>
            <a:off x="156678" y="5260787"/>
            <a:ext cx="11490036" cy="1169551"/>
          </a:xfrm>
          <a:prstGeom prst="rect">
            <a:avLst/>
          </a:prstGeom>
        </p:spPr>
        <p:txBody>
          <a:bodyPr wrap="square">
            <a:spAutoFit/>
          </a:bodyPr>
          <a:lstStyle/>
          <a:p>
            <a:pPr marL="342900" indent="-342900">
              <a:spcAft>
                <a:spcPts val="600"/>
              </a:spcAft>
              <a:buFont typeface="Arial" panose="020B0604020202020204" pitchFamily="34" charset="0"/>
              <a:buChar char="•"/>
            </a:pPr>
            <a:r>
              <a:rPr lang="en-SG" sz="2000" dirty="0">
                <a:latin typeface="Oracle Sans" panose="020B0503020204020204" pitchFamily="34" charset="0"/>
                <a:cs typeface="Oracle Sans" panose="020B0503020204020204" pitchFamily="34" charset="0"/>
              </a:rPr>
              <a:t>Two tier encryption key architecture (a master key and tablespace keys)</a:t>
            </a:r>
          </a:p>
          <a:p>
            <a:pPr marL="342900" indent="-342900">
              <a:spcAft>
                <a:spcPts val="600"/>
              </a:spcAft>
              <a:buFont typeface="Arial" panose="020B0604020202020204" pitchFamily="34" charset="0"/>
              <a:buChar char="•"/>
            </a:pPr>
            <a:r>
              <a:rPr lang="en-SG" sz="2000" dirty="0">
                <a:latin typeface="Oracle Sans" panose="020B0503020204020204" pitchFamily="34" charset="0"/>
                <a:cs typeface="Oracle Sans" panose="020B0503020204020204" pitchFamily="34" charset="0"/>
              </a:rPr>
              <a:t>Secure cryptographic key with Oracle Key Vault, KMIP 1.1 Compliant, etc.</a:t>
            </a:r>
          </a:p>
          <a:p>
            <a:pPr marL="342900" indent="-342900">
              <a:spcAft>
                <a:spcPts val="600"/>
              </a:spcAft>
              <a:buFont typeface="Arial" panose="020B0604020202020204" pitchFamily="34" charset="0"/>
              <a:buChar char="•"/>
            </a:pPr>
            <a:r>
              <a:rPr lang="en-SG" sz="2000" dirty="0">
                <a:latin typeface="Oracle Sans" panose="020B0503020204020204" pitchFamily="34" charset="0"/>
                <a:cs typeface="Oracle Sans" panose="020B0503020204020204" pitchFamily="34" charset="0"/>
              </a:rPr>
              <a:t>Support cryptographic key change (with master key rotation is atomic, instance-level operation)</a:t>
            </a:r>
          </a:p>
        </p:txBody>
      </p:sp>
    </p:spTree>
    <p:extLst>
      <p:ext uri="{BB962C8B-B14F-4D97-AF65-F5344CB8AC3E}">
        <p14:creationId xmlns:p14="http://schemas.microsoft.com/office/powerpoint/2010/main" val="169785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533400" y="430985"/>
            <a:ext cx="11125200" cy="672987"/>
          </a:xfrm>
        </p:spPr>
        <p:txBody>
          <a:bodyPr/>
          <a:lstStyle/>
          <a:p>
            <a:r>
              <a:rPr lang="en-US" dirty="0"/>
              <a:t>User Accounts</a:t>
            </a:r>
          </a:p>
        </p:txBody>
      </p:sp>
      <p:graphicFrame>
        <p:nvGraphicFramePr>
          <p:cNvPr id="6" name="コンテンツ プレースホルダー 6">
            <a:extLst>
              <a:ext uri="{FF2B5EF4-FFF2-40B4-BE49-F238E27FC236}">
                <a16:creationId xmlns:a16="http://schemas.microsoft.com/office/drawing/2014/main" id="{FF24F97C-8BBE-4048-91E7-105AA1F23BE2}"/>
              </a:ext>
            </a:extLst>
          </p:cNvPr>
          <p:cNvGraphicFramePr>
            <a:graphicFrameLocks/>
          </p:cNvGraphicFramePr>
          <p:nvPr>
            <p:extLst>
              <p:ext uri="{D42A27DB-BD31-4B8C-83A1-F6EECF244321}">
                <p14:modId xmlns:p14="http://schemas.microsoft.com/office/powerpoint/2010/main" val="4033967884"/>
              </p:ext>
            </p:extLst>
          </p:nvPr>
        </p:nvGraphicFramePr>
        <p:xfrm>
          <a:off x="496229" y="1420859"/>
          <a:ext cx="10786200" cy="3182607"/>
        </p:xfrm>
        <a:graphic>
          <a:graphicData uri="http://schemas.openxmlformats.org/drawingml/2006/table">
            <a:tbl>
              <a:tblPr firstRow="1" bandRow="1">
                <a:tableStyleId>{073A0DAA-6AF3-43AB-8588-CEC1D06C72B9}</a:tableStyleId>
              </a:tblPr>
              <a:tblGrid>
                <a:gridCol w="2983320">
                  <a:extLst>
                    <a:ext uri="{9D8B030D-6E8A-4147-A177-3AD203B41FA5}">
                      <a16:colId xmlns:a16="http://schemas.microsoft.com/office/drawing/2014/main" val="20000"/>
                    </a:ext>
                  </a:extLst>
                </a:gridCol>
                <a:gridCol w="3840480">
                  <a:extLst>
                    <a:ext uri="{9D8B030D-6E8A-4147-A177-3AD203B41FA5}">
                      <a16:colId xmlns:a16="http://schemas.microsoft.com/office/drawing/2014/main" val="20001"/>
                    </a:ext>
                  </a:extLst>
                </a:gridCol>
                <a:gridCol w="3962400">
                  <a:extLst>
                    <a:ext uri="{9D8B030D-6E8A-4147-A177-3AD203B41FA5}">
                      <a16:colId xmlns:a16="http://schemas.microsoft.com/office/drawing/2014/main" val="20002"/>
                    </a:ext>
                  </a:extLst>
                </a:gridCol>
              </a:tblGrid>
              <a:tr h="144502">
                <a:tc>
                  <a:txBody>
                    <a:bodyPr/>
                    <a:lstStyle/>
                    <a:p>
                      <a:pPr>
                        <a:lnSpc>
                          <a:spcPct val="90000"/>
                        </a:lnSpc>
                      </a:pPr>
                      <a:endParaRPr kumimoji="1" lang="ja-JP" altLang="en-US" sz="2000" dirty="0"/>
                    </a:p>
                  </a:txBody>
                  <a:tcPr marT="36000" marB="36000"/>
                </a:tc>
                <a:tc>
                  <a:txBody>
                    <a:bodyPr/>
                    <a:lstStyle/>
                    <a:p>
                      <a:pPr>
                        <a:lnSpc>
                          <a:spcPct val="90000"/>
                        </a:lnSpc>
                      </a:pPr>
                      <a:r>
                        <a:rPr kumimoji="1" lang="en-US" altLang="ja-JP" sz="2000" dirty="0"/>
                        <a:t>Oracle Database</a:t>
                      </a:r>
                      <a:endParaRPr kumimoji="1" lang="ja-JP" altLang="en-US" sz="2000" dirty="0"/>
                    </a:p>
                  </a:txBody>
                  <a:tcPr marT="36000" marB="36000"/>
                </a:tc>
                <a:tc>
                  <a:txBody>
                    <a:bodyPr/>
                    <a:lstStyle/>
                    <a:p>
                      <a:pPr>
                        <a:lnSpc>
                          <a:spcPct val="90000"/>
                        </a:lnSpc>
                      </a:pPr>
                      <a:r>
                        <a:rPr kumimoji="1" lang="en-US" altLang="ja-JP" sz="2000" dirty="0"/>
                        <a:t>MySQL Server</a:t>
                      </a:r>
                      <a:endParaRPr kumimoji="1" lang="ja-JP" altLang="en-US" sz="2000" dirty="0"/>
                    </a:p>
                  </a:txBody>
                  <a:tcPr marT="36000" marB="36000"/>
                </a:tc>
                <a:extLst>
                  <a:ext uri="{0D108BD9-81ED-4DB2-BD59-A6C34878D82A}">
                    <a16:rowId xmlns:a16="http://schemas.microsoft.com/office/drawing/2014/main" val="10000"/>
                  </a:ext>
                </a:extLst>
              </a:tr>
              <a:tr h="144502">
                <a:tc>
                  <a:txBody>
                    <a:bodyPr/>
                    <a:lstStyle/>
                    <a:p>
                      <a:pPr>
                        <a:lnSpc>
                          <a:spcPct val="90000"/>
                        </a:lnSpc>
                      </a:pPr>
                      <a:r>
                        <a:rPr kumimoji="1" lang="en-US" altLang="ja-JP" sz="2000" dirty="0"/>
                        <a:t>Built-in Account</a:t>
                      </a:r>
                      <a:endParaRPr kumimoji="1" lang="ja-JP" altLang="en-US" sz="2000" dirty="0"/>
                    </a:p>
                  </a:txBody>
                  <a:tcPr marT="36000" marB="36000"/>
                </a:tc>
                <a:tc>
                  <a:txBody>
                    <a:bodyPr/>
                    <a:lstStyle/>
                    <a:p>
                      <a:pPr>
                        <a:lnSpc>
                          <a:spcPct val="90000"/>
                        </a:lnSpc>
                      </a:pPr>
                      <a:r>
                        <a:rPr kumimoji="1" lang="en-US" altLang="ja-JP" sz="2000" dirty="0"/>
                        <a:t>SYS, SYSTEM, others</a:t>
                      </a:r>
                      <a:endParaRPr kumimoji="1" lang="ja-JP" altLang="en-US" sz="2000" dirty="0"/>
                    </a:p>
                  </a:txBody>
                  <a:tcPr marT="36000" marB="36000"/>
                </a:tc>
                <a:tc>
                  <a:txBody>
                    <a:bodyPr/>
                    <a:lstStyle/>
                    <a:p>
                      <a:pPr>
                        <a:lnSpc>
                          <a:spcPct val="90000"/>
                        </a:lnSpc>
                      </a:pPr>
                      <a:r>
                        <a:rPr kumimoji="1" lang="en-US" altLang="ja-JP" sz="2000" dirty="0"/>
                        <a:t>root</a:t>
                      </a:r>
                      <a:endParaRPr kumimoji="1" lang="ja-JP" altLang="en-US" sz="2000" dirty="0"/>
                    </a:p>
                  </a:txBody>
                  <a:tcPr marT="36000" marB="36000"/>
                </a:tc>
                <a:extLst>
                  <a:ext uri="{0D108BD9-81ED-4DB2-BD59-A6C34878D82A}">
                    <a16:rowId xmlns:a16="http://schemas.microsoft.com/office/drawing/2014/main" val="10001"/>
                  </a:ext>
                </a:extLst>
              </a:tr>
              <a:tr h="144502">
                <a:tc>
                  <a:txBody>
                    <a:bodyPr/>
                    <a:lstStyle/>
                    <a:p>
                      <a:pPr>
                        <a:lnSpc>
                          <a:spcPct val="90000"/>
                        </a:lnSpc>
                      </a:pPr>
                      <a:r>
                        <a:rPr kumimoji="1" lang="en-US" altLang="ja-JP" sz="2000" dirty="0"/>
                        <a:t>User Account</a:t>
                      </a:r>
                      <a:endParaRPr kumimoji="1" lang="ja-JP" altLang="en-US" sz="2000" dirty="0"/>
                    </a:p>
                  </a:txBody>
                  <a:tcPr marT="36000" marB="36000"/>
                </a:tc>
                <a:tc>
                  <a:txBody>
                    <a:bodyPr/>
                    <a:lstStyle/>
                    <a:p>
                      <a:pPr>
                        <a:lnSpc>
                          <a:spcPct val="90000"/>
                        </a:lnSpc>
                      </a:pPr>
                      <a:r>
                        <a:rPr kumimoji="1" lang="en-US" altLang="ja-JP" sz="2000" dirty="0"/>
                        <a:t>User name</a:t>
                      </a:r>
                      <a:endParaRPr kumimoji="1" lang="ja-JP" altLang="en-US" sz="2000" dirty="0"/>
                    </a:p>
                  </a:txBody>
                  <a:tcPr marT="36000" marB="36000"/>
                </a:tc>
                <a:tc>
                  <a:txBody>
                    <a:bodyPr/>
                    <a:lstStyle/>
                    <a:p>
                      <a:pPr>
                        <a:lnSpc>
                          <a:spcPct val="90000"/>
                        </a:lnSpc>
                      </a:pPr>
                      <a:r>
                        <a:rPr kumimoji="1" lang="en-US" altLang="ja-JP" sz="2000" baseline="0" dirty="0"/>
                        <a:t>User Name @ Host</a:t>
                      </a:r>
                    </a:p>
                  </a:txBody>
                  <a:tcPr marT="36000" marB="36000"/>
                </a:tc>
                <a:extLst>
                  <a:ext uri="{0D108BD9-81ED-4DB2-BD59-A6C34878D82A}">
                    <a16:rowId xmlns:a16="http://schemas.microsoft.com/office/drawing/2014/main" val="10002"/>
                  </a:ext>
                </a:extLst>
              </a:tr>
              <a:tr h="144502">
                <a:tc>
                  <a:txBody>
                    <a:bodyPr/>
                    <a:lstStyle/>
                    <a:p>
                      <a:pPr>
                        <a:lnSpc>
                          <a:spcPct val="90000"/>
                        </a:lnSpc>
                      </a:pPr>
                      <a:r>
                        <a:rPr kumimoji="1" lang="en-US" altLang="ja-JP" sz="2000" dirty="0"/>
                        <a:t>Privileges Handling</a:t>
                      </a:r>
                      <a:endParaRPr kumimoji="1" lang="ja-JP" altLang="en-US" sz="2000" dirty="0"/>
                    </a:p>
                  </a:txBody>
                  <a:tcPr marT="36000" marB="36000"/>
                </a:tc>
                <a:tc>
                  <a:txBody>
                    <a:bodyPr/>
                    <a:lstStyle/>
                    <a:p>
                      <a:pPr>
                        <a:lnSpc>
                          <a:spcPct val="90000"/>
                        </a:lnSpc>
                      </a:pPr>
                      <a:r>
                        <a:rPr kumimoji="1" lang="en-US" altLang="ja-JP" sz="2000" dirty="0"/>
                        <a:t>GRANT, REVOKE</a:t>
                      </a:r>
                      <a:endParaRPr kumimoji="1" lang="ja-JP" altLang="en-US" sz="2000" dirty="0"/>
                    </a:p>
                  </a:txBody>
                  <a:tcPr marT="36000" marB="36000"/>
                </a:tc>
                <a:tc>
                  <a:txBody>
                    <a:bodyPr/>
                    <a:lstStyle/>
                    <a:p>
                      <a:pPr>
                        <a:lnSpc>
                          <a:spcPct val="90000"/>
                        </a:lnSpc>
                      </a:pPr>
                      <a:r>
                        <a:rPr kumimoji="1" lang="en-US" altLang="ja-JP" sz="2000" dirty="0"/>
                        <a:t>GRANT, REVOKE</a:t>
                      </a:r>
                      <a:endParaRPr kumimoji="1" lang="en-US" altLang="ja-JP" sz="2000" baseline="0" dirty="0"/>
                    </a:p>
                  </a:txBody>
                  <a:tcPr marT="36000" marB="36000"/>
                </a:tc>
                <a:extLst>
                  <a:ext uri="{0D108BD9-81ED-4DB2-BD59-A6C34878D82A}">
                    <a16:rowId xmlns:a16="http://schemas.microsoft.com/office/drawing/2014/main" val="10003"/>
                  </a:ext>
                </a:extLst>
              </a:tr>
              <a:tr h="144502">
                <a:tc>
                  <a:txBody>
                    <a:bodyPr/>
                    <a:lstStyle/>
                    <a:p>
                      <a:pPr>
                        <a:lnSpc>
                          <a:spcPct val="90000"/>
                        </a:lnSpc>
                      </a:pPr>
                      <a:r>
                        <a:rPr kumimoji="1" lang="en-US" altLang="ja-JP" sz="2000" dirty="0"/>
                        <a:t>Privilege</a:t>
                      </a:r>
                      <a:r>
                        <a:rPr kumimoji="1" lang="en-US" altLang="ja-JP" sz="2000" baseline="0" dirty="0"/>
                        <a:t> Granularity</a:t>
                      </a:r>
                      <a:endParaRPr kumimoji="1" lang="ja-JP" altLang="en-US" sz="2000" dirty="0"/>
                    </a:p>
                  </a:txBody>
                  <a:tcPr marT="36000" marB="36000"/>
                </a:tc>
                <a:tc>
                  <a:txBody>
                    <a:bodyPr/>
                    <a:lstStyle/>
                    <a:p>
                      <a:pPr>
                        <a:lnSpc>
                          <a:spcPct val="90000"/>
                        </a:lnSpc>
                      </a:pPr>
                      <a:r>
                        <a:rPr kumimoji="1" lang="en-US" altLang="ja-JP" sz="2000" dirty="0"/>
                        <a:t>Column, Row (with OLS)</a:t>
                      </a:r>
                      <a:endParaRPr kumimoji="1" lang="ja-JP" altLang="en-US" sz="2000" dirty="0"/>
                    </a:p>
                  </a:txBody>
                  <a:tcPr marT="36000" marB="36000"/>
                </a:tc>
                <a:tc>
                  <a:txBody>
                    <a:bodyPr/>
                    <a:lstStyle/>
                    <a:p>
                      <a:pPr>
                        <a:lnSpc>
                          <a:spcPct val="90000"/>
                        </a:lnSpc>
                      </a:pPr>
                      <a:r>
                        <a:rPr kumimoji="1" lang="en-US" altLang="ja-JP" sz="2000" dirty="0"/>
                        <a:t>Column</a:t>
                      </a:r>
                      <a:endParaRPr kumimoji="1" lang="ja-JP" altLang="en-US" sz="2000" dirty="0"/>
                    </a:p>
                  </a:txBody>
                  <a:tcPr marT="36000" marB="36000"/>
                </a:tc>
                <a:extLst>
                  <a:ext uri="{0D108BD9-81ED-4DB2-BD59-A6C34878D82A}">
                    <a16:rowId xmlns:a16="http://schemas.microsoft.com/office/drawing/2014/main" val="10004"/>
                  </a:ext>
                </a:extLst>
              </a:tr>
              <a:tr h="144502">
                <a:tc>
                  <a:txBody>
                    <a:bodyPr/>
                    <a:lstStyle/>
                    <a:p>
                      <a:pPr>
                        <a:lnSpc>
                          <a:spcPct val="90000"/>
                        </a:lnSpc>
                      </a:pPr>
                      <a:r>
                        <a:rPr kumimoji="1" lang="en-US" altLang="ja-JP" sz="2000" dirty="0"/>
                        <a:t>Group Management</a:t>
                      </a:r>
                      <a:endParaRPr kumimoji="1" lang="ja-JP" altLang="en-US" sz="2000" dirty="0"/>
                    </a:p>
                  </a:txBody>
                  <a:tcPr marT="36000" marB="36000"/>
                </a:tc>
                <a:tc>
                  <a:txBody>
                    <a:bodyPr/>
                    <a:lstStyle/>
                    <a:p>
                      <a:pPr>
                        <a:lnSpc>
                          <a:spcPct val="90000"/>
                        </a:lnSpc>
                      </a:pPr>
                      <a:r>
                        <a:rPr kumimoji="1" lang="en-US" altLang="ja-JP" sz="2000" dirty="0"/>
                        <a:t>ROLE</a:t>
                      </a:r>
                      <a:endParaRPr kumimoji="1" lang="ja-JP" altLang="en-US" sz="2000" dirty="0"/>
                    </a:p>
                  </a:txBody>
                  <a:tcPr marT="36000" marB="36000"/>
                </a:tc>
                <a:tc>
                  <a:txBody>
                    <a:bodyPr/>
                    <a:lstStyle/>
                    <a:p>
                      <a:pPr>
                        <a:lnSpc>
                          <a:spcPct val="90000"/>
                        </a:lnSpc>
                      </a:pPr>
                      <a:r>
                        <a:rPr kumimoji="1" lang="en-US" altLang="ja-JP" sz="2000" dirty="0"/>
                        <a:t>ROLE</a:t>
                      </a:r>
                      <a:endParaRPr kumimoji="1" lang="ja-JP" altLang="en-US" sz="2000" dirty="0"/>
                    </a:p>
                  </a:txBody>
                  <a:tcPr marT="36000" marB="36000"/>
                </a:tc>
                <a:extLst>
                  <a:ext uri="{0D108BD9-81ED-4DB2-BD59-A6C34878D82A}">
                    <a16:rowId xmlns:a16="http://schemas.microsoft.com/office/drawing/2014/main" val="10005"/>
                  </a:ext>
                </a:extLst>
              </a:tr>
              <a:tr h="144502">
                <a:tc>
                  <a:txBody>
                    <a:bodyPr/>
                    <a:lstStyle/>
                    <a:p>
                      <a:pPr>
                        <a:lnSpc>
                          <a:spcPct val="90000"/>
                        </a:lnSpc>
                      </a:pPr>
                      <a:r>
                        <a:rPr kumimoji="1" lang="en-US" altLang="ja-JP" sz="2000" dirty="0"/>
                        <a:t>SSL</a:t>
                      </a:r>
                      <a:r>
                        <a:rPr kumimoji="1" lang="en-US" altLang="ja-JP" sz="2000" baseline="0" dirty="0"/>
                        <a:t> Support</a:t>
                      </a:r>
                      <a:endParaRPr kumimoji="1" lang="ja-JP" altLang="en-US" sz="2000" dirty="0"/>
                    </a:p>
                  </a:txBody>
                  <a:tcPr marT="36000" marB="36000"/>
                </a:tc>
                <a:tc>
                  <a:txBody>
                    <a:bodyPr/>
                    <a:lstStyle/>
                    <a:p>
                      <a:pPr>
                        <a:lnSpc>
                          <a:spcPct val="90000"/>
                        </a:lnSpc>
                      </a:pPr>
                      <a:r>
                        <a:rPr kumimoji="1" lang="en-US" altLang="ja-JP" sz="2000" dirty="0"/>
                        <a:t>Yes</a:t>
                      </a:r>
                      <a:endParaRPr kumimoji="1" lang="ja-JP" altLang="en-US" sz="2000" dirty="0"/>
                    </a:p>
                  </a:txBody>
                  <a:tcPr marT="36000" marB="36000"/>
                </a:tc>
                <a:tc>
                  <a:txBody>
                    <a:bodyPr/>
                    <a:lstStyle/>
                    <a:p>
                      <a:pPr>
                        <a:lnSpc>
                          <a:spcPct val="90000"/>
                        </a:lnSpc>
                      </a:pPr>
                      <a:r>
                        <a:rPr kumimoji="1" lang="en-US" altLang="ja-JP" sz="2000" dirty="0"/>
                        <a:t>Yes</a:t>
                      </a:r>
                      <a:endParaRPr kumimoji="1" lang="ja-JP" altLang="en-US" sz="2000" dirty="0"/>
                    </a:p>
                  </a:txBody>
                  <a:tcPr marT="36000" marB="36000"/>
                </a:tc>
                <a:extLst>
                  <a:ext uri="{0D108BD9-81ED-4DB2-BD59-A6C34878D82A}">
                    <a16:rowId xmlns:a16="http://schemas.microsoft.com/office/drawing/2014/main" val="10006"/>
                  </a:ext>
                </a:extLst>
              </a:tr>
              <a:tr h="258962">
                <a:tc>
                  <a:txBody>
                    <a:bodyPr/>
                    <a:lstStyle/>
                    <a:p>
                      <a:pPr>
                        <a:lnSpc>
                          <a:spcPct val="90000"/>
                        </a:lnSpc>
                      </a:pPr>
                      <a:r>
                        <a:rPr kumimoji="1" lang="en-US" altLang="ja-JP" sz="2000" dirty="0"/>
                        <a:t>Encryption</a:t>
                      </a:r>
                      <a:endParaRPr kumimoji="1" lang="ja-JP" altLang="en-US" sz="2000" dirty="0"/>
                    </a:p>
                  </a:txBody>
                  <a:tcPr marT="36000" marB="36000"/>
                </a:tc>
                <a:tc>
                  <a:txBody>
                    <a:bodyPr/>
                    <a:lstStyle/>
                    <a:p>
                      <a:pPr>
                        <a:lnSpc>
                          <a:spcPct val="90000"/>
                        </a:lnSpc>
                      </a:pPr>
                      <a:r>
                        <a:rPr kumimoji="1" lang="en-US" altLang="ja-JP" sz="2000" dirty="0"/>
                        <a:t>Transparent, RC4, DES, AES, etc.</a:t>
                      </a:r>
                    </a:p>
                  </a:txBody>
                  <a:tcPr marT="36000" marB="36000"/>
                </a:tc>
                <a:tc>
                  <a:txBody>
                    <a:bodyPr/>
                    <a:lstStyle/>
                    <a:p>
                      <a:pPr>
                        <a:lnSpc>
                          <a:spcPct val="90000"/>
                        </a:lnSpc>
                      </a:pPr>
                      <a:r>
                        <a:rPr kumimoji="1" lang="en-US" altLang="ja-JP" sz="2000" dirty="0"/>
                        <a:t>Transparent, AES256, DES</a:t>
                      </a:r>
                      <a:endParaRPr kumimoji="1" lang="ja-JP" altLang="en-US" sz="2000" dirty="0"/>
                    </a:p>
                  </a:txBody>
                  <a:tcPr marT="36000" marB="36000"/>
                </a:tc>
                <a:extLst>
                  <a:ext uri="{0D108BD9-81ED-4DB2-BD59-A6C34878D82A}">
                    <a16:rowId xmlns:a16="http://schemas.microsoft.com/office/drawing/2014/main" val="10007"/>
                  </a:ext>
                </a:extLst>
              </a:tr>
              <a:tr h="144502">
                <a:tc>
                  <a:txBody>
                    <a:bodyPr/>
                    <a:lstStyle/>
                    <a:p>
                      <a:pPr>
                        <a:lnSpc>
                          <a:spcPct val="90000"/>
                        </a:lnSpc>
                      </a:pPr>
                      <a:r>
                        <a:rPr kumimoji="1" lang="en-US" altLang="ja-JP" sz="2000" dirty="0"/>
                        <a:t>Authentication</a:t>
                      </a:r>
                      <a:endParaRPr kumimoji="1" lang="ja-JP" altLang="en-US" sz="2000" dirty="0"/>
                    </a:p>
                  </a:txBody>
                  <a:tcPr marT="36000" marB="36000"/>
                </a:tc>
                <a:tc>
                  <a:txBody>
                    <a:bodyPr/>
                    <a:lstStyle/>
                    <a:p>
                      <a:pPr>
                        <a:lnSpc>
                          <a:spcPct val="90000"/>
                        </a:lnSpc>
                      </a:pPr>
                      <a:r>
                        <a:rPr kumimoji="1" lang="en-US" altLang="ja-JP" sz="2000" dirty="0"/>
                        <a:t>OS,</a:t>
                      </a:r>
                      <a:r>
                        <a:rPr kumimoji="1" lang="en-US" altLang="ja-JP" sz="2000" baseline="0" dirty="0"/>
                        <a:t> DB, LDAP, Kerberos</a:t>
                      </a:r>
                      <a:endParaRPr kumimoji="1" lang="en-US" altLang="ja-JP" sz="2000" dirty="0"/>
                    </a:p>
                  </a:txBody>
                  <a:tcPr marT="36000" marB="36000"/>
                </a:tc>
                <a:tc>
                  <a:txBody>
                    <a:bodyPr/>
                    <a:lstStyle/>
                    <a:p>
                      <a:pPr>
                        <a:lnSpc>
                          <a:spcPct val="90000"/>
                        </a:lnSpc>
                      </a:pPr>
                      <a:r>
                        <a:rPr kumimoji="1" lang="en-US" altLang="ja-JP" sz="2000" dirty="0"/>
                        <a:t>OS, DB, LDAP, Kerberos</a:t>
                      </a:r>
                    </a:p>
                  </a:txBody>
                  <a:tcPr marT="36000" marB="360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87931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377264" y="375228"/>
            <a:ext cx="11125200" cy="672987"/>
          </a:xfrm>
        </p:spPr>
        <p:txBody>
          <a:bodyPr/>
          <a:lstStyle/>
          <a:p>
            <a:r>
              <a:rPr lang="en-US" dirty="0"/>
              <a:t>MySQL Roles</a:t>
            </a:r>
          </a:p>
        </p:txBody>
      </p:sp>
      <p:sp>
        <p:nvSpPr>
          <p:cNvPr id="5" name="Content Placeholder 2">
            <a:extLst>
              <a:ext uri="{FF2B5EF4-FFF2-40B4-BE49-F238E27FC236}">
                <a16:creationId xmlns:a16="http://schemas.microsoft.com/office/drawing/2014/main" id="{B2365342-DAA1-5E43-9641-B25CFA1A2941}"/>
              </a:ext>
            </a:extLst>
          </p:cNvPr>
          <p:cNvSpPr>
            <a:spLocks noGrp="1"/>
          </p:cNvSpPr>
          <p:nvPr>
            <p:ph idx="1"/>
          </p:nvPr>
        </p:nvSpPr>
        <p:spPr>
          <a:xfrm>
            <a:off x="286733" y="1447800"/>
            <a:ext cx="11126522" cy="3962400"/>
          </a:xfrm>
        </p:spPr>
        <p:txBody>
          <a:bodyPr/>
          <a:lstStyle/>
          <a:p>
            <a:pPr marL="342900" indent="-342900">
              <a:buFont typeface="Arial" panose="020B0604020202020204" pitchFamily="34" charset="0"/>
              <a:buChar char="•"/>
            </a:pPr>
            <a:r>
              <a:rPr lang="en-US" sz="2000" dirty="0"/>
              <a:t>A role is basically a user account with login disabled (locked and no privileges)</a:t>
            </a:r>
          </a:p>
          <a:p>
            <a:pPr marL="342900" indent="-342900">
              <a:buFont typeface="Arial" panose="020B0604020202020204" pitchFamily="34" charset="0"/>
              <a:buChar char="•"/>
            </a:pPr>
            <a:r>
              <a:rPr lang="en-US" sz="2000" dirty="0"/>
              <a:t>Improving MySQL Access Controls</a:t>
            </a:r>
          </a:p>
          <a:p>
            <a:pPr marL="342900" indent="-342900">
              <a:buFont typeface="Arial" panose="020B0604020202020204" pitchFamily="34" charset="0"/>
              <a:buChar char="•"/>
            </a:pPr>
            <a:r>
              <a:rPr lang="en-US" sz="2000" dirty="0"/>
              <a:t>Easier to manage user and applications rights</a:t>
            </a:r>
          </a:p>
          <a:p>
            <a:pPr marL="342900" indent="-342900">
              <a:buFont typeface="Arial" panose="020B0604020202020204" pitchFamily="34" charset="0"/>
              <a:buChar char="•"/>
            </a:pPr>
            <a:r>
              <a:rPr lang="en-US" sz="2000" dirty="0"/>
              <a:t>As standards compliant as practically possible</a:t>
            </a:r>
          </a:p>
          <a:p>
            <a:pPr marL="342900" indent="-342900">
              <a:buFont typeface="Arial" panose="020B0604020202020204" pitchFamily="34" charset="0"/>
              <a:buChar char="•"/>
            </a:pPr>
            <a:r>
              <a:rPr lang="en-US" sz="2000" dirty="0"/>
              <a:t>Multiple default roles</a:t>
            </a:r>
          </a:p>
          <a:p>
            <a:pPr marL="342900" indent="-342900">
              <a:buFont typeface="Arial" panose="020B0604020202020204" pitchFamily="34" charset="0"/>
              <a:buChar char="•"/>
            </a:pPr>
            <a:r>
              <a:rPr lang="en-US" sz="2000" dirty="0"/>
              <a:t>2 new tables: </a:t>
            </a:r>
            <a:r>
              <a:rPr lang="en-US" sz="2000" b="1" dirty="0" err="1"/>
              <a:t>mysql.role_edges</a:t>
            </a:r>
            <a:r>
              <a:rPr lang="en-US" sz="2000" dirty="0"/>
              <a:t> and </a:t>
            </a:r>
            <a:r>
              <a:rPr lang="en-US" sz="2000" b="1" dirty="0" err="1"/>
              <a:t>mysql.default_roles</a:t>
            </a:r>
            <a:endParaRPr lang="en-US" sz="2000" b="1" dirty="0"/>
          </a:p>
          <a:p>
            <a:pPr marL="342900" indent="-342900">
              <a:buFont typeface="Arial" panose="020B0604020202020204" pitchFamily="34" charset="0"/>
              <a:buChar char="•"/>
            </a:pPr>
            <a:r>
              <a:rPr lang="en-US" sz="2000" dirty="0"/>
              <a:t>SQL functions: </a:t>
            </a:r>
            <a:r>
              <a:rPr lang="en-US" sz="2000" b="1" dirty="0"/>
              <a:t>CURRENT_ROLE()</a:t>
            </a:r>
          </a:p>
          <a:p>
            <a:pPr marL="342900" indent="-342900">
              <a:buFont typeface="Arial" panose="020B0604020202020204" pitchFamily="34" charset="0"/>
              <a:buChar char="•"/>
            </a:pPr>
            <a:r>
              <a:rPr lang="en-US" sz="2000" dirty="0"/>
              <a:t>3 new global privileges: </a:t>
            </a:r>
            <a:r>
              <a:rPr lang="en-US" sz="2000" b="1" dirty="0"/>
              <a:t>CREATE ROLE, DROP ROLE</a:t>
            </a:r>
            <a:r>
              <a:rPr lang="en-US" sz="2000" dirty="0"/>
              <a:t> and </a:t>
            </a:r>
            <a:r>
              <a:rPr lang="en-US" sz="2000" b="1" dirty="0"/>
              <a:t>ROLE_ADMIN</a:t>
            </a:r>
          </a:p>
          <a:p>
            <a:pPr marL="342900" indent="-342900">
              <a:buFont typeface="Arial" panose="020B0604020202020204" pitchFamily="34" charset="0"/>
              <a:buChar char="•"/>
            </a:pPr>
            <a:r>
              <a:rPr lang="en-US" sz="2000" dirty="0"/>
              <a:t>Extensions to: </a:t>
            </a:r>
            <a:r>
              <a:rPr lang="en-US" sz="2000" b="1" dirty="0"/>
              <a:t>ALTER USER</a:t>
            </a:r>
            <a:r>
              <a:rPr lang="en-US" sz="2000" dirty="0"/>
              <a:t>, </a:t>
            </a:r>
            <a:r>
              <a:rPr lang="en-US" sz="2000" b="1" dirty="0"/>
              <a:t>GRANT/REVOKE</a:t>
            </a:r>
            <a:r>
              <a:rPr lang="en-US" sz="2000" dirty="0"/>
              <a:t>, </a:t>
            </a:r>
            <a:r>
              <a:rPr lang="en-US" sz="2000" b="1" dirty="0"/>
              <a:t>SET </a:t>
            </a:r>
            <a:r>
              <a:rPr lang="en-US" sz="2000" dirty="0"/>
              <a:t>and </a:t>
            </a:r>
            <a:r>
              <a:rPr lang="en-US" sz="2000" b="1" dirty="0"/>
              <a:t>SHOW GRANTS</a:t>
            </a:r>
            <a:endParaRPr lang="en-US" sz="2000" dirty="0"/>
          </a:p>
        </p:txBody>
      </p:sp>
    </p:spTree>
    <p:extLst>
      <p:ext uri="{BB962C8B-B14F-4D97-AF65-F5344CB8AC3E}">
        <p14:creationId xmlns:p14="http://schemas.microsoft.com/office/powerpoint/2010/main" val="22488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83F710-F9D0-D543-BD2B-F331C54B35F5}"/>
              </a:ext>
            </a:extLst>
          </p:cNvPr>
          <p:cNvSpPr>
            <a:spLocks noGrp="1"/>
          </p:cNvSpPr>
          <p:nvPr>
            <p:ph type="title"/>
          </p:nvPr>
        </p:nvSpPr>
        <p:spPr>
          <a:xfrm>
            <a:off x="644893" y="332592"/>
            <a:ext cx="11125200" cy="528021"/>
          </a:xfrm>
        </p:spPr>
        <p:txBody>
          <a:bodyPr/>
          <a:lstStyle/>
          <a:p>
            <a:r>
              <a:rPr lang="en-US" dirty="0"/>
              <a:t>MySQL Roles Example</a:t>
            </a:r>
          </a:p>
        </p:txBody>
      </p:sp>
      <p:pic>
        <p:nvPicPr>
          <p:cNvPr id="6" name="Picture 5">
            <a:extLst>
              <a:ext uri="{FF2B5EF4-FFF2-40B4-BE49-F238E27FC236}">
                <a16:creationId xmlns:a16="http://schemas.microsoft.com/office/drawing/2014/main" id="{E8F396D2-1E51-D142-A163-1E5FA4EAAA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1737" y="3607572"/>
            <a:ext cx="9688525" cy="2294650"/>
          </a:xfrm>
          <a:prstGeom prst="rect">
            <a:avLst/>
          </a:prstGeom>
        </p:spPr>
      </p:pic>
      <p:pic>
        <p:nvPicPr>
          <p:cNvPr id="7" name="Picture 6">
            <a:extLst>
              <a:ext uri="{FF2B5EF4-FFF2-40B4-BE49-F238E27FC236}">
                <a16:creationId xmlns:a16="http://schemas.microsoft.com/office/drawing/2014/main" id="{AEE4F161-8DC6-114D-ABB6-004D22FC9122}"/>
              </a:ext>
            </a:extLst>
          </p:cNvPr>
          <p:cNvPicPr>
            <a:picLocks noChangeAspect="1"/>
          </p:cNvPicPr>
          <p:nvPr/>
        </p:nvPicPr>
        <p:blipFill>
          <a:blip r:embed="rId3" cstate="print"/>
          <a:stretch>
            <a:fillRect/>
          </a:stretch>
        </p:blipFill>
        <p:spPr>
          <a:xfrm>
            <a:off x="1105606" y="1213909"/>
            <a:ext cx="9980788" cy="2215091"/>
          </a:xfrm>
          <a:prstGeom prst="rect">
            <a:avLst/>
          </a:prstGeom>
        </p:spPr>
      </p:pic>
    </p:spTree>
    <p:extLst>
      <p:ext uri="{BB962C8B-B14F-4D97-AF65-F5344CB8AC3E}">
        <p14:creationId xmlns:p14="http://schemas.microsoft.com/office/powerpoint/2010/main" val="9334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9"/>
            <a:ext cx="10515600" cy="654704"/>
          </a:xfrm>
        </p:spPr>
        <p:txBody>
          <a:bodyPr/>
          <a:lstStyle/>
          <a:p>
            <a:r>
              <a:rPr lang="en-US" dirty="0"/>
              <a:t>MySQL Password Validation Plugin</a:t>
            </a:r>
          </a:p>
        </p:txBody>
      </p:sp>
      <p:sp>
        <p:nvSpPr>
          <p:cNvPr id="6" name="Rectangle 5">
            <a:extLst>
              <a:ext uri="{FF2B5EF4-FFF2-40B4-BE49-F238E27FC236}">
                <a16:creationId xmlns:a16="http://schemas.microsoft.com/office/drawing/2014/main" id="{8C008A09-1004-FF44-A17D-E73180A32EBA}"/>
              </a:ext>
            </a:extLst>
          </p:cNvPr>
          <p:cNvSpPr/>
          <p:nvPr/>
        </p:nvSpPr>
        <p:spPr>
          <a:xfrm>
            <a:off x="395434" y="1536174"/>
            <a:ext cx="5574187" cy="3785652"/>
          </a:xfrm>
          <a:prstGeom prst="rect">
            <a:avLst/>
          </a:prstGeom>
        </p:spPr>
        <p:txBody>
          <a:bodyPr wrap="square">
            <a:spAutoFit/>
          </a:bodyPr>
          <a:lstStyle/>
          <a:p>
            <a:pPr marL="285750" indent="-285750">
              <a:buFont typeface="Arial" panose="020B0604020202020204" pitchFamily="34" charset="0"/>
              <a:buChar char="•"/>
            </a:pPr>
            <a:r>
              <a:rPr lang="en-SG" sz="2000" dirty="0">
                <a:cs typeface="Oracle Sans Light" panose="020B0403020204020204" pitchFamily="34" charset="0"/>
              </a:rPr>
              <a:t>The Password validation plugin serves to test passwords and improve security. </a:t>
            </a:r>
          </a:p>
          <a:p>
            <a:pPr marL="285750" indent="-285750">
              <a:buFont typeface="Arial" panose="020B0604020202020204" pitchFamily="34" charset="0"/>
              <a:buChar char="•"/>
            </a:pPr>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It exposes a set of system variables that enable to define password policy.</a:t>
            </a:r>
          </a:p>
          <a:p>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the plugin checks the password against the current password policy and rejects it if it is weak</a:t>
            </a:r>
            <a:r>
              <a:rPr lang="en-SG" sz="2000" dirty="0">
                <a:cs typeface="Oracle Sans" panose="020B0503020204020204" pitchFamily="34" charset="0"/>
              </a:rPr>
              <a:t>.</a:t>
            </a:r>
          </a:p>
          <a:p>
            <a:pPr marL="285750" indent="-285750">
              <a:buFont typeface="Arial" panose="020B0604020202020204" pitchFamily="34" charset="0"/>
              <a:buChar char="•"/>
            </a:pPr>
            <a:endParaRPr lang="en-SG" sz="2000" dirty="0">
              <a:cs typeface="Oracle Sans" panose="020B0503020204020204" pitchFamily="34" charset="0"/>
            </a:endParaRPr>
          </a:p>
          <a:p>
            <a:pPr marL="285750" indent="-285750">
              <a:buFont typeface="Arial" panose="020B0604020202020204" pitchFamily="34" charset="0"/>
              <a:buChar char="•"/>
            </a:pPr>
            <a:r>
              <a:rPr lang="en-SG" sz="2000" dirty="0">
                <a:cs typeface="Oracle Sans" panose="020B0503020204020204" pitchFamily="34" charset="0"/>
              </a:rPr>
              <a:t>mysql &gt; install plugin </a:t>
            </a:r>
            <a:r>
              <a:rPr lang="en-SG" sz="2000" dirty="0" err="1">
                <a:cs typeface="Oracle Sans" panose="020B0503020204020204" pitchFamily="34" charset="0"/>
              </a:rPr>
              <a:t>validate_password</a:t>
            </a:r>
            <a:r>
              <a:rPr lang="en-SG" sz="2000" dirty="0">
                <a:cs typeface="Oracle Sans" panose="020B0503020204020204" pitchFamily="34" charset="0"/>
              </a:rPr>
              <a:t> </a:t>
            </a:r>
            <a:r>
              <a:rPr lang="en-SG" sz="2000" dirty="0" err="1">
                <a:cs typeface="Oracle Sans" panose="020B0503020204020204" pitchFamily="34" charset="0"/>
              </a:rPr>
              <a:t>soname</a:t>
            </a:r>
            <a:r>
              <a:rPr lang="en-SG" sz="2000" dirty="0">
                <a:cs typeface="Oracle Sans" panose="020B0503020204020204" pitchFamily="34" charset="0"/>
              </a:rPr>
              <a:t> ‘</a:t>
            </a:r>
            <a:r>
              <a:rPr lang="en-SG" sz="2000" dirty="0" err="1">
                <a:cs typeface="Oracle Sans" panose="020B0503020204020204" pitchFamily="34" charset="0"/>
              </a:rPr>
              <a:t>validate_password.so</a:t>
            </a:r>
            <a:r>
              <a:rPr lang="en-SG" sz="2000" dirty="0">
                <a:cs typeface="Oracle Sans" panose="020B0503020204020204" pitchFamily="34" charset="0"/>
              </a:rPr>
              <a:t>’;</a:t>
            </a:r>
          </a:p>
        </p:txBody>
      </p:sp>
      <p:graphicFrame>
        <p:nvGraphicFramePr>
          <p:cNvPr id="7" name="Table 6">
            <a:extLst>
              <a:ext uri="{FF2B5EF4-FFF2-40B4-BE49-F238E27FC236}">
                <a16:creationId xmlns:a16="http://schemas.microsoft.com/office/drawing/2014/main" id="{7439CCAD-7DB5-744F-80D2-C9A6CEF0CD93}"/>
              </a:ext>
            </a:extLst>
          </p:cNvPr>
          <p:cNvGraphicFramePr>
            <a:graphicFrameLocks noGrp="1"/>
          </p:cNvGraphicFramePr>
          <p:nvPr>
            <p:extLst>
              <p:ext uri="{D42A27DB-BD31-4B8C-83A1-F6EECF244321}">
                <p14:modId xmlns:p14="http://schemas.microsoft.com/office/powerpoint/2010/main" val="2563065237"/>
              </p:ext>
            </p:extLst>
          </p:nvPr>
        </p:nvGraphicFramePr>
        <p:xfrm>
          <a:off x="6222381" y="1750617"/>
          <a:ext cx="5685208" cy="3356766"/>
        </p:xfrm>
        <a:graphic>
          <a:graphicData uri="http://schemas.openxmlformats.org/drawingml/2006/table">
            <a:tbl>
              <a:tblPr firstRow="1" bandRow="1">
                <a:tableStyleId>{073A0DAA-6AF3-43AB-8588-CEC1D06C72B9}</a:tableStyleId>
              </a:tblPr>
              <a:tblGrid>
                <a:gridCol w="5685208">
                  <a:extLst>
                    <a:ext uri="{9D8B030D-6E8A-4147-A177-3AD203B41FA5}">
                      <a16:colId xmlns:a16="http://schemas.microsoft.com/office/drawing/2014/main" val="3409157996"/>
                    </a:ext>
                  </a:extLst>
                </a:gridCol>
              </a:tblGrid>
              <a:tr h="428484">
                <a:tc>
                  <a:txBody>
                    <a:bodyPr/>
                    <a:lstStyle/>
                    <a:p>
                      <a:pPr algn="ctr"/>
                      <a:r>
                        <a:rPr lang="en-US" dirty="0">
                          <a:solidFill>
                            <a:schemeClr val="bg1"/>
                          </a:solidFill>
                        </a:rPr>
                        <a:t>New System Variables</a:t>
                      </a:r>
                    </a:p>
                  </a:txBody>
                  <a:tcPr/>
                </a:tc>
                <a:extLst>
                  <a:ext uri="{0D108BD9-81ED-4DB2-BD59-A6C34878D82A}">
                    <a16:rowId xmlns:a16="http://schemas.microsoft.com/office/drawing/2014/main" val="2182757497"/>
                  </a:ext>
                </a:extLst>
              </a:tr>
              <a:tr h="3573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VALIDATE_PASSWORD_LENGTH (default: 8)</a:t>
                      </a:r>
                    </a:p>
                  </a:txBody>
                  <a:tcPr/>
                </a:tc>
                <a:extLst>
                  <a:ext uri="{0D108BD9-81ED-4DB2-BD59-A6C34878D82A}">
                    <a16:rowId xmlns:a16="http://schemas.microsoft.com/office/drawing/2014/main" val="163776456"/>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VALIDATE_PASSWORD_MIXED_CASE_COUNT (default: 1)</a:t>
                      </a:r>
                    </a:p>
                  </a:txBody>
                  <a:tcPr/>
                </a:tc>
                <a:extLst>
                  <a:ext uri="{0D108BD9-81ED-4DB2-BD59-A6C34878D82A}">
                    <a16:rowId xmlns:a16="http://schemas.microsoft.com/office/drawing/2014/main" val="3754302597"/>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VALIDATE_PASSWORD_CHECK_USER_NAME (default: ON)</a:t>
                      </a:r>
                    </a:p>
                  </a:txBody>
                  <a:tcPr/>
                </a:tc>
                <a:extLst>
                  <a:ext uri="{0D108BD9-81ED-4DB2-BD59-A6C34878D82A}">
                    <a16:rowId xmlns:a16="http://schemas.microsoft.com/office/drawing/2014/main" val="2357874655"/>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VALIDATE_PASSWORD_NUMBER_COUNT (default: 1)</a:t>
                      </a:r>
                    </a:p>
                  </a:txBody>
                  <a:tcPr/>
                </a:tc>
                <a:extLst>
                  <a:ext uri="{0D108BD9-81ED-4DB2-BD59-A6C34878D82A}">
                    <a16:rowId xmlns:a16="http://schemas.microsoft.com/office/drawing/2014/main" val="2556186843"/>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VALIDATE_PASSWORD_SPECIAL_CHAR_COUNT (default: 1)</a:t>
                      </a:r>
                    </a:p>
                  </a:txBody>
                  <a:tcPr/>
                </a:tc>
                <a:extLst>
                  <a:ext uri="{0D108BD9-81ED-4DB2-BD59-A6C34878D82A}">
                    <a16:rowId xmlns:a16="http://schemas.microsoft.com/office/drawing/2014/main" val="680390840"/>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VALIDATE_PASSWORD_DICTIONARY_FILE</a:t>
                      </a:r>
                    </a:p>
                  </a:txBody>
                  <a:tcPr/>
                </a:tc>
                <a:extLst>
                  <a:ext uri="{0D108BD9-81ED-4DB2-BD59-A6C34878D82A}">
                    <a16:rowId xmlns:a16="http://schemas.microsoft.com/office/drawing/2014/main" val="1653001488"/>
                  </a:ext>
                </a:extLst>
              </a:tr>
              <a:tr h="42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dirty="0"/>
                        <a:t>VALIDATE_PASSWORD_POLICY (LOW | MEDIUM | STRONG)</a:t>
                      </a:r>
                    </a:p>
                  </a:txBody>
                  <a:tcPr/>
                </a:tc>
                <a:extLst>
                  <a:ext uri="{0D108BD9-81ED-4DB2-BD59-A6C34878D82A}">
                    <a16:rowId xmlns:a16="http://schemas.microsoft.com/office/drawing/2014/main" val="2587968331"/>
                  </a:ext>
                </a:extLst>
              </a:tr>
            </a:tbl>
          </a:graphicData>
        </a:graphic>
      </p:graphicFrame>
    </p:spTree>
    <p:extLst>
      <p:ext uri="{BB962C8B-B14F-4D97-AF65-F5344CB8AC3E}">
        <p14:creationId xmlns:p14="http://schemas.microsoft.com/office/powerpoint/2010/main" val="72743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9"/>
            <a:ext cx="10515600" cy="543192"/>
          </a:xfrm>
        </p:spPr>
        <p:txBody>
          <a:bodyPr/>
          <a:lstStyle/>
          <a:p>
            <a:r>
              <a:rPr lang="en-US" dirty="0"/>
              <a:t>Password Expiry and Reuse Policy</a:t>
            </a:r>
          </a:p>
        </p:txBody>
      </p:sp>
      <p:graphicFrame>
        <p:nvGraphicFramePr>
          <p:cNvPr id="8" name="Table 7">
            <a:extLst>
              <a:ext uri="{FF2B5EF4-FFF2-40B4-BE49-F238E27FC236}">
                <a16:creationId xmlns:a16="http://schemas.microsoft.com/office/drawing/2014/main" id="{FC093761-C70D-4245-B417-20CF4DD4E905}"/>
              </a:ext>
            </a:extLst>
          </p:cNvPr>
          <p:cNvGraphicFramePr>
            <a:graphicFrameLocks noGrp="1"/>
          </p:cNvGraphicFramePr>
          <p:nvPr>
            <p:extLst>
              <p:ext uri="{D42A27DB-BD31-4B8C-83A1-F6EECF244321}">
                <p14:modId xmlns:p14="http://schemas.microsoft.com/office/powerpoint/2010/main" val="3407081456"/>
              </p:ext>
            </p:extLst>
          </p:nvPr>
        </p:nvGraphicFramePr>
        <p:xfrm>
          <a:off x="635000" y="1077458"/>
          <a:ext cx="9404928" cy="2373312"/>
        </p:xfrm>
        <a:graphic>
          <a:graphicData uri="http://schemas.openxmlformats.org/drawingml/2006/table">
            <a:tbl>
              <a:tblPr firstRow="1" bandRow="1">
                <a:tableStyleId>{073A0DAA-6AF3-43AB-8588-CEC1D06C72B9}</a:tableStyleId>
              </a:tblPr>
              <a:tblGrid>
                <a:gridCol w="4823692">
                  <a:extLst>
                    <a:ext uri="{9D8B030D-6E8A-4147-A177-3AD203B41FA5}">
                      <a16:colId xmlns:a16="http://schemas.microsoft.com/office/drawing/2014/main" val="3409157996"/>
                    </a:ext>
                  </a:extLst>
                </a:gridCol>
                <a:gridCol w="4581236">
                  <a:extLst>
                    <a:ext uri="{9D8B030D-6E8A-4147-A177-3AD203B41FA5}">
                      <a16:colId xmlns:a16="http://schemas.microsoft.com/office/drawing/2014/main" val="1569754661"/>
                    </a:ext>
                  </a:extLst>
                </a:gridCol>
              </a:tblGrid>
              <a:tr h="497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Oracle Sans" panose="020B0503020204020204" pitchFamily="34" charset="0"/>
                          <a:cs typeface="Oracle Sans" panose="020B0503020204020204" pitchFamily="34" charset="0"/>
                        </a:rPr>
                        <a:t>System Variables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Oracle Sans" panose="020B0503020204020204" pitchFamily="34" charset="0"/>
                          <a:cs typeface="Oracle Sans" panose="020B0503020204020204" pitchFamily="34" charset="0"/>
                        </a:rPr>
                        <a:t>Description</a:t>
                      </a:r>
                    </a:p>
                  </a:txBody>
                  <a:tcPr/>
                </a:tc>
                <a:extLst>
                  <a:ext uri="{0D108BD9-81ED-4DB2-BD59-A6C34878D82A}">
                    <a16:rowId xmlns:a16="http://schemas.microsoft.com/office/drawing/2014/main" val="163776456"/>
                  </a:ext>
                </a:extLst>
              </a:tr>
              <a:tr h="6376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PASSWORD_LIFETIME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determine amount of days it takes before a password can be auto-expired</a:t>
                      </a:r>
                    </a:p>
                  </a:txBody>
                  <a:tcPr/>
                </a:tc>
                <a:extLst>
                  <a:ext uri="{0D108BD9-81ED-4DB2-BD59-A6C34878D82A}">
                    <a16:rowId xmlns:a16="http://schemas.microsoft.com/office/drawing/2014/main" val="3754302597"/>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PASSWORD_REUSE_HISTORY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determines number of distinct password set before a password can be reused</a:t>
                      </a:r>
                    </a:p>
                  </a:txBody>
                  <a:tcPr/>
                </a:tc>
                <a:extLst>
                  <a:ext uri="{0D108BD9-81ED-4DB2-BD59-A6C34878D82A}">
                    <a16:rowId xmlns:a16="http://schemas.microsoft.com/office/drawing/2014/main" val="2357874655"/>
                  </a:ext>
                </a:extLst>
              </a:tr>
              <a:tr h="6280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PASSWORD_REUSE_TIME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determines amount of days it takes before a password can be reused</a:t>
                      </a:r>
                    </a:p>
                  </a:txBody>
                  <a:tcPr/>
                </a:tc>
                <a:extLst>
                  <a:ext uri="{0D108BD9-81ED-4DB2-BD59-A6C34878D82A}">
                    <a16:rowId xmlns:a16="http://schemas.microsoft.com/office/drawing/2014/main" val="2556186843"/>
                  </a:ext>
                </a:extLst>
              </a:tr>
            </a:tbl>
          </a:graphicData>
        </a:graphic>
      </p:graphicFrame>
      <p:pic>
        <p:nvPicPr>
          <p:cNvPr id="4" name="Picture 3">
            <a:extLst>
              <a:ext uri="{FF2B5EF4-FFF2-40B4-BE49-F238E27FC236}">
                <a16:creationId xmlns:a16="http://schemas.microsoft.com/office/drawing/2014/main" id="{91AA1105-FECD-554D-8D3A-CF3355335C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001" y="3595755"/>
            <a:ext cx="9404928" cy="832043"/>
          </a:xfrm>
          <a:prstGeom prst="rect">
            <a:avLst/>
          </a:prstGeom>
        </p:spPr>
      </p:pic>
      <p:pic>
        <p:nvPicPr>
          <p:cNvPr id="10" name="Picture 9">
            <a:extLst>
              <a:ext uri="{FF2B5EF4-FFF2-40B4-BE49-F238E27FC236}">
                <a16:creationId xmlns:a16="http://schemas.microsoft.com/office/drawing/2014/main" id="{0367EFD8-5D28-5B4C-B5AA-781D1E48A3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000" y="4473211"/>
            <a:ext cx="9404928" cy="887462"/>
          </a:xfrm>
          <a:prstGeom prst="rect">
            <a:avLst/>
          </a:prstGeom>
        </p:spPr>
      </p:pic>
      <p:pic>
        <p:nvPicPr>
          <p:cNvPr id="12" name="Picture 11">
            <a:extLst>
              <a:ext uri="{FF2B5EF4-FFF2-40B4-BE49-F238E27FC236}">
                <a16:creationId xmlns:a16="http://schemas.microsoft.com/office/drawing/2014/main" id="{238FA5DC-7CB7-B94A-9CD5-86326B3F41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000" y="5406084"/>
            <a:ext cx="9404928" cy="748915"/>
          </a:xfrm>
          <a:prstGeom prst="rect">
            <a:avLst/>
          </a:prstGeom>
        </p:spPr>
      </p:pic>
    </p:spTree>
    <p:extLst>
      <p:ext uri="{BB962C8B-B14F-4D97-AF65-F5344CB8AC3E}">
        <p14:creationId xmlns:p14="http://schemas.microsoft.com/office/powerpoint/2010/main" val="43278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9"/>
            <a:ext cx="10515600" cy="677028"/>
          </a:xfrm>
        </p:spPr>
        <p:txBody>
          <a:bodyPr>
            <a:normAutofit/>
          </a:bodyPr>
          <a:lstStyle/>
          <a:p>
            <a:r>
              <a:rPr lang="en-US" sz="2800" dirty="0"/>
              <a:t>Failed Login Tracking and Temporary Account Locking</a:t>
            </a:r>
          </a:p>
        </p:txBody>
      </p:sp>
      <p:sp>
        <p:nvSpPr>
          <p:cNvPr id="5" name="Rectangle 4">
            <a:extLst>
              <a:ext uri="{FF2B5EF4-FFF2-40B4-BE49-F238E27FC236}">
                <a16:creationId xmlns:a16="http://schemas.microsoft.com/office/drawing/2014/main" id="{69CEEE1E-04D8-9646-8547-1997971C2BFF}"/>
              </a:ext>
            </a:extLst>
          </p:cNvPr>
          <p:cNvSpPr/>
          <p:nvPr/>
        </p:nvSpPr>
        <p:spPr>
          <a:xfrm>
            <a:off x="371555" y="1097660"/>
            <a:ext cx="11194774" cy="5016758"/>
          </a:xfrm>
          <a:prstGeom prst="rect">
            <a:avLst/>
          </a:prstGeom>
        </p:spPr>
        <p:txBody>
          <a:bodyPr wrap="square">
            <a:spAutoFit/>
          </a:bodyPr>
          <a:lstStyle/>
          <a:p>
            <a:pPr marL="285750" indent="-285750">
              <a:buFont typeface="Arial" panose="020B0604020202020204" pitchFamily="34" charset="0"/>
              <a:buChar char="•"/>
            </a:pPr>
            <a:r>
              <a:rPr lang="en-SG" sz="2000" dirty="0">
                <a:cs typeface="Oracle Sans Light" panose="020B0403020204020204" pitchFamily="34" charset="0"/>
              </a:rPr>
              <a:t>As of MySQL 8.0.19, administrators can configure user accounts such that too many consecutive login failures cause temporary account locking.</a:t>
            </a:r>
          </a:p>
          <a:p>
            <a:pPr marL="285750" indent="-285750">
              <a:buFont typeface="Arial" panose="020B0604020202020204" pitchFamily="34" charset="0"/>
              <a:buChar char="•"/>
            </a:pPr>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endParaRPr lang="en-SG" sz="2000" dirty="0">
              <a:cs typeface="Oracle Sans Light" panose="020B04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Reset by restarting MySQL server or DBA intervention to UNLOCK</a:t>
            </a:r>
          </a:p>
        </p:txBody>
      </p:sp>
      <p:graphicFrame>
        <p:nvGraphicFramePr>
          <p:cNvPr id="4" name="Table 3">
            <a:extLst>
              <a:ext uri="{FF2B5EF4-FFF2-40B4-BE49-F238E27FC236}">
                <a16:creationId xmlns:a16="http://schemas.microsoft.com/office/drawing/2014/main" id="{94C5D9C4-634F-5A48-B17E-03997ACC0BAB}"/>
              </a:ext>
            </a:extLst>
          </p:cNvPr>
          <p:cNvGraphicFramePr>
            <a:graphicFrameLocks noGrp="1"/>
          </p:cNvGraphicFramePr>
          <p:nvPr>
            <p:extLst>
              <p:ext uri="{D42A27DB-BD31-4B8C-83A1-F6EECF244321}">
                <p14:modId xmlns:p14="http://schemas.microsoft.com/office/powerpoint/2010/main" val="711552916"/>
              </p:ext>
            </p:extLst>
          </p:nvPr>
        </p:nvGraphicFramePr>
        <p:xfrm>
          <a:off x="760480" y="2003023"/>
          <a:ext cx="9404928" cy="1973231"/>
        </p:xfrm>
        <a:graphic>
          <a:graphicData uri="http://schemas.openxmlformats.org/drawingml/2006/table">
            <a:tbl>
              <a:tblPr firstRow="1" bandRow="1">
                <a:tableStyleId>{073A0DAA-6AF3-43AB-8588-CEC1D06C72B9}</a:tableStyleId>
              </a:tblPr>
              <a:tblGrid>
                <a:gridCol w="4823692">
                  <a:extLst>
                    <a:ext uri="{9D8B030D-6E8A-4147-A177-3AD203B41FA5}">
                      <a16:colId xmlns:a16="http://schemas.microsoft.com/office/drawing/2014/main" val="3409157996"/>
                    </a:ext>
                  </a:extLst>
                </a:gridCol>
                <a:gridCol w="4581236">
                  <a:extLst>
                    <a:ext uri="{9D8B030D-6E8A-4147-A177-3AD203B41FA5}">
                      <a16:colId xmlns:a16="http://schemas.microsoft.com/office/drawing/2014/main" val="1569754661"/>
                    </a:ext>
                  </a:extLst>
                </a:gridCol>
              </a:tblGrid>
              <a:tr h="4737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dirty="0">
                          <a:latin typeface="Oracle Sans" panose="020B0503020204020204" pitchFamily="34" charset="0"/>
                          <a:cs typeface="Oracle Sans" panose="020B0503020204020204" pitchFamily="34" charset="0"/>
                        </a:rPr>
                        <a:t>System Variables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800" dirty="0">
                          <a:latin typeface="Oracle Sans" panose="020B0503020204020204" pitchFamily="34" charset="0"/>
                          <a:cs typeface="Oracle Sans" panose="020B0503020204020204" pitchFamily="34" charset="0"/>
                        </a:rPr>
                        <a:t>Description</a:t>
                      </a:r>
                    </a:p>
                  </a:txBody>
                  <a:tcPr/>
                </a:tc>
                <a:extLst>
                  <a:ext uri="{0D108BD9-81ED-4DB2-BD59-A6C34878D82A}">
                    <a16:rowId xmlns:a16="http://schemas.microsoft.com/office/drawing/2014/main" val="163776456"/>
                  </a:ext>
                </a:extLst>
              </a:tr>
              <a:tr h="670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200" dirty="0">
                          <a:solidFill>
                            <a:schemeClr val="tx1"/>
                          </a:solidFill>
                          <a:latin typeface="Oracle Sans Light" panose="020B0403020204020204" pitchFamily="34" charset="0"/>
                          <a:ea typeface="+mn-ea"/>
                          <a:cs typeface="Oracle Sans Light" panose="020B0403020204020204" pitchFamily="34" charset="0"/>
                        </a:rPr>
                        <a:t>FAILED_LOGIN_ATTEMPS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200" dirty="0">
                          <a:solidFill>
                            <a:schemeClr val="tx1"/>
                          </a:solidFill>
                          <a:latin typeface="Oracle Sans Light" panose="020B0403020204020204" pitchFamily="34" charset="0"/>
                          <a:ea typeface="+mn-ea"/>
                          <a:cs typeface="Oracle Sans Light" panose="020B0403020204020204" pitchFamily="34" charset="0"/>
                        </a:rPr>
                        <a:t>How many consecutive incorrect password caused temporary account locking</a:t>
                      </a:r>
                    </a:p>
                  </a:txBody>
                  <a:tcPr/>
                </a:tc>
                <a:extLst>
                  <a:ext uri="{0D108BD9-81ED-4DB2-BD59-A6C34878D82A}">
                    <a16:rowId xmlns:a16="http://schemas.microsoft.com/office/drawing/2014/main" val="3754302597"/>
                  </a:ext>
                </a:extLst>
              </a:tr>
              <a:tr h="8290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200" dirty="0">
                          <a:solidFill>
                            <a:schemeClr val="tx1"/>
                          </a:solidFill>
                          <a:latin typeface="Oracle Sans Light" panose="020B0403020204020204" pitchFamily="34" charset="0"/>
                          <a:ea typeface="+mn-ea"/>
                          <a:cs typeface="Oracle Sans Light" panose="020B0403020204020204" pitchFamily="34" charset="0"/>
                        </a:rPr>
                        <a:t>PASSWORD_LOCK_TIME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kern="1200" dirty="0">
                          <a:solidFill>
                            <a:schemeClr val="tx1"/>
                          </a:solidFill>
                          <a:latin typeface="Oracle Sans Light" panose="020B0403020204020204" pitchFamily="34" charset="0"/>
                          <a:ea typeface="+mn-ea"/>
                          <a:cs typeface="Oracle Sans Light" panose="020B0403020204020204" pitchFamily="34" charset="0"/>
                        </a:rPr>
                        <a:t>The number of days the account remains unlocked</a:t>
                      </a:r>
                    </a:p>
                  </a:txBody>
                  <a:tcPr/>
                </a:tc>
                <a:extLst>
                  <a:ext uri="{0D108BD9-81ED-4DB2-BD59-A6C34878D82A}">
                    <a16:rowId xmlns:a16="http://schemas.microsoft.com/office/drawing/2014/main" val="2357874655"/>
                  </a:ext>
                </a:extLst>
              </a:tr>
            </a:tbl>
          </a:graphicData>
        </a:graphic>
      </p:graphicFrame>
      <p:pic>
        <p:nvPicPr>
          <p:cNvPr id="6" name="Picture 5">
            <a:extLst>
              <a:ext uri="{FF2B5EF4-FFF2-40B4-BE49-F238E27FC236}">
                <a16:creationId xmlns:a16="http://schemas.microsoft.com/office/drawing/2014/main" id="{F42D7ED2-F4B0-1E46-8EB2-7373450DD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0481" y="4158594"/>
            <a:ext cx="9404928" cy="1283180"/>
          </a:xfrm>
          <a:prstGeom prst="rect">
            <a:avLst/>
          </a:prstGeom>
        </p:spPr>
      </p:pic>
    </p:spTree>
    <p:extLst>
      <p:ext uri="{BB962C8B-B14F-4D97-AF65-F5344CB8AC3E}">
        <p14:creationId xmlns:p14="http://schemas.microsoft.com/office/powerpoint/2010/main" val="238440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8"/>
            <a:ext cx="10515600" cy="755065"/>
          </a:xfrm>
        </p:spPr>
        <p:txBody>
          <a:bodyPr>
            <a:normAutofit/>
          </a:bodyPr>
          <a:lstStyle/>
          <a:p>
            <a:r>
              <a:rPr lang="en-US" sz="3600" dirty="0"/>
              <a:t>Random Password and Dual Password</a:t>
            </a:r>
          </a:p>
        </p:txBody>
      </p:sp>
      <p:sp>
        <p:nvSpPr>
          <p:cNvPr id="7" name="Rectangle 6">
            <a:extLst>
              <a:ext uri="{FF2B5EF4-FFF2-40B4-BE49-F238E27FC236}">
                <a16:creationId xmlns:a16="http://schemas.microsoft.com/office/drawing/2014/main" id="{E21E9563-A857-564C-B0CA-D50F804AEAED}"/>
              </a:ext>
            </a:extLst>
          </p:cNvPr>
          <p:cNvSpPr/>
          <p:nvPr/>
        </p:nvSpPr>
        <p:spPr>
          <a:xfrm>
            <a:off x="406585" y="1037063"/>
            <a:ext cx="11194774" cy="5632311"/>
          </a:xfrm>
          <a:prstGeom prst="rect">
            <a:avLst/>
          </a:prstGeom>
        </p:spPr>
        <p:txBody>
          <a:bodyPr wrap="square">
            <a:spAutoFit/>
          </a:bodyPr>
          <a:lstStyle/>
          <a:p>
            <a:endParaRPr lang="en-SG" sz="2000" dirty="0">
              <a:cs typeface="Oracle Sans" panose="020B05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Dual password is designated as primary and secondary passwords. Dual-password capability makes it possible to seamlessly perform credential changes </a:t>
            </a:r>
          </a:p>
          <a:p>
            <a:pPr marL="285750" indent="-285750">
              <a:buFont typeface="Arial" panose="020B0604020202020204" pitchFamily="34" charset="0"/>
              <a:buChar char="•"/>
            </a:pPr>
            <a:endParaRPr lang="en-SG" sz="2000" dirty="0">
              <a:cs typeface="Oracle Sans" panose="020B0503020204020204" pitchFamily="34" charset="0"/>
            </a:endParaRPr>
          </a:p>
          <a:p>
            <a:pPr marL="742950" lvl="1" indent="-285750">
              <a:buFont typeface="Arial" panose="020B0604020202020204" pitchFamily="34" charset="0"/>
              <a:buChar char="•"/>
            </a:pPr>
            <a:r>
              <a:rPr lang="en-SG" sz="2000" dirty="0">
                <a:cs typeface="Oracle Sans Light" panose="020B0403020204020204" pitchFamily="34" charset="0"/>
              </a:rPr>
              <a:t>alter user demo@'%' identified by ‘123' retain current password;</a:t>
            </a:r>
          </a:p>
          <a:p>
            <a:pPr marL="742950" lvl="1" indent="-285750">
              <a:buFont typeface="Arial" panose="020B0604020202020204" pitchFamily="34" charset="0"/>
              <a:buChar char="•"/>
            </a:pPr>
            <a:r>
              <a:rPr lang="en-SG" sz="2000" dirty="0">
                <a:cs typeface="Oracle Sans Light" panose="020B0403020204020204" pitchFamily="34" charset="0"/>
              </a:rPr>
              <a:t>alter user demo@'%' discard old password;</a:t>
            </a:r>
          </a:p>
          <a:p>
            <a:pPr marL="742950" lvl="1" indent="-285750">
              <a:buFont typeface="Arial" panose="020B0604020202020204" pitchFamily="34" charset="0"/>
              <a:buChar char="•"/>
            </a:pPr>
            <a:endParaRPr lang="en-SG" sz="2000" dirty="0">
              <a:cs typeface="Oracle Sans" panose="020B0503020204020204" pitchFamily="34" charset="0"/>
            </a:endParaRPr>
          </a:p>
          <a:p>
            <a:pPr marL="285750" indent="-285750">
              <a:buFont typeface="Arial" panose="020B0604020202020204" pitchFamily="34" charset="0"/>
              <a:buChar char="•"/>
            </a:pPr>
            <a:r>
              <a:rPr lang="en-SG" sz="2000" dirty="0">
                <a:cs typeface="Oracle Sans Light" panose="020B0403020204020204" pitchFamily="34" charset="0"/>
              </a:rPr>
              <a:t>As of MySQL 8.0.18, the </a:t>
            </a:r>
            <a:r>
              <a:rPr lang="en-SG" sz="2000" dirty="0">
                <a:cs typeface="Oracle Sans Light" panose="020B0403020204020204" pitchFamily="34" charset="0"/>
                <a:hlinkClick r:id="rId2" tooltip="13.7.1.3 CREATE USER Statement">
                  <a:extLst>
                    <a:ext uri="{A12FA001-AC4F-418D-AE19-62706E023703}">
                      <ahyp:hlinkClr xmlns:ahyp="http://schemas.microsoft.com/office/drawing/2018/hyperlinkcolor" val="tx"/>
                    </a:ext>
                  </a:extLst>
                </a:hlinkClick>
              </a:rPr>
              <a:t>CREATE USER</a:t>
            </a:r>
            <a:r>
              <a:rPr lang="en-SG" sz="2000" dirty="0">
                <a:cs typeface="Oracle Sans Light" panose="020B0403020204020204" pitchFamily="34" charset="0"/>
              </a:rPr>
              <a:t>, </a:t>
            </a:r>
            <a:r>
              <a:rPr lang="en-SG" sz="2000" dirty="0">
                <a:cs typeface="Oracle Sans Light" panose="020B0403020204020204" pitchFamily="34" charset="0"/>
                <a:hlinkClick r:id="rId3" tooltip="13.7.1.1 ALTER USER Statement">
                  <a:extLst>
                    <a:ext uri="{A12FA001-AC4F-418D-AE19-62706E023703}">
                      <ahyp:hlinkClr xmlns:ahyp="http://schemas.microsoft.com/office/drawing/2018/hyperlinkcolor" val="tx"/>
                    </a:ext>
                  </a:extLst>
                </a:hlinkClick>
              </a:rPr>
              <a:t>ALTER USER</a:t>
            </a:r>
            <a:r>
              <a:rPr lang="en-SG" sz="2000" dirty="0">
                <a:cs typeface="Oracle Sans Light" panose="020B0403020204020204" pitchFamily="34" charset="0"/>
              </a:rPr>
              <a:t>, and </a:t>
            </a:r>
            <a:r>
              <a:rPr lang="en-SG" sz="2000" dirty="0">
                <a:cs typeface="Oracle Sans Light" panose="020B0403020204020204" pitchFamily="34" charset="0"/>
                <a:hlinkClick r:id="rId4" tooltip="13.7.1.10 SET PASSWORD Statement">
                  <a:extLst>
                    <a:ext uri="{A12FA001-AC4F-418D-AE19-62706E023703}">
                      <ahyp:hlinkClr xmlns:ahyp="http://schemas.microsoft.com/office/drawing/2018/hyperlinkcolor" val="tx"/>
                    </a:ext>
                  </a:extLst>
                </a:hlinkClick>
              </a:rPr>
              <a:t>SET PASSWORD</a:t>
            </a:r>
            <a:r>
              <a:rPr lang="en-SG" sz="2000" dirty="0">
                <a:cs typeface="Oracle Sans Light" panose="020B0403020204020204" pitchFamily="34" charset="0"/>
              </a:rPr>
              <a:t> statements have the capability of generating random passwords for user accounts, as an alternative to requiring explicit administrator-specified literal passwords.</a:t>
            </a:r>
          </a:p>
          <a:p>
            <a:pPr marL="285750" indent="-285750">
              <a:buFont typeface="Arial" panose="020B0604020202020204" pitchFamily="34" charset="0"/>
              <a:buChar char="•"/>
            </a:pPr>
            <a:endParaRPr lang="en-SG" sz="2000" dirty="0">
              <a:cs typeface="Oracle Sans" panose="020B0503020204020204" pitchFamily="34" charset="0"/>
            </a:endParaRPr>
          </a:p>
          <a:p>
            <a:pPr marL="1200150" lvl="2" indent="-285750">
              <a:buFont typeface="Arial" panose="020B0604020202020204" pitchFamily="34" charset="0"/>
              <a:buChar char="•"/>
            </a:pPr>
            <a:r>
              <a:rPr lang="en-SG" sz="2000" dirty="0">
                <a:cs typeface="Oracle Sans Light" panose="020B0403020204020204" pitchFamily="34" charset="0"/>
              </a:rPr>
              <a:t>mysql&gt; create user </a:t>
            </a:r>
            <a:r>
              <a:rPr lang="en-SG" sz="2000" dirty="0" err="1">
                <a:cs typeface="Oracle Sans Light" panose="020B0403020204020204" pitchFamily="34" charset="0"/>
              </a:rPr>
              <a:t>uat</a:t>
            </a:r>
            <a:r>
              <a:rPr lang="en-SG" sz="2000" dirty="0">
                <a:cs typeface="Oracle Sans Light" panose="020B0403020204020204" pitchFamily="34" charset="0"/>
              </a:rPr>
              <a:t>@'%' identified by random password;</a:t>
            </a:r>
          </a:p>
          <a:p>
            <a:pPr marL="1200150" lvl="2" indent="-285750">
              <a:buFont typeface="Arial" panose="020B0604020202020204" pitchFamily="34" charset="0"/>
              <a:buChar char="•"/>
            </a:pPr>
            <a:r>
              <a:rPr lang="en-SG" sz="2000" dirty="0">
                <a:cs typeface="Oracle Sans Light" panose="020B0403020204020204" pitchFamily="34" charset="0"/>
              </a:rPr>
              <a:t>+------+------+------------------------+</a:t>
            </a:r>
          </a:p>
          <a:p>
            <a:pPr marL="1200150" lvl="2" indent="-285750">
              <a:buFont typeface="Arial" panose="020B0604020202020204" pitchFamily="34" charset="0"/>
              <a:buChar char="•"/>
            </a:pPr>
            <a:r>
              <a:rPr lang="en-SG" sz="2000" dirty="0">
                <a:cs typeface="Oracle Sans Light" panose="020B0403020204020204" pitchFamily="34" charset="0"/>
              </a:rPr>
              <a:t>| user | host | generated password       |</a:t>
            </a:r>
          </a:p>
          <a:p>
            <a:pPr marL="1200150" lvl="2" indent="-285750">
              <a:buFont typeface="Arial" panose="020B0604020202020204" pitchFamily="34" charset="0"/>
              <a:buChar char="•"/>
            </a:pPr>
            <a:r>
              <a:rPr lang="en-SG" sz="2000" dirty="0">
                <a:cs typeface="Oracle Sans Light" panose="020B0403020204020204" pitchFamily="34" charset="0"/>
              </a:rPr>
              <a:t>+------+------+------------------------+</a:t>
            </a:r>
          </a:p>
          <a:p>
            <a:pPr marL="1200150" lvl="2" indent="-285750">
              <a:buFont typeface="Arial" panose="020B0604020202020204" pitchFamily="34" charset="0"/>
              <a:buChar char="•"/>
            </a:pPr>
            <a:r>
              <a:rPr lang="en-SG" sz="2000" dirty="0">
                <a:cs typeface="Oracle Sans Light" panose="020B0403020204020204" pitchFamily="34" charset="0"/>
              </a:rPr>
              <a:t>| </a:t>
            </a:r>
            <a:r>
              <a:rPr lang="en-SG" sz="2000" dirty="0" err="1">
                <a:cs typeface="Oracle Sans Light" panose="020B0403020204020204" pitchFamily="34" charset="0"/>
              </a:rPr>
              <a:t>uat</a:t>
            </a:r>
            <a:r>
              <a:rPr lang="en-SG" sz="2000" dirty="0">
                <a:cs typeface="Oracle Sans Light" panose="020B0403020204020204" pitchFamily="34" charset="0"/>
              </a:rPr>
              <a:t>  | %    | </a:t>
            </a:r>
            <a:r>
              <a:rPr lang="en-SG" sz="2000" dirty="0" err="1">
                <a:cs typeface="Oracle Sans Light" panose="020B0403020204020204" pitchFamily="34" charset="0"/>
              </a:rPr>
              <a:t>nPx</a:t>
            </a:r>
            <a:r>
              <a:rPr lang="en-SG" sz="2000" dirty="0">
                <a:cs typeface="Oracle Sans Light" panose="020B0403020204020204" pitchFamily="34" charset="0"/>
              </a:rPr>
              <a:t>&gt;XM{g5ibH1M__xEaP |</a:t>
            </a:r>
          </a:p>
          <a:p>
            <a:pPr marL="1200150" lvl="2" indent="-285750">
              <a:buFont typeface="Arial" panose="020B0604020202020204" pitchFamily="34" charset="0"/>
              <a:buChar char="•"/>
            </a:pPr>
            <a:r>
              <a:rPr lang="en-SG" sz="2000" dirty="0">
                <a:cs typeface="Oracle Sans Light" panose="020B0403020204020204" pitchFamily="34" charset="0"/>
              </a:rPr>
              <a:t>+------+------+------------------------+</a:t>
            </a:r>
          </a:p>
          <a:p>
            <a:pPr marL="1200150" lvl="2" indent="-285750">
              <a:buFont typeface="Arial" panose="020B0604020202020204" pitchFamily="34" charset="0"/>
              <a:buChar char="•"/>
            </a:pPr>
            <a:r>
              <a:rPr lang="en-SG" sz="2000" dirty="0">
                <a:cs typeface="Oracle Sans Light" panose="020B0403020204020204" pitchFamily="34" charset="0"/>
              </a:rPr>
              <a:t>1 row in set (0.00 sec)</a:t>
            </a:r>
          </a:p>
        </p:txBody>
      </p:sp>
    </p:spTree>
    <p:extLst>
      <p:ext uri="{BB962C8B-B14F-4D97-AF65-F5344CB8AC3E}">
        <p14:creationId xmlns:p14="http://schemas.microsoft.com/office/powerpoint/2010/main" val="203749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9"/>
            <a:ext cx="10515600" cy="610100"/>
          </a:xfrm>
        </p:spPr>
        <p:txBody>
          <a:bodyPr>
            <a:normAutofit fontScale="90000"/>
          </a:bodyPr>
          <a:lstStyle/>
          <a:p>
            <a:r>
              <a:rPr lang="en-US" sz="3600" dirty="0"/>
              <a:t>MySQL Enterprise Data Masking and De-identification</a:t>
            </a:r>
          </a:p>
        </p:txBody>
      </p:sp>
      <p:sp>
        <p:nvSpPr>
          <p:cNvPr id="5" name="Rectangle 4">
            <a:extLst>
              <a:ext uri="{FF2B5EF4-FFF2-40B4-BE49-F238E27FC236}">
                <a16:creationId xmlns:a16="http://schemas.microsoft.com/office/drawing/2014/main" id="{7C4328A2-9263-864A-A002-F6A0C555CE07}"/>
              </a:ext>
            </a:extLst>
          </p:cNvPr>
          <p:cNvSpPr/>
          <p:nvPr/>
        </p:nvSpPr>
        <p:spPr>
          <a:xfrm>
            <a:off x="3940097" y="853070"/>
            <a:ext cx="8091054" cy="3247043"/>
          </a:xfrm>
          <a:prstGeom prst="rect">
            <a:avLst/>
          </a:prstGeom>
        </p:spPr>
        <p:txBody>
          <a:bodyPr wrap="square">
            <a:spAutoFit/>
          </a:bodyPr>
          <a:lstStyle/>
          <a:p>
            <a:pPr>
              <a:spcAft>
                <a:spcPts val="600"/>
              </a:spcAft>
            </a:pPr>
            <a:endParaRPr lang="en-SG" sz="2000" dirty="0">
              <a:latin typeface="Oracle Sans" panose="020B0503020204020204" pitchFamily="34" charset="0"/>
              <a:cs typeface="Oracle Sans" panose="020B0503020204020204" pitchFamily="34" charset="0"/>
            </a:endParaRP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Data Masking simply replaces real value with false value, keeping the data format.</a:t>
            </a:r>
          </a:p>
          <a:p>
            <a:pPr>
              <a:spcAft>
                <a:spcPts val="600"/>
              </a:spcAft>
            </a:pPr>
            <a:endParaRPr lang="en-SG" sz="2000" dirty="0">
              <a:latin typeface="Oracle Sans Light" panose="020B0403020204020204" pitchFamily="34" charset="0"/>
              <a:cs typeface="Oracle Sans Light" panose="020B0403020204020204" pitchFamily="34" charset="0"/>
            </a:endParaRPr>
          </a:p>
          <a:p>
            <a:pPr marL="285750" indent="-285750">
              <a:spcAft>
                <a:spcPts val="600"/>
              </a:spcAft>
              <a:buFont typeface="Arial" panose="020B0604020202020204" pitchFamily="34" charset="0"/>
              <a:buChar char="•"/>
            </a:pPr>
            <a:r>
              <a:rPr lang="en-SG" sz="2000" dirty="0">
                <a:latin typeface="Oracle Sans Light" panose="020B0403020204020204" pitchFamily="34" charset="0"/>
                <a:cs typeface="Oracle Sans Light" panose="020B0403020204020204" pitchFamily="34" charset="0"/>
              </a:rPr>
              <a:t>Data Masking and De-Identification replaces credit card values and cardholder information with realistic, but false values</a:t>
            </a:r>
          </a:p>
          <a:p>
            <a:pPr marL="285750" indent="-285750">
              <a:spcAft>
                <a:spcPts val="600"/>
              </a:spcAft>
              <a:buFont typeface="Arial" panose="020B0604020202020204" pitchFamily="34" charset="0"/>
              <a:buChar char="•"/>
            </a:pPr>
            <a:endParaRPr lang="en-SG" sz="2000" dirty="0">
              <a:latin typeface="Oracle Sans Light" panose="020B0403020204020204" pitchFamily="34" charset="0"/>
              <a:cs typeface="Oracle Sans Light" panose="020B0403020204020204" pitchFamily="34" charset="0"/>
            </a:endParaRPr>
          </a:p>
          <a:p>
            <a:endParaRPr lang="en-SG" sz="2000" dirty="0">
              <a:latin typeface="Oracle Sans Light" panose="020B0403020204020204" pitchFamily="34" charset="0"/>
              <a:cs typeface="Oracle Sans Light" panose="020B0403020204020204" pitchFamily="34" charset="0"/>
            </a:endParaRPr>
          </a:p>
          <a:p>
            <a:pPr marL="285750" indent="-285750">
              <a:buFont typeface="Arial" panose="020B0604020202020204" pitchFamily="34" charset="0"/>
              <a:buChar char="•"/>
            </a:pPr>
            <a:endParaRPr lang="en-SG" sz="2000" dirty="0">
              <a:latin typeface="Oracle Sans Light" panose="020B0403020204020204" pitchFamily="34" charset="0"/>
              <a:cs typeface="Oracle Sans Light" panose="020B0403020204020204" pitchFamily="34" charset="0"/>
            </a:endParaRPr>
          </a:p>
        </p:txBody>
      </p:sp>
      <p:pic>
        <p:nvPicPr>
          <p:cNvPr id="15" name="Picture 14">
            <a:extLst>
              <a:ext uri="{FF2B5EF4-FFF2-40B4-BE49-F238E27FC236}">
                <a16:creationId xmlns:a16="http://schemas.microsoft.com/office/drawing/2014/main" id="{DF09D7B5-CA8F-0340-BF8E-2E8C9BA0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399" y="991615"/>
            <a:ext cx="3486424" cy="2050473"/>
          </a:xfrm>
          <a:prstGeom prst="rect">
            <a:avLst/>
          </a:prstGeom>
        </p:spPr>
      </p:pic>
      <p:pic>
        <p:nvPicPr>
          <p:cNvPr id="17" name="Picture 16">
            <a:extLst>
              <a:ext uri="{FF2B5EF4-FFF2-40B4-BE49-F238E27FC236}">
                <a16:creationId xmlns:a16="http://schemas.microsoft.com/office/drawing/2014/main" id="{9ACAFC9D-6F50-7D4F-8744-6F1499E84D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34" y="3124637"/>
            <a:ext cx="6074063" cy="3002396"/>
          </a:xfrm>
          <a:prstGeom prst="rect">
            <a:avLst/>
          </a:prstGeom>
        </p:spPr>
      </p:pic>
      <p:pic>
        <p:nvPicPr>
          <p:cNvPr id="19" name="Picture 18">
            <a:extLst>
              <a:ext uri="{FF2B5EF4-FFF2-40B4-BE49-F238E27FC236}">
                <a16:creationId xmlns:a16="http://schemas.microsoft.com/office/drawing/2014/main" id="{0B84B90C-4F1F-544D-B5F1-DDFCE3FD9C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75297" y="3124637"/>
            <a:ext cx="5929745" cy="3002396"/>
          </a:xfrm>
          <a:prstGeom prst="rect">
            <a:avLst/>
          </a:prstGeom>
        </p:spPr>
      </p:pic>
    </p:spTree>
    <p:extLst>
      <p:ext uri="{BB962C8B-B14F-4D97-AF65-F5344CB8AC3E}">
        <p14:creationId xmlns:p14="http://schemas.microsoft.com/office/powerpoint/2010/main" val="102569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768871" y="2337132"/>
            <a:ext cx="7655938" cy="1280160"/>
          </a:xfrm>
        </p:spPr>
        <p:txBody>
          <a:bodyPr/>
          <a:lstStyle/>
          <a:p>
            <a:r>
              <a:rPr lang="en-US" dirty="0"/>
              <a:t>Oracle Instances vs </a:t>
            </a:r>
            <a:br>
              <a:rPr lang="en-US" dirty="0"/>
            </a:br>
            <a:r>
              <a:rPr lang="en-US" dirty="0"/>
              <a:t>MySQL Memory Structure and Threads</a:t>
            </a:r>
          </a:p>
        </p:txBody>
      </p:sp>
    </p:spTree>
    <p:extLst>
      <p:ext uri="{BB962C8B-B14F-4D97-AF65-F5344CB8AC3E}">
        <p14:creationId xmlns:p14="http://schemas.microsoft.com/office/powerpoint/2010/main" val="161739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635000" y="281998"/>
            <a:ext cx="10515600" cy="603791"/>
          </a:xfrm>
        </p:spPr>
        <p:txBody>
          <a:bodyPr>
            <a:normAutofit/>
          </a:bodyPr>
          <a:lstStyle/>
          <a:p>
            <a:r>
              <a:rPr lang="en-US" sz="3600" dirty="0"/>
              <a:t>MySQL Enterprise Encryption</a:t>
            </a:r>
          </a:p>
        </p:txBody>
      </p:sp>
      <p:graphicFrame>
        <p:nvGraphicFramePr>
          <p:cNvPr id="7" name="Table 6">
            <a:extLst>
              <a:ext uri="{FF2B5EF4-FFF2-40B4-BE49-F238E27FC236}">
                <a16:creationId xmlns:a16="http://schemas.microsoft.com/office/drawing/2014/main" id="{2CDF7D3F-B720-E844-9F0F-DA4C7B5F54F2}"/>
              </a:ext>
            </a:extLst>
          </p:cNvPr>
          <p:cNvGraphicFramePr>
            <a:graphicFrameLocks noGrp="1"/>
          </p:cNvGraphicFramePr>
          <p:nvPr>
            <p:extLst>
              <p:ext uri="{D42A27DB-BD31-4B8C-83A1-F6EECF244321}">
                <p14:modId xmlns:p14="http://schemas.microsoft.com/office/powerpoint/2010/main" val="1728480630"/>
              </p:ext>
            </p:extLst>
          </p:nvPr>
        </p:nvGraphicFramePr>
        <p:xfrm>
          <a:off x="180504" y="1152968"/>
          <a:ext cx="6347691" cy="4871835"/>
        </p:xfrm>
        <a:graphic>
          <a:graphicData uri="http://schemas.openxmlformats.org/drawingml/2006/table">
            <a:tbl>
              <a:tblPr firstRow="1" bandRow="1">
                <a:tableStyleId>{073A0DAA-6AF3-43AB-8588-CEC1D06C72B9}</a:tableStyleId>
              </a:tblPr>
              <a:tblGrid>
                <a:gridCol w="3255666">
                  <a:extLst>
                    <a:ext uri="{9D8B030D-6E8A-4147-A177-3AD203B41FA5}">
                      <a16:colId xmlns:a16="http://schemas.microsoft.com/office/drawing/2014/main" val="3409157996"/>
                    </a:ext>
                  </a:extLst>
                </a:gridCol>
                <a:gridCol w="3092025">
                  <a:extLst>
                    <a:ext uri="{9D8B030D-6E8A-4147-A177-3AD203B41FA5}">
                      <a16:colId xmlns:a16="http://schemas.microsoft.com/office/drawing/2014/main" val="1569754661"/>
                    </a:ext>
                  </a:extLst>
                </a:gridCol>
              </a:tblGrid>
              <a:tr h="4979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Oracle Sans" panose="020B0503020204020204" pitchFamily="34" charset="0"/>
                          <a:cs typeface="Oracle Sans" panose="020B0503020204020204" pitchFamily="34" charset="0"/>
                        </a:rPr>
                        <a:t>What it does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600" dirty="0">
                          <a:latin typeface="Oracle Sans" panose="020B0503020204020204" pitchFamily="34" charset="0"/>
                          <a:cs typeface="Oracle Sans" panose="020B0503020204020204" pitchFamily="34" charset="0"/>
                        </a:rPr>
                        <a:t>Function and Capabilities</a:t>
                      </a:r>
                    </a:p>
                  </a:txBody>
                  <a:tcPr/>
                </a:tc>
                <a:extLst>
                  <a:ext uri="{0D108BD9-81ED-4DB2-BD59-A6C34878D82A}">
                    <a16:rowId xmlns:a16="http://schemas.microsoft.com/office/drawing/2014/main" val="163776456"/>
                  </a:ext>
                </a:extLst>
              </a:tr>
              <a:tr h="637684">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Secure data using combination of public, private, and symmetric keys to encrypt/decrypt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Encrypt data stored using RSA, DSA, or DH encryption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Protect replicated data by encrypting Binlog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Eliminate unnecessary exposure to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Interoperate with other cryptographic systems and appliance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Avoid exposure of asymmetric keys within client application or on disk</a:t>
                      </a:r>
                    </a:p>
                  </a:txBody>
                  <a:tcPr/>
                </a:tc>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Asymmetric Public Key Encryption (RSA)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Asymmetric Private Key Encryption (RSA)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Generate Public/Private key Decryption (RSA, DSA, DH)</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Derive symmetric keys from Public and Private keys (DG)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Digitally sign data (RSA, DSA)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Verify data signature (RSA, DSA)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Validation Data Authenticity (RSA, DSA)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SG" sz="1600" kern="1200" dirty="0">
                          <a:solidFill>
                            <a:schemeClr val="tx1"/>
                          </a:solidFill>
                          <a:latin typeface="Oracle Sans Light" panose="020B0403020204020204" pitchFamily="34" charset="0"/>
                          <a:ea typeface="+mn-ea"/>
                          <a:cs typeface="Oracle Sans Light" panose="020B0403020204020204" pitchFamily="34" charset="0"/>
                        </a:rPr>
                        <a:t>Enable software developers to encrypt data </a:t>
                      </a:r>
                    </a:p>
                  </a:txBody>
                  <a:tcPr/>
                </a:tc>
                <a:extLst>
                  <a:ext uri="{0D108BD9-81ED-4DB2-BD59-A6C34878D82A}">
                    <a16:rowId xmlns:a16="http://schemas.microsoft.com/office/drawing/2014/main" val="3754302597"/>
                  </a:ext>
                </a:extLst>
              </a:tr>
            </a:tbl>
          </a:graphicData>
        </a:graphic>
      </p:graphicFrame>
      <p:pic>
        <p:nvPicPr>
          <p:cNvPr id="4" name="Picture 3">
            <a:extLst>
              <a:ext uri="{FF2B5EF4-FFF2-40B4-BE49-F238E27FC236}">
                <a16:creationId xmlns:a16="http://schemas.microsoft.com/office/drawing/2014/main" id="{A2B002E7-7A0C-5544-96BD-A90A18D720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502" y="4313606"/>
            <a:ext cx="5449455" cy="1711197"/>
          </a:xfrm>
          <a:prstGeom prst="rect">
            <a:avLst/>
          </a:prstGeom>
        </p:spPr>
      </p:pic>
      <p:pic>
        <p:nvPicPr>
          <p:cNvPr id="8" name="Picture 7">
            <a:extLst>
              <a:ext uri="{FF2B5EF4-FFF2-40B4-BE49-F238E27FC236}">
                <a16:creationId xmlns:a16="http://schemas.microsoft.com/office/drawing/2014/main" id="{A57A5C46-9BCF-9449-9D86-5B4067B3EB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502" y="1431861"/>
            <a:ext cx="5449455" cy="2346936"/>
          </a:xfrm>
          <a:prstGeom prst="rect">
            <a:avLst/>
          </a:prstGeom>
        </p:spPr>
      </p:pic>
      <p:sp>
        <p:nvSpPr>
          <p:cNvPr id="9" name="Rectangle 8">
            <a:extLst>
              <a:ext uri="{FF2B5EF4-FFF2-40B4-BE49-F238E27FC236}">
                <a16:creationId xmlns:a16="http://schemas.microsoft.com/office/drawing/2014/main" id="{37C97798-10B5-ED4F-9ACC-EC7673C3670D}"/>
              </a:ext>
            </a:extLst>
          </p:cNvPr>
          <p:cNvSpPr/>
          <p:nvPr/>
        </p:nvSpPr>
        <p:spPr>
          <a:xfrm>
            <a:off x="6657502" y="1062529"/>
            <a:ext cx="1272208" cy="369332"/>
          </a:xfrm>
          <a:prstGeom prst="rect">
            <a:avLst/>
          </a:prstGeom>
        </p:spPr>
        <p:txBody>
          <a:bodyPr wrap="none">
            <a:spAutoFit/>
          </a:bodyPr>
          <a:lstStyle/>
          <a:p>
            <a:r>
              <a:rPr lang="en-SG" dirty="0">
                <a:latin typeface="Oracle Sans Light" panose="020B0403020204020204" pitchFamily="34" charset="0"/>
                <a:cs typeface="Oracle Sans Light" panose="020B0403020204020204" pitchFamily="34" charset="0"/>
              </a:rPr>
              <a:t>Installation</a:t>
            </a:r>
            <a:endParaRPr lang="en-US" dirty="0"/>
          </a:p>
        </p:txBody>
      </p:sp>
      <p:sp>
        <p:nvSpPr>
          <p:cNvPr id="13" name="Rectangle 12">
            <a:extLst>
              <a:ext uri="{FF2B5EF4-FFF2-40B4-BE49-F238E27FC236}">
                <a16:creationId xmlns:a16="http://schemas.microsoft.com/office/drawing/2014/main" id="{915C7C5A-108F-324A-BEBA-E5A389186D80}"/>
              </a:ext>
            </a:extLst>
          </p:cNvPr>
          <p:cNvSpPr/>
          <p:nvPr/>
        </p:nvSpPr>
        <p:spPr>
          <a:xfrm>
            <a:off x="6657502" y="3963463"/>
            <a:ext cx="3446777" cy="369332"/>
          </a:xfrm>
          <a:prstGeom prst="rect">
            <a:avLst/>
          </a:prstGeom>
        </p:spPr>
        <p:txBody>
          <a:bodyPr wrap="none">
            <a:spAutoFit/>
          </a:bodyPr>
          <a:lstStyle/>
          <a:p>
            <a:r>
              <a:rPr lang="en-SG" dirty="0">
                <a:latin typeface="Oracle Sans Light" panose="020B0403020204020204" pitchFamily="34" charset="0"/>
                <a:cs typeface="Oracle Sans Light" panose="020B0403020204020204" pitchFamily="34" charset="0"/>
              </a:rPr>
              <a:t>Sample (asymmetric encryption)</a:t>
            </a:r>
            <a:endParaRPr lang="en-US" dirty="0"/>
          </a:p>
        </p:txBody>
      </p:sp>
    </p:spTree>
    <p:extLst>
      <p:ext uri="{BB962C8B-B14F-4D97-AF65-F5344CB8AC3E}">
        <p14:creationId xmlns:p14="http://schemas.microsoft.com/office/powerpoint/2010/main" val="183069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6A95-3F84-7D4D-B789-FBAA7B8DAC4E}"/>
              </a:ext>
            </a:extLst>
          </p:cNvPr>
          <p:cNvSpPr>
            <a:spLocks noGrp="1"/>
          </p:cNvSpPr>
          <p:nvPr>
            <p:ph type="title"/>
          </p:nvPr>
        </p:nvSpPr>
        <p:spPr>
          <a:xfrm>
            <a:off x="348672" y="208108"/>
            <a:ext cx="11233727" cy="828568"/>
          </a:xfrm>
        </p:spPr>
        <p:txBody>
          <a:bodyPr>
            <a:normAutofit/>
          </a:bodyPr>
          <a:lstStyle/>
          <a:p>
            <a:r>
              <a:rPr lang="en-US" sz="3600" dirty="0"/>
              <a:t>MySQL Enterprise Firewall</a:t>
            </a:r>
          </a:p>
        </p:txBody>
      </p:sp>
      <p:pic>
        <p:nvPicPr>
          <p:cNvPr id="8" name="mysql_enterprise_firewall.png">
            <a:extLst>
              <a:ext uri="{FF2B5EF4-FFF2-40B4-BE49-F238E27FC236}">
                <a16:creationId xmlns:a16="http://schemas.microsoft.com/office/drawing/2014/main" id="{B5F5631F-7271-D346-8F2F-9635D6CEAD96}"/>
              </a:ext>
            </a:extLst>
          </p:cNvPr>
          <p:cNvPicPr/>
          <p:nvPr/>
        </p:nvPicPr>
        <p:blipFill>
          <a:blip r:embed="rId2"/>
          <a:stretch>
            <a:fillRect/>
          </a:stretch>
        </p:blipFill>
        <p:spPr>
          <a:xfrm>
            <a:off x="348672" y="1219200"/>
            <a:ext cx="9593399" cy="2450029"/>
          </a:xfrm>
          <a:prstGeom prst="rect">
            <a:avLst/>
          </a:prstGeom>
          <a:ln w="12700">
            <a:miter lim="400000"/>
            <a:headEnd/>
            <a:tailEnd/>
          </a:ln>
        </p:spPr>
      </p:pic>
      <p:sp>
        <p:nvSpPr>
          <p:cNvPr id="9" name="Shape 389">
            <a:extLst>
              <a:ext uri="{FF2B5EF4-FFF2-40B4-BE49-F238E27FC236}">
                <a16:creationId xmlns:a16="http://schemas.microsoft.com/office/drawing/2014/main" id="{2E6D510A-E446-2B4B-8377-ECE5B1EE81CA}"/>
              </a:ext>
            </a:extLst>
          </p:cNvPr>
          <p:cNvSpPr txBox="1">
            <a:spLocks/>
          </p:cNvSpPr>
          <p:nvPr/>
        </p:nvSpPr>
        <p:spPr>
          <a:xfrm>
            <a:off x="264514" y="3851754"/>
            <a:ext cx="11135224" cy="3006246"/>
          </a:xfrm>
          <a:prstGeom prst="rect">
            <a:avLst/>
          </a:prstGeom>
        </p:spPr>
        <p:txBody>
          <a:bodyPr/>
          <a:lstStyle>
            <a:lvl1pPr marL="0" marR="0" indent="0" algn="l" defTabSz="914126" rtl="0" eaLnBrk="1" fontAlgn="auto" latinLnBrk="0" hangingPunct="1">
              <a:lnSpc>
                <a:spcPct val="95000"/>
              </a:lnSpc>
              <a:spcBef>
                <a:spcPts val="600"/>
              </a:spcBef>
              <a:spcAft>
                <a:spcPts val="0"/>
              </a:spcAft>
              <a:buClrTx/>
              <a:buSzTx/>
              <a:buFont typeface="System Font Regular"/>
              <a:buNone/>
              <a:tabLst/>
              <a:defRPr kumimoji="1"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ts val="0"/>
              </a:spcAft>
              <a:buClrTx/>
              <a:buSzPct val="100000"/>
              <a:buFont typeface="Arial" panose="020B0604020202020204" pitchFamily="34" charset="0"/>
              <a:buChar char="•"/>
              <a:tabLst/>
              <a:defRPr kumimoji="1"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ts val="0"/>
              </a:spcAft>
              <a:buClrTx/>
              <a:buSzPct val="120000"/>
              <a:buFont typeface="System Font Regular"/>
              <a:buChar char="-"/>
              <a:tabLst/>
              <a:defRPr kumimoji="1"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ts val="0"/>
              </a:spcAft>
              <a:buClrTx/>
              <a:buSzPct val="100000"/>
              <a:buFont typeface="System Font Regular"/>
              <a:buChar char="◦"/>
              <a:tabLst/>
              <a:defRPr kumimoji="1"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ts val="0"/>
              </a:spcAft>
              <a:buClrTx/>
              <a:buSzTx/>
              <a:buFont typeface="System Font Regular"/>
              <a:buChar char="•"/>
              <a:tabLst/>
              <a:defRPr kumimoji="1"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ts val="0"/>
              </a:spcAft>
              <a:buSzPct val="120000"/>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ts val="0"/>
              </a:spcAft>
              <a:buFont typeface="System Font Regular"/>
              <a:buChar char="◦"/>
              <a:defRPr kumimoji="1"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a:lstStyle>
          <a:p>
            <a:pPr marL="342900" indent="-342900">
              <a:spcBef>
                <a:spcPts val="1000"/>
              </a:spcBef>
              <a:buFont typeface="Arial" panose="020B0604020202020204" pitchFamily="34" charset="0"/>
              <a:buChar char="•"/>
              <a:defRPr sz="1800">
                <a:solidFill>
                  <a:srgbClr val="000000"/>
                </a:solidFill>
              </a:defRPr>
            </a:pPr>
            <a:r>
              <a:rPr lang="en-SG" sz="2400" dirty="0">
                <a:latin typeface="Oracle Sans Light" panose="020B0403020204020204" pitchFamily="34" charset="0"/>
                <a:cs typeface="Oracle Sans Light" panose="020B0403020204020204" pitchFamily="34" charset="0"/>
              </a:rPr>
              <a:t>Records whitelists of SQL statements</a:t>
            </a:r>
          </a:p>
          <a:p>
            <a:pPr marL="342900" indent="-342900">
              <a:spcBef>
                <a:spcPts val="1000"/>
              </a:spcBef>
              <a:buFont typeface="Arial" panose="020B0604020202020204" pitchFamily="34" charset="0"/>
              <a:buChar char="•"/>
              <a:defRPr sz="1800">
                <a:solidFill>
                  <a:srgbClr val="000000"/>
                </a:solidFill>
              </a:defRPr>
            </a:pPr>
            <a:r>
              <a:rPr lang="en-SG" sz="2400" dirty="0">
                <a:latin typeface="Oracle Sans Light" panose="020B0403020204020204" pitchFamily="34" charset="0"/>
                <a:cs typeface="Oracle Sans Light" panose="020B0403020204020204" pitchFamily="34" charset="0"/>
              </a:rPr>
              <a:t>Dynamic plug-in</a:t>
            </a:r>
          </a:p>
          <a:p>
            <a:pPr marL="342900" indent="-342900">
              <a:spcBef>
                <a:spcPts val="1000"/>
              </a:spcBef>
              <a:buFont typeface="Arial" panose="020B0604020202020204" pitchFamily="34" charset="0"/>
              <a:buChar char="•"/>
              <a:defRPr sz="1800">
                <a:solidFill>
                  <a:srgbClr val="000000"/>
                </a:solidFill>
              </a:defRPr>
            </a:pPr>
            <a:r>
              <a:rPr lang="en-SG" sz="2400" dirty="0">
                <a:latin typeface="Oracle Sans Light" panose="020B0403020204020204" pitchFamily="34" charset="0"/>
                <a:cs typeface="Oracle Sans Light" panose="020B0403020204020204" pitchFamily="34" charset="0"/>
              </a:rPr>
              <a:t>Real-time threat monitoring</a:t>
            </a:r>
          </a:p>
          <a:p>
            <a:pPr marL="342900" indent="-342900">
              <a:spcBef>
                <a:spcPts val="1000"/>
              </a:spcBef>
              <a:buFont typeface="Arial" panose="020B0604020202020204" pitchFamily="34" charset="0"/>
              <a:buChar char="•"/>
              <a:defRPr sz="1800">
                <a:solidFill>
                  <a:srgbClr val="000000"/>
                </a:solidFill>
              </a:defRPr>
            </a:pPr>
            <a:r>
              <a:rPr lang="en-SG" sz="2400" dirty="0">
                <a:latin typeface="Oracle Sans Light" panose="020B0403020204020204" pitchFamily="34" charset="0"/>
                <a:cs typeface="Oracle Sans Light" panose="020B0403020204020204" pitchFamily="34" charset="0"/>
              </a:rPr>
              <a:t>Transparent to application</a:t>
            </a:r>
          </a:p>
          <a:p>
            <a:pPr marL="342900" indent="-342900">
              <a:spcBef>
                <a:spcPts val="1000"/>
              </a:spcBef>
              <a:buFont typeface="Arial" panose="020B0604020202020204" pitchFamily="34" charset="0"/>
              <a:buChar char="•"/>
              <a:defRPr sz="1800">
                <a:solidFill>
                  <a:srgbClr val="000000"/>
                </a:solidFill>
              </a:defRPr>
            </a:pPr>
            <a:r>
              <a:rPr lang="en-SG" sz="2400" dirty="0">
                <a:latin typeface="Oracle Sans Light" panose="020B0403020204020204" pitchFamily="34" charset="0"/>
                <a:cs typeface="Oracle Sans Light" panose="020B0403020204020204" pitchFamily="34" charset="0"/>
              </a:rPr>
              <a:t>Logging of statements</a:t>
            </a:r>
          </a:p>
        </p:txBody>
      </p:sp>
    </p:spTree>
    <p:extLst>
      <p:ext uri="{BB962C8B-B14F-4D97-AF65-F5344CB8AC3E}">
        <p14:creationId xmlns:p14="http://schemas.microsoft.com/office/powerpoint/2010/main" val="238214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indefinite" fill="hold"/>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indefinite" fill="hold"/>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indefinite" fill="hold"/>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indefinite" fill="hold"/>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indefinite" fill="hold"/>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dvAuto="0"/>
      <p:bldP spid="9" grpId="0" build="p" bldLvl="5"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6CB43F-6288-7549-AD86-0E3C5F3B76C8}"/>
              </a:ext>
            </a:extLst>
          </p:cNvPr>
          <p:cNvSpPr>
            <a:spLocks noGrp="1"/>
          </p:cNvSpPr>
          <p:nvPr>
            <p:ph type="title"/>
          </p:nvPr>
        </p:nvSpPr>
        <p:spPr/>
        <p:txBody>
          <a:bodyPr/>
          <a:lstStyle/>
          <a:p>
            <a:r>
              <a:rPr kumimoji="1" lang="en-CA" altLang="ja-JP" dirty="0"/>
              <a:t>The Firewall Concept</a:t>
            </a:r>
            <a:endParaRPr kumimoji="1" lang="ja-JP" altLang="en-US"/>
          </a:p>
        </p:txBody>
      </p:sp>
      <p:sp>
        <p:nvSpPr>
          <p:cNvPr id="3" name="Slide Number Placeholder 2"/>
          <p:cNvSpPr>
            <a:spLocks noGrp="1"/>
          </p:cNvSpPr>
          <p:nvPr>
            <p:ph type="sldNum" sz="quarter" idx="12"/>
          </p:nvPr>
        </p:nvSpPr>
        <p:spPr/>
        <p:txBody>
          <a:bodyPr/>
          <a:lstStyle/>
          <a:p>
            <a:fld id="{C51EAA63-D034-42AE-91FA-B13B9518C7BE}" type="slidenum">
              <a:rPr lang="en-US" smtClean="0">
                <a:latin typeface="Oracle Sans" panose="020B0503020204020204" pitchFamily="34" charset="0"/>
                <a:cs typeface="Oracle Sans" panose="020B0503020204020204" pitchFamily="34" charset="0"/>
              </a:rPr>
              <a:t>92</a:t>
            </a:fld>
            <a:endParaRPr lang="en-US" dirty="0">
              <a:latin typeface="Oracle Sans" panose="020B0503020204020204" pitchFamily="34" charset="0"/>
              <a:cs typeface="Oracle Sans" panose="020B0503020204020204" pitchFamily="34" charset="0"/>
            </a:endParaRPr>
          </a:p>
        </p:txBody>
      </p:sp>
      <p:grpSp>
        <p:nvGrpSpPr>
          <p:cNvPr id="49" name="Group 48">
            <a:extLst>
              <a:ext uri="{FF2B5EF4-FFF2-40B4-BE49-F238E27FC236}">
                <a16:creationId xmlns:a16="http://schemas.microsoft.com/office/drawing/2014/main" id="{065A90DE-25F9-DC4A-83F8-4560F2842AD5}"/>
              </a:ext>
            </a:extLst>
          </p:cNvPr>
          <p:cNvGrpSpPr/>
          <p:nvPr/>
        </p:nvGrpSpPr>
        <p:grpSpPr>
          <a:xfrm>
            <a:off x="2135721" y="765535"/>
            <a:ext cx="9892216" cy="5436483"/>
            <a:chOff x="683019" y="447482"/>
            <a:chExt cx="11272755" cy="6068142"/>
          </a:xfrm>
        </p:grpSpPr>
        <p:sp>
          <p:nvSpPr>
            <p:cNvPr id="9" name="Rounded Rectangle 8">
              <a:extLst>
                <a:ext uri="{FF2B5EF4-FFF2-40B4-BE49-F238E27FC236}">
                  <a16:creationId xmlns:a16="http://schemas.microsoft.com/office/drawing/2014/main" id="{8219F28E-D6B1-2E47-96D8-EEDB89082E36}"/>
                </a:ext>
              </a:extLst>
            </p:cNvPr>
            <p:cNvSpPr/>
            <p:nvPr/>
          </p:nvSpPr>
          <p:spPr>
            <a:xfrm>
              <a:off x="683019" y="2938847"/>
              <a:ext cx="4223987" cy="1297739"/>
            </a:xfrm>
            <a:prstGeom prst="roundRect">
              <a:avLst/>
            </a:prstGeom>
            <a:solidFill>
              <a:schemeClr val="bg1"/>
            </a:solidFill>
            <a:ln w="19050">
              <a:solidFill>
                <a:schemeClr val="tx1"/>
              </a:solidFill>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endParaRPr lang="en-US" sz="2000" dirty="0"/>
            </a:p>
          </p:txBody>
        </p:sp>
        <p:sp>
          <p:nvSpPr>
            <p:cNvPr id="16" name="Rounded Rectangle 15">
              <a:extLst>
                <a:ext uri="{FF2B5EF4-FFF2-40B4-BE49-F238E27FC236}">
                  <a16:creationId xmlns:a16="http://schemas.microsoft.com/office/drawing/2014/main" id="{284F2FC0-04A8-264D-B00C-135AD2A4A380}"/>
                </a:ext>
              </a:extLst>
            </p:cNvPr>
            <p:cNvSpPr/>
            <p:nvPr/>
          </p:nvSpPr>
          <p:spPr>
            <a:xfrm>
              <a:off x="3083175" y="455833"/>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Receive SQL from client</a:t>
              </a:r>
            </a:p>
          </p:txBody>
        </p:sp>
        <p:sp>
          <p:nvSpPr>
            <p:cNvPr id="17" name="Rounded Rectangle 16">
              <a:extLst>
                <a:ext uri="{FF2B5EF4-FFF2-40B4-BE49-F238E27FC236}">
                  <a16:creationId xmlns:a16="http://schemas.microsoft.com/office/drawing/2014/main" id="{CF555635-5301-EC4E-BDB6-A99E7FFA1876}"/>
                </a:ext>
              </a:extLst>
            </p:cNvPr>
            <p:cNvSpPr/>
            <p:nvPr/>
          </p:nvSpPr>
          <p:spPr>
            <a:xfrm>
              <a:off x="5941196" y="457921"/>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Digest into parser tokens</a:t>
              </a:r>
            </a:p>
          </p:txBody>
        </p:sp>
        <p:sp>
          <p:nvSpPr>
            <p:cNvPr id="18" name="Rounded Rectangle 17">
              <a:extLst>
                <a:ext uri="{FF2B5EF4-FFF2-40B4-BE49-F238E27FC236}">
                  <a16:creationId xmlns:a16="http://schemas.microsoft.com/office/drawing/2014/main" id="{0CFBC735-17FD-F84A-B230-F04296F8F288}"/>
                </a:ext>
              </a:extLst>
            </p:cNvPr>
            <p:cNvSpPr/>
            <p:nvPr/>
          </p:nvSpPr>
          <p:spPr>
            <a:xfrm>
              <a:off x="8786691" y="447482"/>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Firewall</a:t>
              </a:r>
            </a:p>
          </p:txBody>
        </p:sp>
        <p:sp>
          <p:nvSpPr>
            <p:cNvPr id="19" name="Rounded Rectangle 18">
              <a:extLst>
                <a:ext uri="{FF2B5EF4-FFF2-40B4-BE49-F238E27FC236}">
                  <a16:creationId xmlns:a16="http://schemas.microsoft.com/office/drawing/2014/main" id="{4C59DF4F-941C-6A45-9E3B-9EB2897DC607}"/>
                </a:ext>
              </a:extLst>
            </p:cNvPr>
            <p:cNvSpPr/>
            <p:nvPr/>
          </p:nvSpPr>
          <p:spPr>
            <a:xfrm>
              <a:off x="5204248" y="1512196"/>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Store  SQL digest in Firewall </a:t>
              </a:r>
              <a:r>
                <a:rPr lang="en-US" sz="1400" dirty="0" err="1"/>
                <a:t>whitelist</a:t>
              </a:r>
              <a:endParaRPr lang="en-US" sz="1400" dirty="0"/>
            </a:p>
          </p:txBody>
        </p:sp>
        <p:sp>
          <p:nvSpPr>
            <p:cNvPr id="20" name="Flowchart: Decision 10">
              <a:extLst>
                <a:ext uri="{FF2B5EF4-FFF2-40B4-BE49-F238E27FC236}">
                  <a16:creationId xmlns:a16="http://schemas.microsoft.com/office/drawing/2014/main" id="{166F79DC-0BF7-2549-9A88-6A886D38A447}"/>
                </a:ext>
              </a:extLst>
            </p:cNvPr>
            <p:cNvSpPr/>
            <p:nvPr/>
          </p:nvSpPr>
          <p:spPr>
            <a:xfrm>
              <a:off x="8156215" y="1520544"/>
              <a:ext cx="3118981" cy="764087"/>
            </a:xfrm>
            <a:prstGeom prst="flowChartDecision">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Check user Firewall mode</a:t>
              </a:r>
            </a:p>
          </p:txBody>
        </p:sp>
        <p:sp>
          <p:nvSpPr>
            <p:cNvPr id="21" name="Flowchart: Decision 11">
              <a:extLst>
                <a:ext uri="{FF2B5EF4-FFF2-40B4-BE49-F238E27FC236}">
                  <a16:creationId xmlns:a16="http://schemas.microsoft.com/office/drawing/2014/main" id="{EBC7F0CA-FB8D-0E48-B6D5-B4DA11538E52}"/>
                </a:ext>
              </a:extLst>
            </p:cNvPr>
            <p:cNvSpPr/>
            <p:nvPr/>
          </p:nvSpPr>
          <p:spPr>
            <a:xfrm>
              <a:off x="8170829" y="4516351"/>
              <a:ext cx="3118981" cy="787052"/>
            </a:xfrm>
            <a:prstGeom prst="flowChartDecision">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Detect or protect mode</a:t>
              </a:r>
            </a:p>
          </p:txBody>
        </p:sp>
        <p:sp>
          <p:nvSpPr>
            <p:cNvPr id="22" name="Flowchart: Decision 12">
              <a:extLst>
                <a:ext uri="{FF2B5EF4-FFF2-40B4-BE49-F238E27FC236}">
                  <a16:creationId xmlns:a16="http://schemas.microsoft.com/office/drawing/2014/main" id="{1B765A71-9522-DC4B-B698-39A1EACEF9F1}"/>
                </a:ext>
              </a:extLst>
            </p:cNvPr>
            <p:cNvSpPr/>
            <p:nvPr/>
          </p:nvSpPr>
          <p:spPr>
            <a:xfrm>
              <a:off x="8160391" y="2601961"/>
              <a:ext cx="3118981" cy="584545"/>
            </a:xfrm>
            <a:prstGeom prst="flowChartDecision">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In </a:t>
              </a:r>
              <a:r>
                <a:rPr lang="en-US" sz="1400" dirty="0" err="1"/>
                <a:t>whitelist</a:t>
              </a:r>
              <a:r>
                <a:rPr lang="en-US" sz="1400" dirty="0"/>
                <a:t>?</a:t>
              </a:r>
            </a:p>
          </p:txBody>
        </p:sp>
        <p:sp>
          <p:nvSpPr>
            <p:cNvPr id="23" name="Rounded Rectangle 22">
              <a:extLst>
                <a:ext uri="{FF2B5EF4-FFF2-40B4-BE49-F238E27FC236}">
                  <a16:creationId xmlns:a16="http://schemas.microsoft.com/office/drawing/2014/main" id="{832BFC40-AF84-7D4C-8B45-35059808FE76}"/>
                </a:ext>
              </a:extLst>
            </p:cNvPr>
            <p:cNvSpPr/>
            <p:nvPr/>
          </p:nvSpPr>
          <p:spPr>
            <a:xfrm>
              <a:off x="5218861" y="5597764"/>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Execute SQL</a:t>
              </a:r>
            </a:p>
          </p:txBody>
        </p:sp>
        <p:sp>
          <p:nvSpPr>
            <p:cNvPr id="24" name="Rounded Rectangle 23">
              <a:extLst>
                <a:ext uri="{FF2B5EF4-FFF2-40B4-BE49-F238E27FC236}">
                  <a16:creationId xmlns:a16="http://schemas.microsoft.com/office/drawing/2014/main" id="{63685325-43BF-F34E-AE1E-F9C8A2C6C1AB}"/>
                </a:ext>
              </a:extLst>
            </p:cNvPr>
            <p:cNvSpPr/>
            <p:nvPr/>
          </p:nvSpPr>
          <p:spPr>
            <a:xfrm>
              <a:off x="8790866" y="3457905"/>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Send </a:t>
              </a:r>
            </a:p>
            <a:p>
              <a:pPr algn="ctr">
                <a:lnSpc>
                  <a:spcPct val="90000"/>
                </a:lnSpc>
              </a:pPr>
              <a:r>
                <a:rPr lang="en-US" sz="1400" dirty="0"/>
                <a:t>Firewall alert to </a:t>
              </a:r>
            </a:p>
            <a:p>
              <a:pPr algn="ctr">
                <a:lnSpc>
                  <a:spcPct val="90000"/>
                </a:lnSpc>
              </a:pPr>
              <a:r>
                <a:rPr lang="en-US" sz="1400" dirty="0"/>
                <a:t>error log </a:t>
              </a:r>
            </a:p>
          </p:txBody>
        </p:sp>
        <p:sp>
          <p:nvSpPr>
            <p:cNvPr id="25" name="Rounded Rectangle 24">
              <a:extLst>
                <a:ext uri="{FF2B5EF4-FFF2-40B4-BE49-F238E27FC236}">
                  <a16:creationId xmlns:a16="http://schemas.microsoft.com/office/drawing/2014/main" id="{07F77FC4-1CA5-2146-8E0E-A3AA17669F54}"/>
                </a:ext>
              </a:extLst>
            </p:cNvPr>
            <p:cNvSpPr/>
            <p:nvPr/>
          </p:nvSpPr>
          <p:spPr>
            <a:xfrm>
              <a:off x="8803391" y="5599853"/>
              <a:ext cx="1866378" cy="764087"/>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90000"/>
                </a:lnSpc>
              </a:pPr>
              <a:r>
                <a:rPr lang="en-US" sz="1400" dirty="0"/>
                <a:t>Reject SQL</a:t>
              </a:r>
            </a:p>
          </p:txBody>
        </p:sp>
        <p:cxnSp>
          <p:nvCxnSpPr>
            <p:cNvPr id="26" name="Straight Arrow Connector 25">
              <a:extLst>
                <a:ext uri="{FF2B5EF4-FFF2-40B4-BE49-F238E27FC236}">
                  <a16:creationId xmlns:a16="http://schemas.microsoft.com/office/drawing/2014/main" id="{32EF0D90-0A9F-E944-A438-AF69A3A54CA5}"/>
                </a:ext>
              </a:extLst>
            </p:cNvPr>
            <p:cNvCxnSpPr>
              <a:stCxn id="16" idx="3"/>
              <a:endCxn id="17" idx="1"/>
            </p:cNvCxnSpPr>
            <p:nvPr/>
          </p:nvCxnSpPr>
          <p:spPr>
            <a:xfrm>
              <a:off x="4949553" y="837877"/>
              <a:ext cx="991643" cy="2088"/>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0602BD5-96D5-FF48-B42B-D29B9CD1095C}"/>
                </a:ext>
              </a:extLst>
            </p:cNvPr>
            <p:cNvCxnSpPr>
              <a:stCxn id="17" idx="3"/>
              <a:endCxn id="18" idx="1"/>
            </p:cNvCxnSpPr>
            <p:nvPr/>
          </p:nvCxnSpPr>
          <p:spPr>
            <a:xfrm flipV="1">
              <a:off x="7807574" y="829526"/>
              <a:ext cx="979117" cy="10439"/>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1BBDE7C-5E44-4147-80A9-889EBA9EDB5C}"/>
                </a:ext>
              </a:extLst>
            </p:cNvPr>
            <p:cNvCxnSpPr>
              <a:stCxn id="18" idx="2"/>
              <a:endCxn id="20" idx="0"/>
            </p:cNvCxnSpPr>
            <p:nvPr/>
          </p:nvCxnSpPr>
          <p:spPr>
            <a:xfrm flipH="1">
              <a:off x="9715706" y="1211569"/>
              <a:ext cx="4174" cy="308975"/>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EA3C56-F2BD-3C46-84F2-AB916B1F1B77}"/>
                </a:ext>
              </a:extLst>
            </p:cNvPr>
            <p:cNvCxnSpPr>
              <a:stCxn id="20" idx="2"/>
              <a:endCxn id="22" idx="0"/>
            </p:cNvCxnSpPr>
            <p:nvPr/>
          </p:nvCxnSpPr>
          <p:spPr>
            <a:xfrm>
              <a:off x="9715706" y="2284631"/>
              <a:ext cx="4176" cy="31733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031ECB-4973-AC4A-B9B6-E4286ADB8B93}"/>
                </a:ext>
              </a:extLst>
            </p:cNvPr>
            <p:cNvCxnSpPr>
              <a:stCxn id="22" idx="2"/>
              <a:endCxn id="24" idx="0"/>
            </p:cNvCxnSpPr>
            <p:nvPr/>
          </p:nvCxnSpPr>
          <p:spPr>
            <a:xfrm>
              <a:off x="9719882" y="3186506"/>
              <a:ext cx="4173" cy="271399"/>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77673B-48ED-2447-9CE6-CC7011EEDCF8}"/>
                </a:ext>
              </a:extLst>
            </p:cNvPr>
            <p:cNvCxnSpPr>
              <a:stCxn id="24" idx="2"/>
              <a:endCxn id="21" idx="0"/>
            </p:cNvCxnSpPr>
            <p:nvPr/>
          </p:nvCxnSpPr>
          <p:spPr>
            <a:xfrm>
              <a:off x="9724055" y="4221992"/>
              <a:ext cx="6265" cy="294359"/>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02B322-5D42-264B-89FF-6E9BBDE9767D}"/>
                </a:ext>
              </a:extLst>
            </p:cNvPr>
            <p:cNvCxnSpPr>
              <a:stCxn id="21" idx="2"/>
              <a:endCxn id="25" idx="0"/>
            </p:cNvCxnSpPr>
            <p:nvPr/>
          </p:nvCxnSpPr>
          <p:spPr>
            <a:xfrm>
              <a:off x="9730320" y="5303403"/>
              <a:ext cx="6260" cy="29645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0E8E571-3632-2847-A580-4A276A43E2EA}"/>
                </a:ext>
              </a:extLst>
            </p:cNvPr>
            <p:cNvCxnSpPr>
              <a:stCxn id="20" idx="1"/>
              <a:endCxn id="19" idx="3"/>
            </p:cNvCxnSpPr>
            <p:nvPr/>
          </p:nvCxnSpPr>
          <p:spPr>
            <a:xfrm flipH="1" flipV="1">
              <a:off x="7070626" y="1894240"/>
              <a:ext cx="1085589" cy="8348"/>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E260DF-A70E-B640-B98B-ED24FC2EB833}"/>
                </a:ext>
              </a:extLst>
            </p:cNvPr>
            <p:cNvCxnSpPr>
              <a:stCxn id="19" idx="2"/>
              <a:endCxn id="23" idx="0"/>
            </p:cNvCxnSpPr>
            <p:nvPr/>
          </p:nvCxnSpPr>
          <p:spPr>
            <a:xfrm>
              <a:off x="6137437" y="2276283"/>
              <a:ext cx="14613" cy="3321481"/>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D7CE8B-F769-2346-B2AE-03FC0D9789ED}"/>
                </a:ext>
              </a:extLst>
            </p:cNvPr>
            <p:cNvCxnSpPr>
              <a:stCxn id="22" idx="1"/>
            </p:cNvCxnSpPr>
            <p:nvPr/>
          </p:nvCxnSpPr>
          <p:spPr>
            <a:xfrm flipH="1">
              <a:off x="6152049" y="2894234"/>
              <a:ext cx="2008342" cy="417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D000800-7CAC-D14A-826C-6FEF67D28F48}"/>
                </a:ext>
              </a:extLst>
            </p:cNvPr>
            <p:cNvSpPr txBox="1"/>
            <p:nvPr/>
          </p:nvSpPr>
          <p:spPr>
            <a:xfrm>
              <a:off x="7316968" y="1570648"/>
              <a:ext cx="914400" cy="325677"/>
            </a:xfrm>
            <a:prstGeom prst="rect">
              <a:avLst/>
            </a:prstGeom>
            <a:noFill/>
          </p:spPr>
          <p:txBody>
            <a:bodyPr wrap="none" lIns="0" tIns="0" rIns="0" bIns="0" rtlCol="0">
              <a:noAutofit/>
            </a:bodyPr>
            <a:lstStyle/>
            <a:p>
              <a:pPr algn="ctr">
                <a:lnSpc>
                  <a:spcPct val="90000"/>
                </a:lnSpc>
              </a:pPr>
              <a:r>
                <a:rPr lang="en-US" sz="1400" dirty="0"/>
                <a:t>Recording</a:t>
              </a:r>
            </a:p>
          </p:txBody>
        </p:sp>
        <p:sp>
          <p:nvSpPr>
            <p:cNvPr id="37" name="TextBox 36">
              <a:extLst>
                <a:ext uri="{FF2B5EF4-FFF2-40B4-BE49-F238E27FC236}">
                  <a16:creationId xmlns:a16="http://schemas.microsoft.com/office/drawing/2014/main" id="{5FFB2DBF-A87E-5444-97E8-35583461695F}"/>
                </a:ext>
              </a:extLst>
            </p:cNvPr>
            <p:cNvSpPr txBox="1"/>
            <p:nvPr/>
          </p:nvSpPr>
          <p:spPr>
            <a:xfrm>
              <a:off x="7306530" y="2562290"/>
              <a:ext cx="914400" cy="325677"/>
            </a:xfrm>
            <a:prstGeom prst="rect">
              <a:avLst/>
            </a:prstGeom>
            <a:noFill/>
          </p:spPr>
          <p:txBody>
            <a:bodyPr wrap="none" lIns="0" tIns="0" rIns="0" bIns="0" rtlCol="0">
              <a:noAutofit/>
            </a:bodyPr>
            <a:lstStyle/>
            <a:p>
              <a:pPr algn="ctr">
                <a:lnSpc>
                  <a:spcPct val="90000"/>
                </a:lnSpc>
              </a:pPr>
              <a:r>
                <a:rPr lang="en-US" sz="1400" dirty="0"/>
                <a:t>Yes</a:t>
              </a:r>
            </a:p>
          </p:txBody>
        </p:sp>
        <p:cxnSp>
          <p:nvCxnSpPr>
            <p:cNvPr id="38" name="Straight Connector 37">
              <a:extLst>
                <a:ext uri="{FF2B5EF4-FFF2-40B4-BE49-F238E27FC236}">
                  <a16:creationId xmlns:a16="http://schemas.microsoft.com/office/drawing/2014/main" id="{9870D711-4B1F-3D46-80D3-C55087E1CACF}"/>
                </a:ext>
              </a:extLst>
            </p:cNvPr>
            <p:cNvCxnSpPr>
              <a:cxnSpLocks/>
            </p:cNvCxnSpPr>
            <p:nvPr/>
          </p:nvCxnSpPr>
          <p:spPr>
            <a:xfrm flipH="1" flipV="1">
              <a:off x="6152047" y="4890045"/>
              <a:ext cx="2018782" cy="1983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2897B5A-793C-004D-A4F4-2E7D4E0E0645}"/>
                </a:ext>
              </a:extLst>
            </p:cNvPr>
            <p:cNvSpPr txBox="1"/>
            <p:nvPr/>
          </p:nvSpPr>
          <p:spPr>
            <a:xfrm>
              <a:off x="7258514" y="4581068"/>
              <a:ext cx="914400" cy="325677"/>
            </a:xfrm>
            <a:prstGeom prst="rect">
              <a:avLst/>
            </a:prstGeom>
            <a:noFill/>
          </p:spPr>
          <p:txBody>
            <a:bodyPr wrap="none" lIns="0" tIns="0" rIns="0" bIns="0" rtlCol="0">
              <a:noAutofit/>
            </a:bodyPr>
            <a:lstStyle/>
            <a:p>
              <a:pPr algn="ctr">
                <a:lnSpc>
                  <a:spcPct val="90000"/>
                </a:lnSpc>
              </a:pPr>
              <a:r>
                <a:rPr lang="en-US" sz="1400" dirty="0"/>
                <a:t>Detect</a:t>
              </a:r>
            </a:p>
          </p:txBody>
        </p:sp>
        <p:sp>
          <p:nvSpPr>
            <p:cNvPr id="40" name="TextBox 39">
              <a:extLst>
                <a:ext uri="{FF2B5EF4-FFF2-40B4-BE49-F238E27FC236}">
                  <a16:creationId xmlns:a16="http://schemas.microsoft.com/office/drawing/2014/main" id="{0D566F49-22EB-1142-BA4A-C2A48A9EC1AE}"/>
                </a:ext>
              </a:extLst>
            </p:cNvPr>
            <p:cNvSpPr txBox="1"/>
            <p:nvPr/>
          </p:nvSpPr>
          <p:spPr>
            <a:xfrm>
              <a:off x="9991276" y="5247035"/>
              <a:ext cx="914400" cy="325677"/>
            </a:xfrm>
            <a:prstGeom prst="rect">
              <a:avLst/>
            </a:prstGeom>
            <a:noFill/>
          </p:spPr>
          <p:txBody>
            <a:bodyPr wrap="none" lIns="0" tIns="0" rIns="0" bIns="0" rtlCol="0">
              <a:noAutofit/>
            </a:bodyPr>
            <a:lstStyle/>
            <a:p>
              <a:pPr algn="ctr">
                <a:lnSpc>
                  <a:spcPct val="90000"/>
                </a:lnSpc>
              </a:pPr>
              <a:r>
                <a:rPr lang="en-US" sz="1400" dirty="0"/>
                <a:t>Protect</a:t>
              </a:r>
            </a:p>
          </p:txBody>
        </p:sp>
        <p:cxnSp>
          <p:nvCxnSpPr>
            <p:cNvPr id="41" name="Straight Connector 40">
              <a:extLst>
                <a:ext uri="{FF2B5EF4-FFF2-40B4-BE49-F238E27FC236}">
                  <a16:creationId xmlns:a16="http://schemas.microsoft.com/office/drawing/2014/main" id="{0AA57524-F772-0A4A-B858-DD88676C5031}"/>
                </a:ext>
              </a:extLst>
            </p:cNvPr>
            <p:cNvCxnSpPr>
              <a:stCxn id="20" idx="3"/>
            </p:cNvCxnSpPr>
            <p:nvPr/>
          </p:nvCxnSpPr>
          <p:spPr>
            <a:xfrm>
              <a:off x="11275196" y="1902588"/>
              <a:ext cx="449237" cy="769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6593545-DC41-7045-B8BC-13A848CFC4E5}"/>
                </a:ext>
              </a:extLst>
            </p:cNvPr>
            <p:cNvSpPr txBox="1"/>
            <p:nvPr/>
          </p:nvSpPr>
          <p:spPr>
            <a:xfrm>
              <a:off x="11041374" y="1541481"/>
              <a:ext cx="914400" cy="325677"/>
            </a:xfrm>
            <a:prstGeom prst="rect">
              <a:avLst/>
            </a:prstGeom>
            <a:noFill/>
          </p:spPr>
          <p:txBody>
            <a:bodyPr wrap="none" lIns="0" tIns="0" rIns="0" bIns="0" rtlCol="0">
              <a:noAutofit/>
            </a:bodyPr>
            <a:lstStyle/>
            <a:p>
              <a:pPr algn="ctr">
                <a:lnSpc>
                  <a:spcPct val="90000"/>
                </a:lnSpc>
              </a:pPr>
              <a:r>
                <a:rPr lang="en-US" sz="1400" dirty="0"/>
                <a:t>Off</a:t>
              </a:r>
            </a:p>
          </p:txBody>
        </p:sp>
        <p:cxnSp>
          <p:nvCxnSpPr>
            <p:cNvPr id="43" name="Straight Connector 42">
              <a:extLst>
                <a:ext uri="{FF2B5EF4-FFF2-40B4-BE49-F238E27FC236}">
                  <a16:creationId xmlns:a16="http://schemas.microsoft.com/office/drawing/2014/main" id="{74DF6501-1485-C344-BF53-C66FA409DD57}"/>
                </a:ext>
              </a:extLst>
            </p:cNvPr>
            <p:cNvCxnSpPr>
              <a:cxnSpLocks/>
            </p:cNvCxnSpPr>
            <p:nvPr/>
          </p:nvCxnSpPr>
          <p:spPr>
            <a:xfrm flipH="1">
              <a:off x="11667284" y="1905524"/>
              <a:ext cx="61912" cy="461010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532A18B-9458-6344-AD52-39EFB0729415}"/>
                </a:ext>
              </a:extLst>
            </p:cNvPr>
            <p:cNvCxnSpPr>
              <a:cxnSpLocks/>
            </p:cNvCxnSpPr>
            <p:nvPr/>
          </p:nvCxnSpPr>
          <p:spPr>
            <a:xfrm flipH="1">
              <a:off x="6147547" y="6501338"/>
              <a:ext cx="5491175"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4FA9653-17A3-E348-BDC2-7998411B5C21}"/>
                </a:ext>
              </a:extLst>
            </p:cNvPr>
            <p:cNvCxnSpPr>
              <a:endCxn id="23" idx="2"/>
            </p:cNvCxnSpPr>
            <p:nvPr/>
          </p:nvCxnSpPr>
          <p:spPr>
            <a:xfrm flipH="1" flipV="1">
              <a:off x="6152050" y="6361851"/>
              <a:ext cx="258" cy="14901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27C2334B-3A97-C04B-B53C-CD387A3B5D71}"/>
                </a:ext>
              </a:extLst>
            </p:cNvPr>
            <p:cNvSpPr txBox="1">
              <a:spLocks/>
            </p:cNvSpPr>
            <p:nvPr/>
          </p:nvSpPr>
          <p:spPr>
            <a:xfrm>
              <a:off x="924949" y="3128613"/>
              <a:ext cx="5500484" cy="1785655"/>
            </a:xfrm>
            <a:prstGeom prst="rect">
              <a:avLst/>
            </a:prstGeom>
          </p:spPr>
          <p:txBody>
            <a:bodyPr/>
            <a:lstStyle>
              <a:lvl1pPr algn="l" defTabSz="914126" rtl="0" eaLnBrk="1" latinLnBrk="0" hangingPunct="1">
                <a:lnSpc>
                  <a:spcPct val="95000"/>
                </a:lnSpc>
                <a:spcBef>
                  <a:spcPct val="0"/>
                </a:spcBef>
                <a:buNone/>
                <a:defRPr kumimoji="1" sz="3999" kern="1200">
                  <a:solidFill>
                    <a:schemeClr val="tx1"/>
                  </a:solidFill>
                  <a:latin typeface="+mj-lt"/>
                  <a:ea typeface="+mj-ea"/>
                  <a:cs typeface="+mj-cs"/>
                </a:defRPr>
              </a:lvl1pPr>
            </a:lstStyle>
            <a:p>
              <a:r>
                <a:rPr lang="en-US" sz="2000" dirty="0">
                  <a:latin typeface="+mn-lt"/>
                </a:rPr>
                <a:t>MySQL Enterprise </a:t>
              </a:r>
              <a:br>
                <a:rPr lang="en-US" sz="2000" dirty="0">
                  <a:latin typeface="+mn-lt"/>
                </a:rPr>
              </a:br>
              <a:r>
                <a:rPr lang="en-US" sz="2000" dirty="0">
                  <a:latin typeface="+mn-lt"/>
                </a:rPr>
                <a:t>Firewall Workflow</a:t>
              </a:r>
              <a:br>
                <a:rPr lang="en-US" sz="1400" dirty="0">
                  <a:latin typeface="+mn-lt"/>
                </a:rPr>
              </a:br>
              <a:br>
                <a:rPr lang="en-US" sz="1400" dirty="0">
                  <a:latin typeface="+mn-lt"/>
                </a:rPr>
              </a:br>
              <a:endParaRPr lang="en-US" sz="1400" dirty="0">
                <a:latin typeface="+mn-lt"/>
              </a:endParaRPr>
            </a:p>
          </p:txBody>
        </p:sp>
        <p:sp>
          <p:nvSpPr>
            <p:cNvPr id="47" name="TextBox 46">
              <a:extLst>
                <a:ext uri="{FF2B5EF4-FFF2-40B4-BE49-F238E27FC236}">
                  <a16:creationId xmlns:a16="http://schemas.microsoft.com/office/drawing/2014/main" id="{13B53B24-DC9A-0543-A98E-685247A6CA80}"/>
                </a:ext>
              </a:extLst>
            </p:cNvPr>
            <p:cNvSpPr txBox="1"/>
            <p:nvPr/>
          </p:nvSpPr>
          <p:spPr>
            <a:xfrm>
              <a:off x="9964136" y="3128049"/>
              <a:ext cx="914400" cy="325677"/>
            </a:xfrm>
            <a:prstGeom prst="rect">
              <a:avLst/>
            </a:prstGeom>
            <a:noFill/>
          </p:spPr>
          <p:txBody>
            <a:bodyPr wrap="none" lIns="0" tIns="0" rIns="0" bIns="0" rtlCol="0">
              <a:noAutofit/>
            </a:bodyPr>
            <a:lstStyle/>
            <a:p>
              <a:pPr algn="ctr">
                <a:lnSpc>
                  <a:spcPct val="90000"/>
                </a:lnSpc>
              </a:pPr>
              <a:r>
                <a:rPr lang="en-US" sz="1400" dirty="0"/>
                <a:t>No</a:t>
              </a:r>
            </a:p>
          </p:txBody>
        </p:sp>
        <p:sp>
          <p:nvSpPr>
            <p:cNvPr id="48" name="TextBox 47">
              <a:extLst>
                <a:ext uri="{FF2B5EF4-FFF2-40B4-BE49-F238E27FC236}">
                  <a16:creationId xmlns:a16="http://schemas.microsoft.com/office/drawing/2014/main" id="{EA836247-A81E-C742-B0A1-4FAEDBBAF208}"/>
                </a:ext>
              </a:extLst>
            </p:cNvPr>
            <p:cNvSpPr txBox="1"/>
            <p:nvPr/>
          </p:nvSpPr>
          <p:spPr>
            <a:xfrm>
              <a:off x="9761631" y="2311771"/>
              <a:ext cx="1801661" cy="325677"/>
            </a:xfrm>
            <a:prstGeom prst="rect">
              <a:avLst/>
            </a:prstGeom>
            <a:noFill/>
          </p:spPr>
          <p:txBody>
            <a:bodyPr wrap="none" lIns="0" tIns="0" rIns="0" bIns="0" rtlCol="0">
              <a:noAutofit/>
            </a:bodyPr>
            <a:lstStyle/>
            <a:p>
              <a:pPr algn="ctr">
                <a:lnSpc>
                  <a:spcPct val="90000"/>
                </a:lnSpc>
              </a:pPr>
              <a:r>
                <a:rPr lang="en-US" sz="1400" dirty="0"/>
                <a:t>Protect or Detect</a:t>
              </a:r>
            </a:p>
          </p:txBody>
        </p:sp>
      </p:grpSp>
    </p:spTree>
    <p:extLst>
      <p:ext uri="{BB962C8B-B14F-4D97-AF65-F5344CB8AC3E}">
        <p14:creationId xmlns:p14="http://schemas.microsoft.com/office/powerpoint/2010/main" val="10389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7240C4-79FC-B04D-A700-646F474C4CBF}"/>
              </a:ext>
            </a:extLst>
          </p:cNvPr>
          <p:cNvSpPr>
            <a:spLocks noGrp="1"/>
          </p:cNvSpPr>
          <p:nvPr>
            <p:ph type="title"/>
          </p:nvPr>
        </p:nvSpPr>
        <p:spPr>
          <a:xfrm>
            <a:off x="447908" y="264764"/>
            <a:ext cx="10515600" cy="973021"/>
          </a:xfrm>
        </p:spPr>
        <p:txBody>
          <a:bodyPr/>
          <a:lstStyle/>
          <a:p>
            <a:r>
              <a:rPr lang="en-US" sz="2800" dirty="0"/>
              <a:t>MySQL Enterprise Audit</a:t>
            </a:r>
            <a:br>
              <a:rPr lang="en-US" sz="2800" dirty="0"/>
            </a:br>
            <a:endParaRPr lang="en-US" sz="2800" dirty="0"/>
          </a:p>
        </p:txBody>
      </p:sp>
      <p:sp>
        <p:nvSpPr>
          <p:cNvPr id="4" name="Rectangle 3">
            <a:extLst>
              <a:ext uri="{FF2B5EF4-FFF2-40B4-BE49-F238E27FC236}">
                <a16:creationId xmlns:a16="http://schemas.microsoft.com/office/drawing/2014/main" id="{D61FEAB2-2C58-CB49-9CE0-750EAA9EE6B5}"/>
              </a:ext>
            </a:extLst>
          </p:cNvPr>
          <p:cNvSpPr/>
          <p:nvPr/>
        </p:nvSpPr>
        <p:spPr>
          <a:xfrm>
            <a:off x="355524" y="1237785"/>
            <a:ext cx="11480951" cy="5262979"/>
          </a:xfrm>
          <a:prstGeom prst="rect">
            <a:avLst/>
          </a:prstGeom>
        </p:spPr>
        <p:txBody>
          <a:bodyPr wrap="square">
            <a:spAutoFit/>
          </a:bodyPr>
          <a:lstStyle/>
          <a:p>
            <a:r>
              <a:rPr lang="en-SG" sz="2400" dirty="0">
                <a:latin typeface="Oracle Sans" panose="020B0503020204020204" pitchFamily="34" charset="0"/>
                <a:cs typeface="Oracle Sans" panose="020B0503020204020204" pitchFamily="34" charset="0"/>
              </a:rPr>
              <a:t>MySQL Enterprise Audit provides quickly and seamlessly add policy-based auditing compliance to PCI Applications.</a:t>
            </a:r>
          </a:p>
          <a:p>
            <a:endParaRPr lang="en-SG" sz="2400" dirty="0">
              <a:latin typeface="Oracle Sans" panose="020B0503020204020204" pitchFamily="34" charset="0"/>
              <a:cs typeface="Oracle Sans" panose="020B0503020204020204" pitchFamily="34" charset="0"/>
            </a:endParaRPr>
          </a:p>
          <a:p>
            <a:r>
              <a:rPr lang="en-SG" sz="2400" dirty="0">
                <a:latin typeface="Oracle Sans" panose="020B0503020204020204" pitchFamily="34" charset="0"/>
                <a:cs typeface="Oracle Sans" panose="020B0503020204020204" pitchFamily="34" charset="0"/>
              </a:rPr>
              <a:t>Fine grain auditing, dynamic configurable tracking of user level activity </a:t>
            </a:r>
          </a:p>
          <a:p>
            <a:endParaRPr lang="en-SG" sz="2400" dirty="0">
              <a:latin typeface="Oracle Sans" panose="020B0503020204020204" pitchFamily="34" charset="0"/>
              <a:cs typeface="Oracle Sans" panose="020B0503020204020204" pitchFamily="34" charset="0"/>
            </a:endParaRPr>
          </a:p>
          <a:p>
            <a:r>
              <a:rPr lang="en-SG" sz="2400" dirty="0">
                <a:latin typeface="Oracle Sans" panose="020B0503020204020204" pitchFamily="34" charset="0"/>
                <a:cs typeface="Oracle Sans" panose="020B0503020204020204" pitchFamily="34" charset="0"/>
              </a:rPr>
              <a:t>Filter on connections, users, table access, access type, statement status (success / failure), query content, and more.</a:t>
            </a:r>
          </a:p>
          <a:p>
            <a:endParaRPr lang="en-SG" sz="2400" dirty="0">
              <a:latin typeface="Oracle Sans" panose="020B0503020204020204" pitchFamily="34" charset="0"/>
              <a:cs typeface="Oracle Sans" panose="020B0503020204020204" pitchFamily="34" charset="0"/>
            </a:endParaRPr>
          </a:p>
          <a:p>
            <a:r>
              <a:rPr lang="en-SG" sz="2400" dirty="0">
                <a:latin typeface="Oracle Sans" panose="020B0503020204020204" pitchFamily="34" charset="0"/>
                <a:cs typeface="Oracle Sans" panose="020B0503020204020204" pitchFamily="34" charset="0"/>
              </a:rPr>
              <a:t>XML-based audit stream using:</a:t>
            </a:r>
          </a:p>
          <a:p>
            <a:r>
              <a:rPr lang="en-SG" sz="2400" dirty="0">
                <a:latin typeface="Oracle Sans" panose="020B0503020204020204" pitchFamily="34" charset="0"/>
                <a:cs typeface="Oracle Sans" panose="020B0503020204020204" pitchFamily="34" charset="0"/>
              </a:rPr>
              <a:t>	NEW: XML format compatible with Oracle Audit Vault</a:t>
            </a:r>
          </a:p>
          <a:p>
            <a:r>
              <a:rPr lang="en-SG" sz="2400" dirty="0">
                <a:latin typeface="Oracle Sans" panose="020B0503020204020204" pitchFamily="34" charset="0"/>
                <a:cs typeface="Oracle Sans" panose="020B0503020204020204" pitchFamily="34" charset="0"/>
              </a:rPr>
              <a:t>	OLD: XML only </a:t>
            </a:r>
          </a:p>
          <a:p>
            <a:endParaRPr lang="en-SG" sz="2400" dirty="0">
              <a:latin typeface="Oracle Sans" panose="020B0503020204020204" pitchFamily="34" charset="0"/>
              <a:cs typeface="Oracle Sans" panose="020B0503020204020204" pitchFamily="34" charset="0"/>
            </a:endParaRPr>
          </a:p>
          <a:p>
            <a:r>
              <a:rPr lang="en-SG" sz="2400" dirty="0">
                <a:latin typeface="Oracle Sans" panose="020B0503020204020204" pitchFamily="34" charset="0"/>
                <a:cs typeface="Oracle Sans" panose="020B0503020204020204" pitchFamily="34" charset="0"/>
              </a:rPr>
              <a:t>JSON: log audit in JSON format, support MySQL API to read audit log</a:t>
            </a:r>
            <a:endParaRPr lang="en-SG" sz="2400" dirty="0">
              <a:latin typeface="Oracle Sans Light" panose="020B0403020204020204" pitchFamily="34" charset="0"/>
              <a:cs typeface="Oracle Sans Light" panose="020B0403020204020204" pitchFamily="34" charset="0"/>
            </a:endParaRPr>
          </a:p>
          <a:p>
            <a:pPr marL="285750" indent="-285750">
              <a:buFont typeface="Arial" panose="020B0604020202020204" pitchFamily="34" charset="0"/>
              <a:buChar char="•"/>
            </a:pPr>
            <a:endParaRPr lang="en-SG" sz="2400" dirty="0">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91047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7240C4-79FC-B04D-A700-646F474C4CBF}"/>
              </a:ext>
            </a:extLst>
          </p:cNvPr>
          <p:cNvSpPr>
            <a:spLocks noGrp="1"/>
          </p:cNvSpPr>
          <p:nvPr>
            <p:ph type="title"/>
          </p:nvPr>
        </p:nvSpPr>
        <p:spPr>
          <a:xfrm>
            <a:off x="882805" y="0"/>
            <a:ext cx="10515600" cy="1325563"/>
          </a:xfrm>
        </p:spPr>
        <p:txBody>
          <a:bodyPr/>
          <a:lstStyle/>
          <a:p>
            <a:r>
              <a:rPr lang="en-US" dirty="0"/>
              <a:t>MySQL Enterprise Audit Concept</a:t>
            </a:r>
            <a:br>
              <a:rPr lang="en-US" dirty="0"/>
            </a:br>
            <a:endParaRPr lang="en-US" dirty="0"/>
          </a:p>
        </p:txBody>
      </p:sp>
      <p:pic>
        <p:nvPicPr>
          <p:cNvPr id="5" name="Picture 2" descr="MySQL Enterprise Audit">
            <a:extLst>
              <a:ext uri="{FF2B5EF4-FFF2-40B4-BE49-F238E27FC236}">
                <a16:creationId xmlns:a16="http://schemas.microsoft.com/office/drawing/2014/main" id="{FB1BC667-3DC8-894E-8556-13C9D19CF37A}"/>
              </a:ext>
            </a:extLst>
          </p:cNvPr>
          <p:cNvPicPr>
            <a:picLocks noChangeAspect="1" noChangeArrowheads="1"/>
          </p:cNvPicPr>
          <p:nvPr/>
        </p:nvPicPr>
        <p:blipFill>
          <a:blip r:embed="rId2" cstate="print"/>
          <a:srcRect/>
          <a:stretch>
            <a:fillRect/>
          </a:stretch>
        </p:blipFill>
        <p:spPr bwMode="auto">
          <a:xfrm>
            <a:off x="272373" y="908027"/>
            <a:ext cx="10952700" cy="5220012"/>
          </a:xfrm>
          <a:prstGeom prst="rect">
            <a:avLst/>
          </a:prstGeom>
          <a:noFill/>
        </p:spPr>
      </p:pic>
    </p:spTree>
    <p:extLst>
      <p:ext uri="{BB962C8B-B14F-4D97-AF65-F5344CB8AC3E}">
        <p14:creationId xmlns:p14="http://schemas.microsoft.com/office/powerpoint/2010/main" val="29301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E3E772-CD05-4C4B-AABE-94BBBDA6D35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12"/>
          </p:nvPr>
        </p:nvSpPr>
        <p:spPr/>
        <p:txBody>
          <a:bodyPr/>
          <a:lstStyle/>
          <a:p>
            <a:fld id="{345D60D9-5372-5F40-9443-0F9AE5BDC3C8}" type="slidenum">
              <a:rPr lang="en-US" smtClean="0"/>
              <a:pPr/>
              <a:t>95</a:t>
            </a:fld>
            <a:endParaRPr lang="en-US" dirty="0"/>
          </a:p>
        </p:txBody>
      </p:sp>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MySQL Replication </a:t>
            </a:r>
            <a:br>
              <a:rPr lang="en-US" dirty="0"/>
            </a:br>
            <a:r>
              <a:rPr lang="en-US" dirty="0"/>
              <a:t>and InnoDB Cluster</a:t>
            </a:r>
          </a:p>
        </p:txBody>
      </p:sp>
    </p:spTree>
    <p:extLst>
      <p:ext uri="{BB962C8B-B14F-4D97-AF65-F5344CB8AC3E}">
        <p14:creationId xmlns:p14="http://schemas.microsoft.com/office/powerpoint/2010/main" val="30790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C51EAA63-D034-42AE-91FA-B13B9518C7BE}" type="slidenum">
              <a:rPr lang="en-US" altLang="ja-JP" smtClean="0"/>
              <a:t>96</a:t>
            </a:fld>
            <a:endParaRPr lang="ja-JP" altLang="en-US" dirty="0"/>
          </a:p>
        </p:txBody>
      </p:sp>
      <p:sp>
        <p:nvSpPr>
          <p:cNvPr id="5" name="タイトル 4"/>
          <p:cNvSpPr>
            <a:spLocks noGrp="1"/>
          </p:cNvSpPr>
          <p:nvPr>
            <p:ph type="title"/>
          </p:nvPr>
        </p:nvSpPr>
        <p:spPr/>
        <p:txBody>
          <a:bodyPr/>
          <a:lstStyle/>
          <a:p>
            <a:r>
              <a:rPr lang="en-US" altLang="ja-JP" dirty="0"/>
              <a:t>High availability configuration</a:t>
            </a:r>
            <a:endParaRPr kumimoji="1" lang="ja-JP" altLang="en-US" dirty="0"/>
          </a:p>
        </p:txBody>
      </p:sp>
      <p:graphicFrame>
        <p:nvGraphicFramePr>
          <p:cNvPr id="6" name="コンテンツ プレースホルダー 6"/>
          <p:cNvGraphicFramePr>
            <a:graphicFrameLocks/>
          </p:cNvGraphicFramePr>
          <p:nvPr>
            <p:extLst>
              <p:ext uri="{D42A27DB-BD31-4B8C-83A1-F6EECF244321}">
                <p14:modId xmlns:p14="http://schemas.microsoft.com/office/powerpoint/2010/main" val="2913687639"/>
              </p:ext>
            </p:extLst>
          </p:nvPr>
        </p:nvGraphicFramePr>
        <p:xfrm>
          <a:off x="762000" y="1208716"/>
          <a:ext cx="10448524" cy="3688355"/>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gridCol w="3895324">
                  <a:extLst>
                    <a:ext uri="{9D8B030D-6E8A-4147-A177-3AD203B41FA5}">
                      <a16:colId xmlns:a16="http://schemas.microsoft.com/office/drawing/2014/main" val="20002"/>
                    </a:ext>
                  </a:extLst>
                </a:gridCol>
              </a:tblGrid>
              <a:tr h="144502">
                <a:tc>
                  <a:txBody>
                    <a:bodyPr/>
                    <a:lstStyle/>
                    <a:p>
                      <a:pPr>
                        <a:lnSpc>
                          <a:spcPct val="90000"/>
                        </a:lnSpc>
                      </a:pPr>
                      <a:endParaRPr kumimoji="1" lang="ja-JP" altLang="en-US" sz="2000" dirty="0"/>
                    </a:p>
                  </a:txBody>
                  <a:tcPr marT="36000" marB="36000"/>
                </a:tc>
                <a:tc>
                  <a:txBody>
                    <a:bodyPr/>
                    <a:lstStyle/>
                    <a:p>
                      <a:pPr>
                        <a:lnSpc>
                          <a:spcPct val="90000"/>
                        </a:lnSpc>
                      </a:pPr>
                      <a:r>
                        <a:rPr kumimoji="1" lang="en-US" altLang="ja-JP" sz="2000" dirty="0"/>
                        <a:t>Oracle Database</a:t>
                      </a:r>
                      <a:endParaRPr kumimoji="1" lang="ja-JP" altLang="en-US" sz="2000" dirty="0"/>
                    </a:p>
                  </a:txBody>
                  <a:tcPr marT="36000" marB="36000"/>
                </a:tc>
                <a:tc>
                  <a:txBody>
                    <a:bodyPr/>
                    <a:lstStyle/>
                    <a:p>
                      <a:pPr>
                        <a:lnSpc>
                          <a:spcPct val="90000"/>
                        </a:lnSpc>
                      </a:pPr>
                      <a:r>
                        <a:rPr kumimoji="1" lang="en-US" altLang="ja-JP" sz="2000" dirty="0"/>
                        <a:t>MySQL Server</a:t>
                      </a:r>
                      <a:endParaRPr kumimoji="1" lang="ja-JP" altLang="en-US" sz="2000" dirty="0"/>
                    </a:p>
                  </a:txBody>
                  <a:tcPr marT="36000" marB="36000"/>
                </a:tc>
                <a:extLst>
                  <a:ext uri="{0D108BD9-81ED-4DB2-BD59-A6C34878D82A}">
                    <a16:rowId xmlns:a16="http://schemas.microsoft.com/office/drawing/2014/main" val="10000"/>
                  </a:ext>
                </a:extLst>
              </a:tr>
              <a:tr h="144502">
                <a:tc>
                  <a:txBody>
                    <a:bodyPr/>
                    <a:lstStyle/>
                    <a:p>
                      <a:pPr>
                        <a:lnSpc>
                          <a:spcPct val="90000"/>
                        </a:lnSpc>
                      </a:pPr>
                      <a:r>
                        <a:rPr kumimoji="1" lang="en-US" altLang="ja-JP" sz="2000" dirty="0"/>
                        <a:t>Replication</a:t>
                      </a:r>
                      <a:endParaRPr kumimoji="1" lang="ja-JP" altLang="en-US" sz="2000" dirty="0"/>
                    </a:p>
                  </a:txBody>
                  <a:tcPr marT="36000" marB="36000"/>
                </a:tc>
                <a:tc>
                  <a:txBody>
                    <a:bodyPr/>
                    <a:lstStyle/>
                    <a:p>
                      <a:pPr>
                        <a:lnSpc>
                          <a:spcPct val="90000"/>
                        </a:lnSpc>
                      </a:pPr>
                      <a:r>
                        <a:rPr kumimoji="1" lang="en-US" altLang="ja-JP" sz="2000" dirty="0"/>
                        <a:t>Oracle Streams</a:t>
                      </a:r>
                    </a:p>
                    <a:p>
                      <a:pPr>
                        <a:lnSpc>
                          <a:spcPct val="90000"/>
                        </a:lnSpc>
                      </a:pPr>
                      <a:r>
                        <a:rPr kumimoji="1" lang="en-US" altLang="ja-JP" sz="2000" dirty="0"/>
                        <a:t>Oracle Golden Gate</a:t>
                      </a:r>
                    </a:p>
                    <a:p>
                      <a:pPr>
                        <a:lnSpc>
                          <a:spcPct val="90000"/>
                        </a:lnSpc>
                      </a:pPr>
                      <a:r>
                        <a:rPr kumimoji="1" lang="en-US" altLang="ja-JP" sz="2000" dirty="0"/>
                        <a:t>Logical Standby Data Guard</a:t>
                      </a:r>
                    </a:p>
                    <a:p>
                      <a:pPr>
                        <a:lnSpc>
                          <a:spcPct val="90000"/>
                        </a:lnSpc>
                      </a:pPr>
                      <a:r>
                        <a:rPr kumimoji="1" lang="en-US" altLang="ja-JP" sz="2000" dirty="0"/>
                        <a:t>Physical Standby Data Guard</a:t>
                      </a:r>
                    </a:p>
                    <a:p>
                      <a:pPr>
                        <a:lnSpc>
                          <a:spcPct val="90000"/>
                        </a:lnSpc>
                      </a:pPr>
                      <a:r>
                        <a:rPr kumimoji="1" lang="en-US" altLang="ja-JP" sz="2000" dirty="0"/>
                        <a:t>Active Data Guard</a:t>
                      </a:r>
                      <a:endParaRPr kumimoji="1" lang="ja-JP" altLang="en-US" sz="2000" dirty="0"/>
                    </a:p>
                  </a:txBody>
                  <a:tcPr marT="36000" marB="36000"/>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kumimoji="1" lang="en-US" altLang="ja-JP" sz="2000" dirty="0"/>
                        <a:t>Oracle Golden Gate</a:t>
                      </a:r>
                    </a:p>
                    <a:p>
                      <a:pPr marL="0" marR="0" indent="0" algn="l" defTabSz="914400" rtl="0" eaLnBrk="1" fontAlgn="auto" latinLnBrk="0" hangingPunct="1">
                        <a:lnSpc>
                          <a:spcPct val="90000"/>
                        </a:lnSpc>
                        <a:spcBef>
                          <a:spcPts val="0"/>
                        </a:spcBef>
                        <a:spcAft>
                          <a:spcPts val="0"/>
                        </a:spcAft>
                        <a:buClrTx/>
                        <a:buSzTx/>
                        <a:buFontTx/>
                        <a:buNone/>
                        <a:tabLst/>
                        <a:defRPr/>
                      </a:pPr>
                      <a:r>
                        <a:rPr kumimoji="1" lang="en-US" altLang="ja-JP" sz="2000" dirty="0"/>
                        <a:t>MySQL Async. Replication</a:t>
                      </a:r>
                    </a:p>
                    <a:p>
                      <a:pPr marL="0" marR="0" indent="0" algn="l" defTabSz="914400" rtl="0" eaLnBrk="1" fontAlgn="auto" latinLnBrk="0" hangingPunct="1">
                        <a:lnSpc>
                          <a:spcPct val="90000"/>
                        </a:lnSpc>
                        <a:spcBef>
                          <a:spcPts val="0"/>
                        </a:spcBef>
                        <a:spcAft>
                          <a:spcPts val="0"/>
                        </a:spcAft>
                        <a:buClrTx/>
                        <a:buSzTx/>
                        <a:buFontTx/>
                        <a:buNone/>
                        <a:tabLst/>
                        <a:defRPr/>
                      </a:pPr>
                      <a:r>
                        <a:rPr kumimoji="1" lang="en-US" altLang="ja-JP" sz="2000" dirty="0"/>
                        <a:t>MySQL Semi-sync Replication</a:t>
                      </a:r>
                    </a:p>
                    <a:p>
                      <a:pPr marL="0" marR="0" indent="0" algn="l" defTabSz="914400" rtl="0" eaLnBrk="1" fontAlgn="auto" latinLnBrk="0" hangingPunct="1">
                        <a:lnSpc>
                          <a:spcPct val="90000"/>
                        </a:lnSpc>
                        <a:spcBef>
                          <a:spcPts val="0"/>
                        </a:spcBef>
                        <a:spcAft>
                          <a:spcPts val="0"/>
                        </a:spcAft>
                        <a:buClrTx/>
                        <a:buSzTx/>
                        <a:buFontTx/>
                        <a:buNone/>
                        <a:tabLst/>
                        <a:defRPr/>
                      </a:pPr>
                      <a:r>
                        <a:rPr kumimoji="1" lang="en-US" altLang="ja-JP" sz="2000" dirty="0"/>
                        <a:t>MySQL InnoDB Replica Set</a:t>
                      </a:r>
                    </a:p>
                    <a:p>
                      <a:pPr marL="0" marR="0" indent="0" algn="l" defTabSz="914400" rtl="0" eaLnBrk="1" fontAlgn="auto" latinLnBrk="0" hangingPunct="1">
                        <a:lnSpc>
                          <a:spcPct val="90000"/>
                        </a:lnSpc>
                        <a:spcBef>
                          <a:spcPts val="0"/>
                        </a:spcBef>
                        <a:spcAft>
                          <a:spcPts val="0"/>
                        </a:spcAft>
                        <a:buClrTx/>
                        <a:buSzTx/>
                        <a:buFontTx/>
                        <a:buNone/>
                        <a:tabLst/>
                        <a:defRPr/>
                      </a:pPr>
                      <a:r>
                        <a:rPr kumimoji="1" lang="en-US" altLang="ja-JP" sz="2000" dirty="0"/>
                        <a:t>MySQL Group Replication</a:t>
                      </a:r>
                      <a:endParaRPr kumimoji="1" lang="ja-JP" altLang="en-US" sz="2000" dirty="0"/>
                    </a:p>
                  </a:txBody>
                  <a:tcPr marT="36000" marB="36000"/>
                </a:tc>
                <a:extLst>
                  <a:ext uri="{0D108BD9-81ED-4DB2-BD59-A6C34878D82A}">
                    <a16:rowId xmlns:a16="http://schemas.microsoft.com/office/drawing/2014/main" val="10001"/>
                  </a:ext>
                </a:extLst>
              </a:tr>
              <a:tr h="144502">
                <a:tc>
                  <a:txBody>
                    <a:bodyPr/>
                    <a:lstStyle/>
                    <a:p>
                      <a:pPr>
                        <a:lnSpc>
                          <a:spcPct val="90000"/>
                        </a:lnSpc>
                      </a:pPr>
                      <a:r>
                        <a:rPr kumimoji="1" lang="en-US" altLang="ja-JP" sz="2000" dirty="0"/>
                        <a:t>Shared disk type Active-Active cluster</a:t>
                      </a:r>
                      <a:endParaRPr kumimoji="1" lang="ja-JP" altLang="en-US" sz="2000" dirty="0"/>
                    </a:p>
                  </a:txBody>
                  <a:tcPr marT="36000" marB="36000"/>
                </a:tc>
                <a:tc>
                  <a:txBody>
                    <a:bodyPr/>
                    <a:lstStyle/>
                    <a:p>
                      <a:pPr>
                        <a:lnSpc>
                          <a:spcPct val="90000"/>
                        </a:lnSpc>
                      </a:pPr>
                      <a:r>
                        <a:rPr kumimoji="1" lang="en-US" altLang="ja-JP" sz="2000" dirty="0"/>
                        <a:t>Oracle</a:t>
                      </a:r>
                      <a:r>
                        <a:rPr kumimoji="1" lang="en-US" altLang="ja-JP" sz="2000" baseline="0" dirty="0"/>
                        <a:t> Real Application Clusters (RAC)</a:t>
                      </a:r>
                      <a:endParaRPr kumimoji="1" lang="ja-JP" altLang="en-US" sz="2000" dirty="0"/>
                    </a:p>
                  </a:txBody>
                  <a:tcPr marT="36000" marB="36000"/>
                </a:tc>
                <a:tc>
                  <a:txBody>
                    <a:bodyPr/>
                    <a:lstStyle/>
                    <a:p>
                      <a:pPr algn="ctr">
                        <a:lnSpc>
                          <a:spcPct val="90000"/>
                        </a:lnSpc>
                      </a:pPr>
                      <a:r>
                        <a:rPr kumimoji="1" lang="en-US" altLang="ja-JP" sz="2000" baseline="0" dirty="0"/>
                        <a:t>N/A</a:t>
                      </a:r>
                    </a:p>
                  </a:txBody>
                  <a:tcPr marT="36000" marB="36000" anchor="ctr"/>
                </a:tc>
                <a:extLst>
                  <a:ext uri="{0D108BD9-81ED-4DB2-BD59-A6C34878D82A}">
                    <a16:rowId xmlns:a16="http://schemas.microsoft.com/office/drawing/2014/main" val="10002"/>
                  </a:ext>
                </a:extLst>
              </a:tr>
              <a:tr h="144502">
                <a:tc>
                  <a:txBody>
                    <a:bodyPr/>
                    <a:lstStyle/>
                    <a:p>
                      <a:pPr>
                        <a:lnSpc>
                          <a:spcPct val="90000"/>
                        </a:lnSpc>
                      </a:pPr>
                      <a:r>
                        <a:rPr kumimoji="1" lang="en-US" altLang="ja-JP" sz="2000" dirty="0"/>
                        <a:t>Shared disk type Active-Passive cluster</a:t>
                      </a:r>
                      <a:endParaRPr kumimoji="1" lang="ja-JP" altLang="en-US" sz="2000" dirty="0"/>
                    </a:p>
                  </a:txBody>
                  <a:tcPr marT="36000" marB="36000"/>
                </a:tc>
                <a:tc>
                  <a:txBody>
                    <a:bodyPr/>
                    <a:lstStyle/>
                    <a:p>
                      <a:pPr>
                        <a:lnSpc>
                          <a:spcPct val="90000"/>
                        </a:lnSpc>
                      </a:pPr>
                      <a:r>
                        <a:rPr kumimoji="1" lang="en-US" altLang="ja-JP" sz="2000" dirty="0"/>
                        <a:t>Oracle Real Application Clusters (RAC) One Node </a:t>
                      </a:r>
                      <a:endParaRPr kumimoji="1" lang="ja-JP" altLang="en-US" sz="2000" dirty="0"/>
                    </a:p>
                  </a:txBody>
                  <a:tcPr marT="36000" marB="36000"/>
                </a:tc>
                <a:tc>
                  <a:txBody>
                    <a:bodyPr/>
                    <a:lstStyle/>
                    <a:p>
                      <a:pPr>
                        <a:lnSpc>
                          <a:spcPct val="90000"/>
                        </a:lnSpc>
                      </a:pPr>
                      <a:r>
                        <a:rPr kumimoji="1" lang="en-US" altLang="ja-JP" sz="2000" dirty="0"/>
                        <a:t>Active-Passive using Oracle Clusterware</a:t>
                      </a:r>
                      <a:endParaRPr kumimoji="1" lang="ja-JP" altLang="en-US" sz="2000" dirty="0"/>
                    </a:p>
                  </a:txBody>
                  <a:tcPr marT="36000" marB="36000"/>
                </a:tc>
                <a:extLst>
                  <a:ext uri="{0D108BD9-81ED-4DB2-BD59-A6C34878D82A}">
                    <a16:rowId xmlns:a16="http://schemas.microsoft.com/office/drawing/2014/main" val="10003"/>
                  </a:ext>
                </a:extLst>
              </a:tr>
              <a:tr h="144502">
                <a:tc>
                  <a:txBody>
                    <a:bodyPr/>
                    <a:lstStyle/>
                    <a:p>
                      <a:pPr>
                        <a:lnSpc>
                          <a:spcPct val="90000"/>
                        </a:lnSpc>
                      </a:pPr>
                      <a:r>
                        <a:rPr kumimoji="1" lang="en-US" altLang="ja-JP" sz="2000" dirty="0"/>
                        <a:t>Shared-nothing type Active-Active cluster</a:t>
                      </a:r>
                      <a:endParaRPr kumimoji="1" lang="ja-JP" altLang="en-US" sz="2000" dirty="0"/>
                    </a:p>
                  </a:txBody>
                  <a:tcPr marT="36000" marB="36000"/>
                </a:tc>
                <a:tc>
                  <a:txBody>
                    <a:bodyPr/>
                    <a:lstStyle/>
                    <a:p>
                      <a:pPr algn="l">
                        <a:lnSpc>
                          <a:spcPct val="90000"/>
                        </a:lnSpc>
                      </a:pPr>
                      <a:r>
                        <a:rPr kumimoji="1" lang="en-US" altLang="ja-JP" sz="2000" dirty="0"/>
                        <a:t>Oracle Golden Gate</a:t>
                      </a:r>
                      <a:endParaRPr kumimoji="1" lang="ja-JP" altLang="en-US" sz="2000" dirty="0"/>
                    </a:p>
                  </a:txBody>
                  <a:tcPr marT="36000" marB="36000" anchor="ctr"/>
                </a:tc>
                <a:tc>
                  <a:txBody>
                    <a:bodyPr/>
                    <a:lstStyle/>
                    <a:p>
                      <a:pPr>
                        <a:lnSpc>
                          <a:spcPct val="90000"/>
                        </a:lnSpc>
                      </a:pPr>
                      <a:r>
                        <a:rPr kumimoji="1" lang="en-US" altLang="ja-JP" sz="2000" dirty="0"/>
                        <a:t>MySQL NDB Cluster, </a:t>
                      </a:r>
                    </a:p>
                    <a:p>
                      <a:pPr>
                        <a:lnSpc>
                          <a:spcPct val="90000"/>
                        </a:lnSpc>
                      </a:pPr>
                      <a:r>
                        <a:rPr kumimoji="1" lang="en-US" altLang="ja-JP" sz="2000" dirty="0"/>
                        <a:t>MySQL InnoDB Cluster</a:t>
                      </a:r>
                      <a:endParaRPr kumimoji="1" lang="ja-JP" altLang="en-US" sz="2000" dirty="0"/>
                    </a:p>
                  </a:txBody>
                  <a:tcPr marT="36000" marB="360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408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MySQL Asynchronous Replication"/>
          <p:cNvSpPr txBox="1">
            <a:spLocks noGrp="1"/>
          </p:cNvSpPr>
          <p:nvPr>
            <p:ph type="title"/>
          </p:nvPr>
        </p:nvSpPr>
        <p:spPr>
          <a:prstGeom prst="rect">
            <a:avLst/>
          </a:prstGeom>
        </p:spPr>
        <p:txBody>
          <a:bodyPr/>
          <a:lstStyle/>
          <a:p>
            <a:r>
              <a:t>MySQL Asynchronous Replication</a:t>
            </a:r>
          </a:p>
        </p:txBody>
      </p:sp>
      <p:pic>
        <p:nvPicPr>
          <p:cNvPr id="959" name="droppedImage.pdf" descr="droppedImage.pdf"/>
          <p:cNvPicPr>
            <a:picLocks noChangeAspect="1"/>
          </p:cNvPicPr>
          <p:nvPr/>
        </p:nvPicPr>
        <p:blipFill>
          <a:blip r:embed="rId2"/>
          <a:stretch>
            <a:fillRect/>
          </a:stretch>
        </p:blipFill>
        <p:spPr>
          <a:xfrm>
            <a:off x="2551939" y="2182235"/>
            <a:ext cx="1079844" cy="990601"/>
          </a:xfrm>
          <a:prstGeom prst="rect">
            <a:avLst/>
          </a:prstGeom>
          <a:ln w="12700">
            <a:miter lim="400000"/>
          </a:ln>
        </p:spPr>
      </p:pic>
      <p:pic>
        <p:nvPicPr>
          <p:cNvPr id="960" name="droppedImage.pdf" descr="droppedImage.pdf"/>
          <p:cNvPicPr>
            <a:picLocks noChangeAspect="1"/>
          </p:cNvPicPr>
          <p:nvPr/>
        </p:nvPicPr>
        <p:blipFill>
          <a:blip r:embed="rId3"/>
          <a:stretch>
            <a:fillRect/>
          </a:stretch>
        </p:blipFill>
        <p:spPr>
          <a:xfrm>
            <a:off x="859412" y="3229985"/>
            <a:ext cx="990601" cy="990601"/>
          </a:xfrm>
          <a:prstGeom prst="rect">
            <a:avLst/>
          </a:prstGeom>
          <a:ln w="12700">
            <a:miter lim="400000"/>
          </a:ln>
        </p:spPr>
      </p:pic>
      <p:sp>
        <p:nvSpPr>
          <p:cNvPr id="961" name="Source"/>
          <p:cNvSpPr/>
          <p:nvPr/>
        </p:nvSpPr>
        <p:spPr>
          <a:xfrm>
            <a:off x="2466187" y="1546600"/>
            <a:ext cx="1251348"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200">
                <a:solidFill>
                  <a:srgbClr val="000000"/>
                </a:solidFill>
                <a:latin typeface="Gill Sans"/>
                <a:ea typeface="Gill Sans"/>
                <a:cs typeface="Gill Sans"/>
                <a:sym typeface="Gill Sans"/>
              </a:defRPr>
            </a:lvl1pPr>
          </a:lstStyle>
          <a:p>
            <a:r>
              <a:t>Source</a:t>
            </a:r>
          </a:p>
        </p:txBody>
      </p:sp>
      <p:sp>
        <p:nvSpPr>
          <p:cNvPr id="962" name="Replica"/>
          <p:cNvSpPr/>
          <p:nvPr/>
        </p:nvSpPr>
        <p:spPr>
          <a:xfrm>
            <a:off x="8356523" y="1546600"/>
            <a:ext cx="1287265"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3200">
                <a:solidFill>
                  <a:srgbClr val="000000"/>
                </a:solidFill>
                <a:latin typeface="Gill Sans"/>
                <a:ea typeface="Gill Sans"/>
                <a:cs typeface="Gill Sans"/>
                <a:sym typeface="Gill Sans"/>
              </a:defRPr>
            </a:lvl1pPr>
          </a:lstStyle>
          <a:p>
            <a:r>
              <a:t>Replica</a:t>
            </a:r>
          </a:p>
        </p:txBody>
      </p:sp>
      <p:sp>
        <p:nvSpPr>
          <p:cNvPr id="963" name="Binary Log"/>
          <p:cNvSpPr/>
          <p:nvPr/>
        </p:nvSpPr>
        <p:spPr>
          <a:xfrm>
            <a:off x="3336797" y="4868682"/>
            <a:ext cx="1321123"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t>Binary Log</a:t>
            </a:r>
          </a:p>
        </p:txBody>
      </p:sp>
      <p:sp>
        <p:nvSpPr>
          <p:cNvPr id="964" name="Database"/>
          <p:cNvSpPr/>
          <p:nvPr/>
        </p:nvSpPr>
        <p:spPr>
          <a:xfrm>
            <a:off x="601015" y="2897830"/>
            <a:ext cx="1155639"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t>Database</a:t>
            </a:r>
          </a:p>
        </p:txBody>
      </p:sp>
      <p:sp>
        <p:nvSpPr>
          <p:cNvPr id="965" name="Relay Log"/>
          <p:cNvSpPr/>
          <p:nvPr/>
        </p:nvSpPr>
        <p:spPr>
          <a:xfrm>
            <a:off x="7304913" y="4878406"/>
            <a:ext cx="1196566"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t>Relay Log</a:t>
            </a:r>
          </a:p>
        </p:txBody>
      </p:sp>
      <p:sp>
        <p:nvSpPr>
          <p:cNvPr id="966" name="Database"/>
          <p:cNvSpPr/>
          <p:nvPr/>
        </p:nvSpPr>
        <p:spPr>
          <a:xfrm>
            <a:off x="10198491" y="2907554"/>
            <a:ext cx="1155639"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t>Database</a:t>
            </a:r>
          </a:p>
        </p:txBody>
      </p:sp>
      <p:sp>
        <p:nvSpPr>
          <p:cNvPr id="967" name="Line"/>
          <p:cNvSpPr/>
          <p:nvPr/>
        </p:nvSpPr>
        <p:spPr>
          <a:xfrm flipH="1" flipV="1">
            <a:off x="1838475" y="4114497"/>
            <a:ext cx="1631428" cy="348658"/>
          </a:xfrm>
          <a:prstGeom prst="line">
            <a:avLst/>
          </a:prstGeom>
          <a:ln w="38100">
            <a:solidFill>
              <a:srgbClr val="000000"/>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68" name="SQL"/>
          <p:cNvSpPr/>
          <p:nvPr/>
        </p:nvSpPr>
        <p:spPr>
          <a:xfrm>
            <a:off x="8069054" y="3252409"/>
            <a:ext cx="609254"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FF2600"/>
                </a:solidFill>
                <a:latin typeface="Gill Sans"/>
                <a:ea typeface="Gill Sans"/>
                <a:cs typeface="Gill Sans"/>
                <a:sym typeface="Gill Sans"/>
              </a:defRPr>
            </a:lvl1pPr>
          </a:lstStyle>
          <a:p>
            <a:r>
              <a:t>SQL</a:t>
            </a:r>
          </a:p>
        </p:txBody>
      </p:sp>
      <p:sp>
        <p:nvSpPr>
          <p:cNvPr id="969" name="Line"/>
          <p:cNvSpPr/>
          <p:nvPr/>
        </p:nvSpPr>
        <p:spPr>
          <a:xfrm>
            <a:off x="3670952" y="2687260"/>
            <a:ext cx="4750113" cy="1"/>
          </a:xfrm>
          <a:prstGeom prst="line">
            <a:avLst/>
          </a:prstGeom>
          <a:ln w="38100">
            <a:solidFill>
              <a:srgbClr val="00A779"/>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72" name="MySQL…"/>
          <p:cNvSpPr/>
          <p:nvPr/>
        </p:nvSpPr>
        <p:spPr>
          <a:xfrm>
            <a:off x="1957843" y="3619875"/>
            <a:ext cx="1634915" cy="635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584200">
              <a:defRPr>
                <a:solidFill>
                  <a:srgbClr val="000000"/>
                </a:solidFill>
                <a:latin typeface="Gill Sans"/>
                <a:ea typeface="Gill Sans"/>
                <a:cs typeface="Gill Sans"/>
                <a:sym typeface="Gill Sans"/>
              </a:defRPr>
            </a:pPr>
            <a:r>
              <a:t>MySQL</a:t>
            </a:r>
          </a:p>
          <a:p>
            <a:pPr algn="ctr" defTabSz="584200">
              <a:defRPr>
                <a:solidFill>
                  <a:srgbClr val="000000"/>
                </a:solidFill>
                <a:latin typeface="Gill Sans"/>
                <a:ea typeface="Gill Sans"/>
                <a:cs typeface="Gill Sans"/>
                <a:sym typeface="Gill Sans"/>
              </a:defRPr>
            </a:pPr>
            <a:r>
              <a:t>Transactions</a:t>
            </a:r>
          </a:p>
        </p:txBody>
      </p:sp>
      <p:sp>
        <p:nvSpPr>
          <p:cNvPr id="973" name="Line"/>
          <p:cNvSpPr/>
          <p:nvPr/>
        </p:nvSpPr>
        <p:spPr>
          <a:xfrm flipH="1">
            <a:off x="1808303" y="3033135"/>
            <a:ext cx="876301" cy="462281"/>
          </a:xfrm>
          <a:prstGeom prst="line">
            <a:avLst/>
          </a:prstGeom>
          <a:ln w="38100">
            <a:solidFill>
              <a:srgbClr val="000000"/>
            </a:solidFill>
            <a:miter lim="400000"/>
            <a:headEnd type="stealth"/>
            <a:tail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74" name="I/O"/>
          <p:cNvSpPr/>
          <p:nvPr/>
        </p:nvSpPr>
        <p:spPr>
          <a:xfrm>
            <a:off x="4718106" y="2271002"/>
            <a:ext cx="492610"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E9318"/>
                </a:solidFill>
                <a:latin typeface="Gill Sans"/>
                <a:ea typeface="Gill Sans"/>
                <a:cs typeface="Gill Sans"/>
                <a:sym typeface="Gill Sans"/>
              </a:defRPr>
            </a:lvl1pPr>
          </a:lstStyle>
          <a:p>
            <a:r>
              <a:t>I/O</a:t>
            </a:r>
          </a:p>
        </p:txBody>
      </p:sp>
      <p:sp>
        <p:nvSpPr>
          <p:cNvPr id="975" name="Line"/>
          <p:cNvSpPr/>
          <p:nvPr/>
        </p:nvSpPr>
        <p:spPr>
          <a:xfrm flipH="1" flipV="1">
            <a:off x="3453265" y="3206923"/>
            <a:ext cx="382128" cy="601335"/>
          </a:xfrm>
          <a:prstGeom prst="line">
            <a:avLst/>
          </a:prstGeom>
          <a:ln w="38100">
            <a:solidFill>
              <a:srgbClr val="00A779"/>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pic>
        <p:nvPicPr>
          <p:cNvPr id="976" name="droppedImage.tiff" descr="droppedImage.tiff"/>
          <p:cNvPicPr>
            <a:picLocks noChangeAspect="1"/>
          </p:cNvPicPr>
          <p:nvPr/>
        </p:nvPicPr>
        <p:blipFill>
          <a:blip r:embed="rId4"/>
          <a:stretch>
            <a:fillRect/>
          </a:stretch>
        </p:blipFill>
        <p:spPr>
          <a:xfrm>
            <a:off x="10217349" y="4778849"/>
            <a:ext cx="1117601" cy="1117601"/>
          </a:xfrm>
          <a:prstGeom prst="rect">
            <a:avLst/>
          </a:prstGeom>
          <a:ln w="12700">
            <a:miter lim="400000"/>
          </a:ln>
        </p:spPr>
      </p:pic>
      <p:sp>
        <p:nvSpPr>
          <p:cNvPr id="977" name="Binary Log"/>
          <p:cNvSpPr/>
          <p:nvPr/>
        </p:nvSpPr>
        <p:spPr>
          <a:xfrm>
            <a:off x="9949417" y="5794154"/>
            <a:ext cx="1653464" cy="441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584200">
              <a:defRPr sz="2200">
                <a:solidFill>
                  <a:srgbClr val="000000"/>
                </a:solidFill>
                <a:latin typeface="Gill Sans"/>
                <a:ea typeface="Gill Sans"/>
                <a:cs typeface="Gill Sans"/>
                <a:sym typeface="Gill Sans"/>
              </a:defRPr>
            </a:lvl1pPr>
          </a:lstStyle>
          <a:p>
            <a:r>
              <a:rPr dirty="0"/>
              <a:t>Binary Log</a:t>
            </a:r>
          </a:p>
        </p:txBody>
      </p:sp>
      <p:sp>
        <p:nvSpPr>
          <p:cNvPr id="978" name="Line"/>
          <p:cNvSpPr/>
          <p:nvPr/>
        </p:nvSpPr>
        <p:spPr>
          <a:xfrm flipV="1">
            <a:off x="10776149" y="4296249"/>
            <a:ext cx="1" cy="444945"/>
          </a:xfrm>
          <a:prstGeom prst="line">
            <a:avLst/>
          </a:prstGeom>
          <a:ln w="38100">
            <a:solidFill>
              <a:srgbClr val="000000"/>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79" name="Line"/>
          <p:cNvSpPr/>
          <p:nvPr/>
        </p:nvSpPr>
        <p:spPr>
          <a:xfrm>
            <a:off x="9486238" y="3042859"/>
            <a:ext cx="764889" cy="419101"/>
          </a:xfrm>
          <a:prstGeom prst="line">
            <a:avLst/>
          </a:prstGeom>
          <a:ln w="38100">
            <a:solidFill>
              <a:srgbClr val="000000"/>
            </a:solidFill>
            <a:miter lim="400000"/>
            <a:headEnd type="stealth"/>
            <a:tailEnd type="stealth"/>
          </a:ln>
        </p:spPr>
        <p:txBody>
          <a:bodyPr lIns="0" tIns="0" rIns="0" bIns="0"/>
          <a:lstStyle/>
          <a:p>
            <a:pPr defTabSz="457200">
              <a:defRPr sz="1200">
                <a:solidFill>
                  <a:srgbClr val="000000"/>
                </a:solidFill>
                <a:latin typeface="+mn-lt"/>
                <a:ea typeface="+mn-ea"/>
                <a:cs typeface="+mn-cs"/>
                <a:sym typeface="Helvetica"/>
              </a:defRPr>
            </a:pPr>
            <a:endParaRPr/>
          </a:p>
        </p:txBody>
      </p:sp>
      <p:pic>
        <p:nvPicPr>
          <p:cNvPr id="980" name="droppedImage.tiff" descr="droppedImage.tiff"/>
          <p:cNvPicPr>
            <a:picLocks noChangeAspect="1"/>
          </p:cNvPicPr>
          <p:nvPr/>
        </p:nvPicPr>
        <p:blipFill>
          <a:blip r:embed="rId4"/>
          <a:stretch>
            <a:fillRect/>
          </a:stretch>
        </p:blipFill>
        <p:spPr>
          <a:xfrm>
            <a:off x="3438558" y="3832044"/>
            <a:ext cx="1117601" cy="1117601"/>
          </a:xfrm>
          <a:prstGeom prst="rect">
            <a:avLst/>
          </a:prstGeom>
          <a:ln w="12700">
            <a:miter lim="400000"/>
          </a:ln>
        </p:spPr>
      </p:pic>
      <p:pic>
        <p:nvPicPr>
          <p:cNvPr id="981" name="droppedImage.tiff" descr="droppedImage.tiff"/>
          <p:cNvPicPr>
            <a:picLocks noChangeAspect="1"/>
          </p:cNvPicPr>
          <p:nvPr/>
        </p:nvPicPr>
        <p:blipFill>
          <a:blip r:embed="rId5"/>
          <a:stretch>
            <a:fillRect/>
          </a:stretch>
        </p:blipFill>
        <p:spPr>
          <a:xfrm>
            <a:off x="7344395" y="3841768"/>
            <a:ext cx="1117601" cy="1117601"/>
          </a:xfrm>
          <a:prstGeom prst="rect">
            <a:avLst/>
          </a:prstGeom>
          <a:ln w="12700">
            <a:miter lim="400000"/>
          </a:ln>
        </p:spPr>
      </p:pic>
      <p:pic>
        <p:nvPicPr>
          <p:cNvPr id="982" name="droppedImage.pdf" descr="droppedImage.pdf"/>
          <p:cNvPicPr>
            <a:picLocks noChangeAspect="1"/>
          </p:cNvPicPr>
          <p:nvPr/>
        </p:nvPicPr>
        <p:blipFill>
          <a:blip r:embed="rId3"/>
          <a:stretch>
            <a:fillRect/>
          </a:stretch>
        </p:blipFill>
        <p:spPr>
          <a:xfrm>
            <a:off x="10413209" y="3239709"/>
            <a:ext cx="990601" cy="990601"/>
          </a:xfrm>
          <a:prstGeom prst="rect">
            <a:avLst/>
          </a:prstGeom>
          <a:ln w="12700">
            <a:miter lim="400000"/>
          </a:ln>
        </p:spPr>
      </p:pic>
      <p:pic>
        <p:nvPicPr>
          <p:cNvPr id="983" name="droppedImage.pdf" descr="droppedImage.pdf"/>
          <p:cNvPicPr>
            <a:picLocks noChangeAspect="1"/>
          </p:cNvPicPr>
          <p:nvPr/>
        </p:nvPicPr>
        <p:blipFill>
          <a:blip r:embed="rId2"/>
          <a:stretch>
            <a:fillRect/>
          </a:stretch>
        </p:blipFill>
        <p:spPr>
          <a:xfrm>
            <a:off x="8460233" y="2179260"/>
            <a:ext cx="1079845" cy="990601"/>
          </a:xfrm>
          <a:prstGeom prst="rect">
            <a:avLst/>
          </a:prstGeom>
          <a:ln w="12700">
            <a:miter lim="400000"/>
          </a:ln>
        </p:spPr>
      </p:pic>
      <p:sp>
        <p:nvSpPr>
          <p:cNvPr id="985" name="Line"/>
          <p:cNvSpPr/>
          <p:nvPr/>
        </p:nvSpPr>
        <p:spPr>
          <a:xfrm flipV="1">
            <a:off x="8395975" y="3938441"/>
            <a:ext cx="1861762" cy="501558"/>
          </a:xfrm>
          <a:prstGeom prst="line">
            <a:avLst/>
          </a:prstGeom>
          <a:ln w="38100">
            <a:solidFill>
              <a:srgbClr val="FF2600"/>
            </a:solidFill>
            <a:miter lim="400000"/>
            <a:tail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86" name="I/O"/>
          <p:cNvSpPr/>
          <p:nvPr/>
        </p:nvSpPr>
        <p:spPr>
          <a:xfrm>
            <a:off x="3865392" y="3292931"/>
            <a:ext cx="492610"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0E9318"/>
                </a:solidFill>
                <a:latin typeface="Gill Sans"/>
                <a:ea typeface="Gill Sans"/>
                <a:cs typeface="Gill Sans"/>
                <a:sym typeface="Gill Sans"/>
              </a:defRPr>
            </a:lvl1pPr>
          </a:lstStyle>
          <a:p>
            <a:r>
              <a:t>I/O</a:t>
            </a:r>
          </a:p>
        </p:txBody>
      </p:sp>
      <p:sp>
        <p:nvSpPr>
          <p:cNvPr id="988" name="Line"/>
          <p:cNvSpPr/>
          <p:nvPr/>
        </p:nvSpPr>
        <p:spPr>
          <a:xfrm flipV="1">
            <a:off x="8277660" y="3195701"/>
            <a:ext cx="788046" cy="788045"/>
          </a:xfrm>
          <a:prstGeom prst="line">
            <a:avLst/>
          </a:prstGeom>
          <a:ln w="38100">
            <a:solidFill>
              <a:srgbClr val="FF2600"/>
            </a:solidFill>
            <a:miter lim="400000"/>
            <a:headEnd type="stealth"/>
          </a:ln>
        </p:spPr>
        <p:txBody>
          <a:bodyPr lIns="0" tIns="0" rIns="0" bIns="0"/>
          <a:lstStyle/>
          <a:p>
            <a:pPr defTabSz="457200">
              <a:defRPr sz="1200">
                <a:solidFill>
                  <a:srgbClr val="000000"/>
                </a:solidFill>
                <a:latin typeface="+mn-lt"/>
                <a:ea typeface="+mn-ea"/>
                <a:cs typeface="+mn-cs"/>
                <a:sym typeface="Helvetica"/>
              </a:defRPr>
            </a:pPr>
            <a:endParaRPr/>
          </a:p>
        </p:txBody>
      </p:sp>
      <p:sp>
        <p:nvSpPr>
          <p:cNvPr id="989" name="SQL"/>
          <p:cNvSpPr/>
          <p:nvPr/>
        </p:nvSpPr>
        <p:spPr>
          <a:xfrm>
            <a:off x="8834520" y="3811208"/>
            <a:ext cx="609254" cy="419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584200">
              <a:defRPr sz="2200">
                <a:solidFill>
                  <a:srgbClr val="FF2600"/>
                </a:solidFill>
                <a:latin typeface="Gill Sans"/>
                <a:ea typeface="Gill Sans"/>
                <a:cs typeface="Gill Sans"/>
                <a:sym typeface="Gill Sans"/>
              </a:defRPr>
            </a:lvl1pPr>
          </a:lstStyle>
          <a:p>
            <a:r>
              <a:t>SQL</a:t>
            </a:r>
          </a:p>
        </p:txBody>
      </p:sp>
    </p:spTree>
    <p:extLst>
      <p:ext uri="{BB962C8B-B14F-4D97-AF65-F5344CB8AC3E}">
        <p14:creationId xmlns:p14="http://schemas.microsoft.com/office/powerpoint/2010/main" val="26150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rgbClr val="4E3629"/>
                </a:solidFill>
              </a:rPr>
              <a:t>How MySQL Replication works</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pic>
        <p:nvPicPr>
          <p:cNvPr id="4" name="Picture 3">
            <a:extLst>
              <a:ext uri="{FF2B5EF4-FFF2-40B4-BE49-F238E27FC236}">
                <a16:creationId xmlns:a16="http://schemas.microsoft.com/office/drawing/2014/main" id="{AC2CE0A5-DAE3-DA4B-BD98-01F29259B7D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435" y="1327150"/>
            <a:ext cx="11734800" cy="4203700"/>
          </a:xfrm>
          <a:prstGeom prst="rect">
            <a:avLst/>
          </a:prstGeom>
          <a:ln w="19050">
            <a:solidFill>
              <a:srgbClr val="FF0000"/>
            </a:solidFill>
          </a:ln>
        </p:spPr>
      </p:pic>
      <p:sp>
        <p:nvSpPr>
          <p:cNvPr id="10" name="Title 1">
            <a:extLst>
              <a:ext uri="{FF2B5EF4-FFF2-40B4-BE49-F238E27FC236}">
                <a16:creationId xmlns:a16="http://schemas.microsoft.com/office/drawing/2014/main" id="{4C4F138B-CF13-5C43-8320-C8D719550C39}"/>
              </a:ext>
            </a:extLst>
          </p:cNvPr>
          <p:cNvSpPr txBox="1">
            <a:spLocks/>
          </p:cNvSpPr>
          <p:nvPr/>
        </p:nvSpPr>
        <p:spPr>
          <a:xfrm>
            <a:off x="365126" y="5530850"/>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lgn="ctr">
              <a:spcBef>
                <a:spcPts val="1200"/>
              </a:spcBef>
            </a:pPr>
            <a:r>
              <a:rPr lang="en-US" altLang="en-US" sz="2800" dirty="0">
                <a:solidFill>
                  <a:srgbClr val="4E3629"/>
                </a:solidFill>
              </a:rPr>
              <a:t>Traditional MySQL Asynchronous Source / Replica</a:t>
            </a:r>
          </a:p>
        </p:txBody>
      </p:sp>
      <p:sp>
        <p:nvSpPr>
          <p:cNvPr id="2" name="Rectangle 1">
            <a:extLst>
              <a:ext uri="{FF2B5EF4-FFF2-40B4-BE49-F238E27FC236}">
                <a16:creationId xmlns:a16="http://schemas.microsoft.com/office/drawing/2014/main" id="{A3630666-D3B7-7E44-930D-40E9762A9EA9}"/>
              </a:ext>
            </a:extLst>
          </p:cNvPr>
          <p:cNvSpPr/>
          <p:nvPr/>
        </p:nvSpPr>
        <p:spPr>
          <a:xfrm>
            <a:off x="345462" y="2517058"/>
            <a:ext cx="834409"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Source</a:t>
            </a:r>
          </a:p>
        </p:txBody>
      </p:sp>
      <p:sp>
        <p:nvSpPr>
          <p:cNvPr id="7" name="Rectangle 6">
            <a:extLst>
              <a:ext uri="{FF2B5EF4-FFF2-40B4-BE49-F238E27FC236}">
                <a16:creationId xmlns:a16="http://schemas.microsoft.com/office/drawing/2014/main" id="{EAD34791-B27B-9D4D-AED3-2E2478361D62}"/>
              </a:ext>
            </a:extLst>
          </p:cNvPr>
          <p:cNvSpPr/>
          <p:nvPr/>
        </p:nvSpPr>
        <p:spPr>
          <a:xfrm>
            <a:off x="461286" y="3706966"/>
            <a:ext cx="1026138"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Replica</a:t>
            </a:r>
          </a:p>
        </p:txBody>
      </p:sp>
      <p:sp>
        <p:nvSpPr>
          <p:cNvPr id="8" name="Rectangle 7">
            <a:extLst>
              <a:ext uri="{FF2B5EF4-FFF2-40B4-BE49-F238E27FC236}">
                <a16:creationId xmlns:a16="http://schemas.microsoft.com/office/drawing/2014/main" id="{EE2FBD3E-724E-E244-8C6C-95DD284AA8D0}"/>
              </a:ext>
            </a:extLst>
          </p:cNvPr>
          <p:cNvSpPr/>
          <p:nvPr/>
        </p:nvSpPr>
        <p:spPr>
          <a:xfrm>
            <a:off x="485670" y="4896874"/>
            <a:ext cx="1026138"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Replica</a:t>
            </a:r>
          </a:p>
        </p:txBody>
      </p:sp>
    </p:spTree>
    <p:extLst>
      <p:ext uri="{BB962C8B-B14F-4D97-AF65-F5344CB8AC3E}">
        <p14:creationId xmlns:p14="http://schemas.microsoft.com/office/powerpoint/2010/main" val="1767681534"/>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1">
            <a:extLst>
              <a:ext uri="{FF2B5EF4-FFF2-40B4-BE49-F238E27FC236}">
                <a16:creationId xmlns:a16="http://schemas.microsoft.com/office/drawing/2014/main" id="{765918D0-8895-8949-BFB2-DC07FACF0C98}"/>
              </a:ext>
            </a:extLst>
          </p:cNvPr>
          <p:cNvSpPr txBox="1">
            <a:spLocks/>
          </p:cNvSpPr>
          <p:nvPr/>
        </p:nvSpPr>
        <p:spPr>
          <a:xfrm>
            <a:off x="240435" y="331894"/>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spcBef>
                <a:spcPts val="1200"/>
              </a:spcBef>
            </a:pPr>
            <a:r>
              <a:rPr lang="en-US" altLang="en-US" sz="4000" dirty="0">
                <a:solidFill>
                  <a:srgbClr val="4E3629"/>
                </a:solidFill>
              </a:rPr>
              <a:t>How Group Replication Works</a:t>
            </a:r>
          </a:p>
        </p:txBody>
      </p:sp>
      <p:sp>
        <p:nvSpPr>
          <p:cNvPr id="89" name="Footer Placeholder 1">
            <a:extLst>
              <a:ext uri="{FF2B5EF4-FFF2-40B4-BE49-F238E27FC236}">
                <a16:creationId xmlns:a16="http://schemas.microsoft.com/office/drawing/2014/main" id="{94AE1963-8BED-2342-BC70-D86BED9443BB}"/>
              </a:ext>
            </a:extLst>
          </p:cNvPr>
          <p:cNvSpPr txBox="1">
            <a:spLocks/>
          </p:cNvSpPr>
          <p:nvPr/>
        </p:nvSpPr>
        <p:spPr>
          <a:xfrm>
            <a:off x="365126" y="6442075"/>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chemeClr val="bg1"/>
                </a:solidFill>
              </a:rPr>
              <a:t>Copyright © 2020 Oracle and/or its affiliates.</a:t>
            </a:r>
          </a:p>
        </p:txBody>
      </p:sp>
      <p:sp>
        <p:nvSpPr>
          <p:cNvPr id="10" name="Title 1">
            <a:extLst>
              <a:ext uri="{FF2B5EF4-FFF2-40B4-BE49-F238E27FC236}">
                <a16:creationId xmlns:a16="http://schemas.microsoft.com/office/drawing/2014/main" id="{4C4F138B-CF13-5C43-8320-C8D719550C39}"/>
              </a:ext>
            </a:extLst>
          </p:cNvPr>
          <p:cNvSpPr txBox="1">
            <a:spLocks/>
          </p:cNvSpPr>
          <p:nvPr/>
        </p:nvSpPr>
        <p:spPr>
          <a:xfrm>
            <a:off x="365126" y="5530850"/>
            <a:ext cx="11535929" cy="889000"/>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a:lstStyle>
          <a:p>
            <a:pPr marL="228600" indent="-228600" algn="ctr">
              <a:spcBef>
                <a:spcPts val="1200"/>
              </a:spcBef>
            </a:pPr>
            <a:r>
              <a:rPr lang="en-US" altLang="en-US" sz="2800" dirty="0">
                <a:solidFill>
                  <a:srgbClr val="4E3629"/>
                </a:solidFill>
              </a:rPr>
              <a:t>Group Replication Protocol - first transaction that commit ”wins”</a:t>
            </a:r>
          </a:p>
        </p:txBody>
      </p:sp>
      <p:pic>
        <p:nvPicPr>
          <p:cNvPr id="4" name="Picture 3">
            <a:extLst>
              <a:ext uri="{FF2B5EF4-FFF2-40B4-BE49-F238E27FC236}">
                <a16:creationId xmlns:a16="http://schemas.microsoft.com/office/drawing/2014/main" id="{EBE75945-E1D0-CD4D-BF96-2E9864564C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7964" y="1084456"/>
            <a:ext cx="11328400" cy="4535759"/>
          </a:xfrm>
          <a:prstGeom prst="rect">
            <a:avLst/>
          </a:prstGeom>
          <a:ln w="19050">
            <a:solidFill>
              <a:srgbClr val="FF0000"/>
            </a:solidFill>
          </a:ln>
        </p:spPr>
      </p:pic>
      <p:sp>
        <p:nvSpPr>
          <p:cNvPr id="6" name="Rectangle 5">
            <a:extLst>
              <a:ext uri="{FF2B5EF4-FFF2-40B4-BE49-F238E27FC236}">
                <a16:creationId xmlns:a16="http://schemas.microsoft.com/office/drawing/2014/main" id="{EE0F4CAD-B94D-294F-A288-2D1F45286155}"/>
              </a:ext>
            </a:extLst>
          </p:cNvPr>
          <p:cNvSpPr/>
          <p:nvPr/>
        </p:nvSpPr>
        <p:spPr>
          <a:xfrm>
            <a:off x="528342" y="2236642"/>
            <a:ext cx="1239498"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Primary</a:t>
            </a:r>
          </a:p>
        </p:txBody>
      </p:sp>
      <p:sp>
        <p:nvSpPr>
          <p:cNvPr id="7" name="Rectangle 6">
            <a:extLst>
              <a:ext uri="{FF2B5EF4-FFF2-40B4-BE49-F238E27FC236}">
                <a16:creationId xmlns:a16="http://schemas.microsoft.com/office/drawing/2014/main" id="{65830016-84D3-024E-8AA3-51DF9F56552B}"/>
              </a:ext>
            </a:extLst>
          </p:cNvPr>
          <p:cNvSpPr/>
          <p:nvPr/>
        </p:nvSpPr>
        <p:spPr>
          <a:xfrm>
            <a:off x="447964" y="3289923"/>
            <a:ext cx="1239498"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Secondary</a:t>
            </a:r>
          </a:p>
        </p:txBody>
      </p:sp>
      <p:sp>
        <p:nvSpPr>
          <p:cNvPr id="8" name="Rectangle 7">
            <a:extLst>
              <a:ext uri="{FF2B5EF4-FFF2-40B4-BE49-F238E27FC236}">
                <a16:creationId xmlns:a16="http://schemas.microsoft.com/office/drawing/2014/main" id="{70506BE4-7887-834F-892F-93F7A83A5572}"/>
              </a:ext>
            </a:extLst>
          </p:cNvPr>
          <p:cNvSpPr/>
          <p:nvPr/>
        </p:nvSpPr>
        <p:spPr>
          <a:xfrm>
            <a:off x="452930" y="4410386"/>
            <a:ext cx="1239498"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3629"/>
                </a:solidFill>
              </a:rPr>
              <a:t>Secondary</a:t>
            </a:r>
          </a:p>
        </p:txBody>
      </p:sp>
    </p:spTree>
    <p:extLst>
      <p:ext uri="{BB962C8B-B14F-4D97-AF65-F5344CB8AC3E}">
        <p14:creationId xmlns:p14="http://schemas.microsoft.com/office/powerpoint/2010/main" val="3325840342"/>
      </p:ext>
    </p:extLst>
  </p:cSld>
  <p:clrMapOvr>
    <a:masterClrMapping/>
  </p:clrMapOvr>
  <mc:AlternateContent xmlns:mc="http://schemas.openxmlformats.org/markup-compatibility/2006" xmlns:p14="http://schemas.microsoft.com/office/powerpoint/2010/main">
    <mc:Choice Requires="p14">
      <p:transition spd="med" p14:dur="700" advTm="148382">
        <p:fade/>
      </p:transition>
    </mc:Choice>
    <mc:Fallback xmlns="">
      <p:transition xmlns:p14="http://schemas.microsoft.com/office/powerpoint/2010/main" spd="med" advTm="148382">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Parent Master Pillars</Template>
  <TotalTime>2053</TotalTime>
  <Words>14267</Words>
  <Application>Microsoft Macintosh PowerPoint</Application>
  <PresentationFormat>ワイド画面</PresentationFormat>
  <Paragraphs>2036</Paragraphs>
  <Slides>124</Slides>
  <Notes>29</Notes>
  <HiddenSlides>0</HiddenSlides>
  <MMClips>0</MMClips>
  <ScaleCrop>false</ScaleCrop>
  <HeadingPairs>
    <vt:vector size="6" baseType="variant">
      <vt:variant>
        <vt:lpstr>使用されているフォント</vt:lpstr>
      </vt:variant>
      <vt:variant>
        <vt:i4>21</vt:i4>
      </vt:variant>
      <vt:variant>
        <vt:lpstr>テーマ</vt:lpstr>
      </vt:variant>
      <vt:variant>
        <vt:i4>1</vt:i4>
      </vt:variant>
      <vt:variant>
        <vt:lpstr>スライド タイトル</vt:lpstr>
      </vt:variant>
      <vt:variant>
        <vt:i4>124</vt:i4>
      </vt:variant>
    </vt:vector>
  </HeadingPairs>
  <TitlesOfParts>
    <vt:vector size="146" baseType="lpstr">
      <vt:lpstr>BatangChe</vt:lpstr>
      <vt:lpstr>DejaVu Sans</vt:lpstr>
      <vt:lpstr>DejaVu Sans Mono</vt:lpstr>
      <vt:lpstr>HG創英角ｺﾞｼｯｸUB</vt:lpstr>
      <vt:lpstr>Liberation Mono</vt:lpstr>
      <vt:lpstr>Meiryo UI</vt:lpstr>
      <vt:lpstr>ＭＳ Ｐゴシック</vt:lpstr>
      <vt:lpstr>System Font Regular</vt:lpstr>
      <vt:lpstr>Arial</vt:lpstr>
      <vt:lpstr>Calibri</vt:lpstr>
      <vt:lpstr>Courier</vt:lpstr>
      <vt:lpstr>Courier New</vt:lpstr>
      <vt:lpstr>Georgia</vt:lpstr>
      <vt:lpstr>Gill Sans</vt:lpstr>
      <vt:lpstr>Helvetica</vt:lpstr>
      <vt:lpstr>Oracle Sans</vt:lpstr>
      <vt:lpstr>Oracle Sans Light</vt:lpstr>
      <vt:lpstr>Oracle Sans Tab</vt:lpstr>
      <vt:lpstr>Oracle Sans Tab Light</vt:lpstr>
      <vt:lpstr>Times</vt:lpstr>
      <vt:lpstr>Times New Roman</vt:lpstr>
      <vt:lpstr>Parent Master Pillars</vt:lpstr>
      <vt:lpstr>MySQL Enterprise Edition Essential for Oracle DBA</vt:lpstr>
      <vt:lpstr>Agenda</vt:lpstr>
      <vt:lpstr>PowerPoint プレゼンテーション</vt:lpstr>
      <vt:lpstr>The Latest Release ： MySQL 8.0.23</vt:lpstr>
      <vt:lpstr>Introduction to  Storage Engines</vt:lpstr>
      <vt:lpstr>What is a Storage Engine …. and why should I care?</vt:lpstr>
      <vt:lpstr>What is a Storage Engine …. and why should I care? Types.</vt:lpstr>
      <vt:lpstr>What is a Storage Engine …. and why should I care? Types.</vt:lpstr>
      <vt:lpstr>Oracle Instances vs  MySQL Memory Structure and Threads</vt:lpstr>
      <vt:lpstr>Architecture Overview</vt:lpstr>
      <vt:lpstr>SGA Memory Structure vs MySQL Memory Structure</vt:lpstr>
      <vt:lpstr>PGA Memory Structure vs MySQL Memory Structure</vt:lpstr>
      <vt:lpstr>When INNODB_DEDICATED_SERVER=ON ...</vt:lpstr>
      <vt:lpstr>Oracle Processes vs MySQL Threads</vt:lpstr>
      <vt:lpstr>Oracle Processes vs MySQL Threads</vt:lpstr>
      <vt:lpstr>Transaction Locks and Concurrency</vt:lpstr>
      <vt:lpstr>Transaction Committing and Archiving Process</vt:lpstr>
      <vt:lpstr>Optional Configuration on MySQL for Transaction Committing and Archiving</vt:lpstr>
      <vt:lpstr>Database Files</vt:lpstr>
      <vt:lpstr>Physical Database Structure</vt:lpstr>
      <vt:lpstr>MySQL Database File Location</vt:lpstr>
      <vt:lpstr>Setting Database Files Location</vt:lpstr>
      <vt:lpstr>Setting Database Files Location</vt:lpstr>
      <vt:lpstr>Database Configuration Files</vt:lpstr>
      <vt:lpstr>MySQL Option Files (SAMPLE)</vt:lpstr>
      <vt:lpstr>Check database parameter setting</vt:lpstr>
      <vt:lpstr>Changing Database Parameters on-the-fly</vt:lpstr>
      <vt:lpstr>Special Schemas and Tablespaces</vt:lpstr>
      <vt:lpstr>Tablespaces Architecture</vt:lpstr>
      <vt:lpstr>Tablespaces Architecture</vt:lpstr>
      <vt:lpstr>Data file - General Tablespace Support(From MySQL 5.7)</vt:lpstr>
      <vt:lpstr>Automatic truncation of rollback segment (From MySQL 5.7)</vt:lpstr>
      <vt:lpstr>Optimize table (Oracle Term: Table Re-Org)</vt:lpstr>
      <vt:lpstr>Database Schemas</vt:lpstr>
      <vt:lpstr>PowerPoint プレゼンテーション</vt:lpstr>
      <vt:lpstr>PowerPoint プレゼンテーション</vt:lpstr>
      <vt:lpstr>Oracle Schema Objects that do not exist in MySQL </vt:lpstr>
      <vt:lpstr>Data Types</vt:lpstr>
      <vt:lpstr>Data Types</vt:lpstr>
      <vt:lpstr>Data Types</vt:lpstr>
      <vt:lpstr>SQL Mode</vt:lpstr>
      <vt:lpstr>Clustered Index vs Secondary Index (Oracle term: Heap-organized table vs Index-organized Table)</vt:lpstr>
      <vt:lpstr>Optimization</vt:lpstr>
      <vt:lpstr>Analyze Table (Oracle Term: DBMS_STATS.GATHER_TABLE_STATS)</vt:lpstr>
      <vt:lpstr>Note: Save statistics information</vt:lpstr>
      <vt:lpstr>Note: Manual update of statistical information by analyze table command</vt:lpstr>
      <vt:lpstr>Monitoring and Tuning</vt:lpstr>
      <vt:lpstr>Terminology </vt:lpstr>
      <vt:lpstr>Tips </vt:lpstr>
      <vt:lpstr>Monitoring </vt:lpstr>
      <vt:lpstr>Workbench Performance Report </vt:lpstr>
      <vt:lpstr>Monitoring has Overhead too </vt:lpstr>
      <vt:lpstr>SYS Schema</vt:lpstr>
      <vt:lpstr>Use SYS Schema </vt:lpstr>
      <vt:lpstr>sys schema – sample view (1)</vt:lpstr>
      <vt:lpstr>sys schema – sample view (2)</vt:lpstr>
      <vt:lpstr>MySQL Enterprise Monitor</vt:lpstr>
      <vt:lpstr>MySQL Explain Analyze + Explain Format</vt:lpstr>
      <vt:lpstr>MySQL Explain Analyze + Explain Format</vt:lpstr>
      <vt:lpstr>MySQL Explain Analyze + Explain Format</vt:lpstr>
      <vt:lpstr>Query Tuning </vt:lpstr>
      <vt:lpstr>Query Response Time Index </vt:lpstr>
      <vt:lpstr>Query Tuning </vt:lpstr>
      <vt:lpstr>Query Tuning </vt:lpstr>
      <vt:lpstr>Enterprise Thread Pool </vt:lpstr>
      <vt:lpstr>Tuning Thread Pool </vt:lpstr>
      <vt:lpstr>Backup, Recovery, and Cloning</vt:lpstr>
      <vt:lpstr>Logical Backup with MySQL Shell</vt:lpstr>
      <vt:lpstr>Physical Backup with MySQL Enterprise Backup</vt:lpstr>
      <vt:lpstr>Database Backup (Oracle vs MySQL)</vt:lpstr>
      <vt:lpstr>Database Backup (Oracle vs MySQL)</vt:lpstr>
      <vt:lpstr>Archive log / Binlog Housekeeping</vt:lpstr>
      <vt:lpstr>Database Recovery (Oracle vs MySQL)</vt:lpstr>
      <vt:lpstr>Cloning Database using Clone Plugin</vt:lpstr>
      <vt:lpstr>Clone Database (Oracle vs MySQL)</vt:lpstr>
      <vt:lpstr>Transportable Tablespace (Oracle vs MySQL)</vt:lpstr>
      <vt:lpstr>MySQL Database Security</vt:lpstr>
      <vt:lpstr>MySQL Enterprise Edition Security Architecture </vt:lpstr>
      <vt:lpstr>Data In-Transit Encryption</vt:lpstr>
      <vt:lpstr>  Data At-Rest Encryption with MySQL Transparent Data Encryption</vt:lpstr>
      <vt:lpstr>Transparent Data Encryption Architecture</vt:lpstr>
      <vt:lpstr>User Accounts</vt:lpstr>
      <vt:lpstr>MySQL Roles</vt:lpstr>
      <vt:lpstr>MySQL Roles Example</vt:lpstr>
      <vt:lpstr>MySQL Password Validation Plugin</vt:lpstr>
      <vt:lpstr>Password Expiry and Reuse Policy</vt:lpstr>
      <vt:lpstr>Failed Login Tracking and Temporary Account Locking</vt:lpstr>
      <vt:lpstr>Random Password and Dual Password</vt:lpstr>
      <vt:lpstr>MySQL Enterprise Data Masking and De-identification</vt:lpstr>
      <vt:lpstr>MySQL Enterprise Encryption</vt:lpstr>
      <vt:lpstr>MySQL Enterprise Firewall</vt:lpstr>
      <vt:lpstr>The Firewall Concept</vt:lpstr>
      <vt:lpstr>MySQL Enterprise Audit </vt:lpstr>
      <vt:lpstr>MySQL Enterprise Audit Concept </vt:lpstr>
      <vt:lpstr>MySQL Replication  and InnoDB Cluster</vt:lpstr>
      <vt:lpstr>High availability configuration</vt:lpstr>
      <vt:lpstr>MySQL Asynchronous Replication</vt:lpstr>
      <vt:lpstr>PowerPoint プレゼンテーション</vt:lpstr>
      <vt:lpstr>PowerPoint プレゼンテーション</vt:lpstr>
      <vt:lpstr>PowerPoint プレゼンテーション</vt:lpstr>
      <vt:lpstr>Shared Nothing Cluster</vt:lpstr>
      <vt:lpstr>What is MySQL Group Replication</vt:lpstr>
      <vt:lpstr>What is MySQL InnoDB Cluster</vt:lpstr>
      <vt:lpstr>Converting a Group Replication to InnoDB Cluster is easy and fast!</vt:lpstr>
      <vt:lpstr>InnoDB Cluster and Group Replication are compatible</vt:lpstr>
      <vt:lpstr>PowerPoint プレゼンテーション</vt:lpstr>
      <vt:lpstr>PowerPoint プレゼンテーション</vt:lpstr>
      <vt:lpstr>InnoDB Cluster Deployment </vt:lpstr>
      <vt:lpstr>InnoDB Cluster Deployment </vt:lpstr>
      <vt:lpstr>PowerPoint プレゼンテーション</vt:lpstr>
      <vt:lpstr>PowerPoint プレゼンテーション</vt:lpstr>
      <vt:lpstr>InnoDB Cluster (general purpose DB cluster)</vt:lpstr>
      <vt:lpstr>Why use MySQL Shell for InnoDB Cluster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Group Replication: Fault Tolerance</vt:lpstr>
      <vt:lpstr>Common System Variables</vt:lpstr>
      <vt:lpstr>Basic Cluster Administration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Microsoft Office User</dc:creator>
  <cp:lastModifiedBy>Ryusuke Kajiyama</cp:lastModifiedBy>
  <cp:revision>355</cp:revision>
  <dcterms:created xsi:type="dcterms:W3CDTF">2020-12-04T01:10:29Z</dcterms:created>
  <dcterms:modified xsi:type="dcterms:W3CDTF">2021-02-12T07:42:30Z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